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4"/>
    <p:sldMasterId id="2147483769" r:id="rId5"/>
    <p:sldMasterId id="2147483771" r:id="rId6"/>
    <p:sldMasterId id="2147483775" r:id="rId7"/>
    <p:sldMasterId id="2147483778" r:id="rId8"/>
    <p:sldMasterId id="2147483780" r:id="rId9"/>
  </p:sldMasterIdLst>
  <p:notesMasterIdLst>
    <p:notesMasterId r:id="rId44"/>
  </p:notesMasterIdLst>
  <p:handoutMasterIdLst>
    <p:handoutMasterId r:id="rId45"/>
  </p:handoutMasterIdLst>
  <p:sldIdLst>
    <p:sldId id="264" r:id="rId10"/>
    <p:sldId id="295" r:id="rId11"/>
    <p:sldId id="296" r:id="rId12"/>
    <p:sldId id="298" r:id="rId13"/>
    <p:sldId id="321" r:id="rId14"/>
    <p:sldId id="322" r:id="rId15"/>
    <p:sldId id="323" r:id="rId16"/>
    <p:sldId id="326" r:id="rId17"/>
    <p:sldId id="327" r:id="rId18"/>
    <p:sldId id="328" r:id="rId19"/>
    <p:sldId id="325" r:id="rId20"/>
    <p:sldId id="302" r:id="rId21"/>
    <p:sldId id="300" r:id="rId22"/>
    <p:sldId id="342" r:id="rId23"/>
    <p:sldId id="344" r:id="rId24"/>
    <p:sldId id="345" r:id="rId25"/>
    <p:sldId id="346" r:id="rId26"/>
    <p:sldId id="341" r:id="rId27"/>
    <p:sldId id="343" r:id="rId28"/>
    <p:sldId id="333" r:id="rId29"/>
    <p:sldId id="335" r:id="rId30"/>
    <p:sldId id="338" r:id="rId31"/>
    <p:sldId id="339" r:id="rId32"/>
    <p:sldId id="308" r:id="rId33"/>
    <p:sldId id="310" r:id="rId34"/>
    <p:sldId id="315" r:id="rId35"/>
    <p:sldId id="312" r:id="rId36"/>
    <p:sldId id="313" r:id="rId37"/>
    <p:sldId id="309" r:id="rId38"/>
    <p:sldId id="317" r:id="rId39"/>
    <p:sldId id="319" r:id="rId40"/>
    <p:sldId id="318" r:id="rId41"/>
    <p:sldId id="347" r:id="rId42"/>
    <p:sldId id="267" r:id="rId43"/>
  </p:sldIdLst>
  <p:sldSz cx="9144000" cy="514826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891">
          <p15:clr>
            <a:srgbClr val="A4A3A4"/>
          </p15:clr>
        </p15:guide>
        <p15:guide id="6" pos="3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85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6421" autoAdjust="0"/>
  </p:normalViewPr>
  <p:slideViewPr>
    <p:cSldViewPr>
      <p:cViewPr varScale="1">
        <p:scale>
          <a:sx n="128" d="100"/>
          <a:sy n="128" d="100"/>
        </p:scale>
        <p:origin x="1098" y="114"/>
      </p:cViewPr>
      <p:guideLst>
        <p:guide orient="horz" pos="261"/>
        <p:guide pos="340"/>
        <p:guide orient="horz" pos="3028"/>
        <p:guide pos="5511"/>
        <p:guide orient="horz" pos="2891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72" d="100"/>
          <a:sy n="172" d="100"/>
        </p:scale>
        <p:origin x="6552" y="20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746125"/>
            <a:ext cx="6618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B9A35-38FF-4BB0-B92C-A93B413563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33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7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88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08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0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361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938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3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77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620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35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3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Разработка линейки унифицированных устройств на основе измерительных каналов системы контроля радиационной обстановки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Снижение себестоимости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нового стандарта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системы нового поколения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Расширение сфер применения однотипного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Реализация программы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импортозамещения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Сокращение сроков и уменьшение трудозатрат подготовки  специализированного программного обеспечения </a:t>
            </a:r>
            <a:r>
              <a:rPr kumimoji="0" lang="ru-RU" sz="1200" b="0" i="0" u="none" strike="noStrike" kern="1200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АСЭМОО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Применение передовых  технологии изготовления устройств с целью улучшения гибкости построения системы,  повышения безопасности, устойчивости к внешним воздействиям и упрощения эксплуатации устройств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Связь со стратегией см. слайд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1142D0-BAFB-4E78-9B06-7ABE65DAAA51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4754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Разработка линейки унифицированных устройств на основе измерительных каналов системы контроля радиационной обстановки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Снижение себестоимости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нового стандарта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системы нового поколения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Расширение сфер применения однотипного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Реализация программы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импортозамещения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Сокращение сроков и уменьшение трудозатрат подготовки  специализированного программного обеспечения </a:t>
            </a:r>
            <a:r>
              <a:rPr kumimoji="0" lang="ru-RU" sz="1200" b="0" i="0" u="none" strike="noStrike" kern="1200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АСЭМОО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Применение передовых  технологии изготовления устройств с целью улучшения гибкости построения системы,  повышения безопасности, устойчивости к внешним воздействиям и упрощения эксплуатации устройств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Связь со стратегией см. слайд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1142D0-BAFB-4E78-9B06-7ABE65DAAA51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2895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Разработка линейки унифицированных устройств на основе измерительных каналов системы контроля радиационной обстановки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Снижение себестоимости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нового стандарта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системы нового поколения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Расширение сфер применения однотипного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Реализация программы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импортозамещения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Сокращение сроков и уменьшение трудозатрат подготовки  специализированного программного обеспечения </a:t>
            </a:r>
            <a:r>
              <a:rPr kumimoji="0" lang="ru-RU" sz="1200" b="0" i="0" u="none" strike="noStrike" kern="1200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АСЭМОО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Применение передовых  технологии изготовления устройств с целью улучшения гибкости построения системы,  повышения безопасности, устойчивости к внешним воздействиям и упрощения эксплуатации устройств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Связь со стратегией см. слайд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1142D0-BAFB-4E78-9B06-7ABE65DAAA51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58005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Разработка линейки унифицированных устройств на основе измерительных каналов системы контроля радиационной обстановки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Снижение себестоимости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нового стандарта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системы нового поколения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Расширение сфер применения однотипного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Реализация программы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импортозамещения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Сокращение сроков и уменьшение трудозатрат подготовки  специализированного программного обеспечения </a:t>
            </a:r>
            <a:r>
              <a:rPr kumimoji="0" lang="ru-RU" sz="1200" b="0" i="0" u="none" strike="noStrike" kern="1200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АСЭМОО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Применение передовых  технологии изготовления устройств с целью улучшения гибкости построения системы,  повышения безопасности, устойчивости к внешним воздействиям и упрощения эксплуатации устройств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Связь со стратегией см. слайд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1142D0-BAFB-4E78-9B06-7ABE65DAAA51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69277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Разработка линейки унифицированных устройств на основе измерительных каналов системы контроля радиационной обстановки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Снижение себестоимости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нового стандарта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системы нового поколения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Расширение сфер применения однотипного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Реализация программы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импортозамещения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Сокращение сроков и уменьшение трудозатрат подготовки  специализированного программного обеспечения </a:t>
            </a:r>
            <a:r>
              <a:rPr kumimoji="0" lang="ru-RU" sz="1200" b="0" i="0" u="none" strike="noStrike" kern="1200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АСЭМОО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Применение передовых  технологии изготовления устройств с целью улучшения гибкости построения системы,  повышения безопасности, устойчивости к внешним воздействиям и упрощения эксплуатации устройств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Связь со стратегией см. слайд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1142D0-BAFB-4E78-9B06-7ABE65DAAA51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8589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Разработка линейки унифицированных устройств на основе измерительных каналов системы контроля радиационной обстановки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Снижение себестоимости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нового стандарта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Создание системы нового поколения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Расширение сфер применения однотипного оборудования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Реализация программы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импортозамещения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Сокращение сроков и уменьшение трудозатрат подготовки  специализированного программного обеспечения </a:t>
            </a:r>
            <a:r>
              <a:rPr kumimoji="0" lang="ru-RU" sz="1200" b="0" i="0" u="none" strike="noStrike" kern="1200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АСЭМОО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Применение передовых  технологии изготовления устройств с целью улучшения гибкости построения системы,  повышения безопасности, устойчивости к внешним воздействиям и упрощения эксплуатации устройств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Связь со стратегией см. слайд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1142D0-BAFB-4E78-9B06-7ABE65DAAA51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1869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2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68340" y="4172175"/>
            <a:ext cx="2786567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Фамилия Имя Отчество</a:t>
            </a:r>
          </a:p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  <a:endParaRPr lang="ru-RU" sz="14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0126" y="2011864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27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Тема </a:t>
            </a:r>
          </a:p>
          <a:p>
            <a:pPr>
              <a:lnSpc>
                <a:spcPts val="3780"/>
              </a:lnSpc>
            </a:pPr>
            <a:r>
              <a:rPr lang="ru-RU" sz="27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презентации</a:t>
            </a:r>
            <a:endParaRPr lang="ru-RU" sz="27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3656856"/>
            <a:ext cx="4886550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Наименование мероприятия</a:t>
            </a:r>
            <a:r>
              <a:rPr lang="en-US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/</a:t>
            </a:r>
            <a:r>
              <a:rPr lang="en-US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название площадки</a:t>
            </a:r>
            <a:endParaRPr lang="ru-RU" sz="14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3051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310CD53-C53B-444A-B514-D012323D8594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327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25690" y="1483832"/>
            <a:ext cx="3931080" cy="2421666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 требует от нас системного анализа направлений. </a:t>
            </a:r>
          </a:p>
          <a:p>
            <a:pPr lvl="0">
              <a:spcBef>
                <a:spcPct val="0"/>
              </a:spcBef>
            </a:pPr>
            <a:endParaRPr lang="ru-RU" sz="1200" dirty="0" smtClean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</a:t>
            </a:r>
          </a:p>
        </p:txBody>
      </p:sp>
      <p:pic>
        <p:nvPicPr>
          <p:cNvPr id="8" name="Picture 3" descr="C:\Users\Garvis\Desktop\атом_0812\Презы\Файлы для презентации_цфо-1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116" y="1383145"/>
            <a:ext cx="4034808" cy="255836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387903" y="38739"/>
            <a:ext cx="4803513" cy="997099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3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Заголовок</a:t>
            </a:r>
            <a:endParaRPr lang="ru-RU" sz="23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Прямоугольник 2"/>
          <p:cNvSpPr/>
          <p:nvPr userDrawn="1"/>
        </p:nvSpPr>
        <p:spPr>
          <a:xfrm>
            <a:off x="504000" y="4684334"/>
            <a:ext cx="4572794" cy="142757"/>
          </a:xfrm>
          <a:prstGeom prst="rect">
            <a:avLst/>
          </a:prstGeom>
        </p:spPr>
        <p:txBody>
          <a:bodyPr lIns="34567" tIns="17283" rIns="34567" bIns="17283">
            <a:spAutoFit/>
          </a:bodyPr>
          <a:lstStyle/>
          <a:p>
            <a:r>
              <a:rPr lang="ru-RU" sz="7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Место для указания источников и сносок</a:t>
            </a:r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000" y="4648301"/>
            <a:ext cx="2133600" cy="27435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7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9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310CD53-C53B-444A-B514-D012323D8594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3278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310CD53-C53B-444A-B514-D012323D8594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960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0920" y="1789976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41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1.1.</a:t>
            </a:r>
          </a:p>
          <a:p>
            <a:pPr>
              <a:lnSpc>
                <a:spcPts val="3780"/>
              </a:lnSpc>
            </a:pPr>
            <a:endParaRPr lang="ru-RU" sz="4100" b="1" dirty="0" smtClean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  <a:p>
            <a:pPr>
              <a:lnSpc>
                <a:spcPts val="3780"/>
              </a:lnSpc>
            </a:pPr>
            <a:r>
              <a:rPr lang="ru-RU" sz="4100" b="1" dirty="0" err="1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Перебивочный</a:t>
            </a:r>
            <a:r>
              <a:rPr lang="ru-RU" sz="41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ru-RU" sz="41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слайд</a:t>
            </a:r>
            <a:endParaRPr lang="ru-RU" sz="41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9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310CD53-C53B-444A-B514-D012323D8594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2026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25690" y="1483832"/>
            <a:ext cx="3931080" cy="2421666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 требует от нас системного анализа направлений. </a:t>
            </a:r>
          </a:p>
          <a:p>
            <a:pPr lvl="0">
              <a:spcBef>
                <a:spcPct val="0"/>
              </a:spcBef>
            </a:pPr>
            <a:endParaRPr lang="ru-RU" sz="1200" dirty="0" smtClean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</a:t>
            </a:r>
          </a:p>
        </p:txBody>
      </p:sp>
      <p:pic>
        <p:nvPicPr>
          <p:cNvPr id="8" name="Picture 3" descr="C:\Users\Garvis\Desktop\атом_0812\Презы\Файлы для презентации_цфо-1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116" y="1383145"/>
            <a:ext cx="4034808" cy="255836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387903" y="38739"/>
            <a:ext cx="4803513" cy="997099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3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Заголовок</a:t>
            </a:r>
            <a:endParaRPr lang="ru-RU" sz="23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Прямоугольник 2"/>
          <p:cNvSpPr/>
          <p:nvPr userDrawn="1"/>
        </p:nvSpPr>
        <p:spPr>
          <a:xfrm>
            <a:off x="504000" y="4684334"/>
            <a:ext cx="4572794" cy="142757"/>
          </a:xfrm>
          <a:prstGeom prst="rect">
            <a:avLst/>
          </a:prstGeom>
        </p:spPr>
        <p:txBody>
          <a:bodyPr lIns="34567" tIns="17283" rIns="34567" bIns="17283">
            <a:spAutoFit/>
          </a:bodyPr>
          <a:lstStyle/>
          <a:p>
            <a:r>
              <a:rPr lang="ru-RU" sz="7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Место для указания источников и сносок</a:t>
            </a:r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000" y="4648301"/>
            <a:ext cx="2133600" cy="27435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7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5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310CD53-C53B-444A-B514-D012323D8594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691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68340" y="4172175"/>
            <a:ext cx="2786567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Фамилия Имя Отчество</a:t>
            </a:r>
          </a:p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  <a:endParaRPr lang="ru-RU" sz="14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0126" y="2011864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27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Тема </a:t>
            </a:r>
          </a:p>
          <a:p>
            <a:pPr>
              <a:lnSpc>
                <a:spcPts val="3780"/>
              </a:lnSpc>
            </a:pPr>
            <a:r>
              <a:rPr lang="ru-RU" sz="27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презентации</a:t>
            </a:r>
            <a:endParaRPr lang="ru-RU" sz="27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3656856"/>
            <a:ext cx="4886550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Наименование мероприятия</a:t>
            </a:r>
            <a:r>
              <a:rPr lang="en-US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/</a:t>
            </a:r>
            <a:r>
              <a:rPr lang="en-US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название площадки</a:t>
            </a:r>
            <a:endParaRPr lang="ru-RU" sz="14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8191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310CD53-C53B-444A-B514-D012323D8594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630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0920" y="1789976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41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1.1.</a:t>
            </a:r>
          </a:p>
          <a:p>
            <a:pPr>
              <a:lnSpc>
                <a:spcPts val="3780"/>
              </a:lnSpc>
            </a:pPr>
            <a:endParaRPr lang="ru-RU" sz="4100" b="1" dirty="0" smtClean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  <a:p>
            <a:pPr>
              <a:lnSpc>
                <a:spcPts val="3780"/>
              </a:lnSpc>
            </a:pPr>
            <a:r>
              <a:rPr lang="ru-RU" sz="4100" b="1" dirty="0" err="1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Перебивочный</a:t>
            </a:r>
            <a:r>
              <a:rPr lang="ru-RU" sz="41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ru-RU" sz="41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слайд</a:t>
            </a:r>
            <a:endParaRPr lang="ru-RU" sz="41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0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14722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2523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0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14722"/>
            <a:ext cx="2359152" cy="7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1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2523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" Type="http://schemas.openxmlformats.org/officeDocument/2006/relationships/image" Target="../media/image9.png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8339" y="4168314"/>
            <a:ext cx="6983981" cy="56605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Докладчик:        главный конструктор АСКРО, Насибуллин Рамис Асгатович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2010003"/>
            <a:ext cx="6408712" cy="99617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разработки и проектирования современной линейки типизированных постов АСКРО</a:t>
            </a:r>
            <a:endParaRPr lang="en-US" sz="2700" b="1" dirty="0" smtClean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7544" y="3726259"/>
            <a:ext cx="4886550" cy="56605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4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314703"/>
            <a:ext cx="2915816" cy="9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878332" y="2633300"/>
            <a:ext cx="1294068" cy="1266138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898395"/>
            <a:ext cx="7239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415" indent="-257415">
              <a:buAutoNum type="arabicPeriod"/>
            </a:pPr>
            <a:r>
              <a:rPr lang="ru-RU" sz="1400" dirty="0">
                <a:solidFill>
                  <a:srgbClr val="000000"/>
                </a:solidFill>
              </a:rPr>
              <a:t>Замена составных частей ПРК по требованию Заказчика </a:t>
            </a:r>
            <a:endParaRPr lang="ru-RU" sz="1400" dirty="0" smtClean="0">
              <a:solidFill>
                <a:srgbClr val="000000"/>
              </a:solidFill>
            </a:endParaRPr>
          </a:p>
          <a:p>
            <a:r>
              <a:rPr lang="ru-RU" sz="1400" dirty="0" smtClean="0">
                <a:solidFill>
                  <a:srgbClr val="000000"/>
                </a:solidFill>
              </a:rPr>
              <a:t>     (</a:t>
            </a:r>
            <a:r>
              <a:rPr lang="ru-RU" sz="1400" dirty="0">
                <a:solidFill>
                  <a:srgbClr val="000000"/>
                </a:solidFill>
              </a:rPr>
              <a:t>радиомодем, </a:t>
            </a:r>
            <a:r>
              <a:rPr lang="ru-RU" sz="1400" dirty="0" smtClean="0">
                <a:solidFill>
                  <a:srgbClr val="000000"/>
                </a:solidFill>
              </a:rPr>
              <a:t>контроллер)</a:t>
            </a:r>
          </a:p>
          <a:p>
            <a:endParaRPr lang="ru-RU" sz="1400" dirty="0" smtClean="0">
              <a:solidFill>
                <a:srgbClr val="000000"/>
              </a:solidFill>
            </a:endParaRPr>
          </a:p>
          <a:p>
            <a:r>
              <a:rPr lang="ru-RU" sz="1400" dirty="0" smtClean="0">
                <a:solidFill>
                  <a:srgbClr val="000000"/>
                </a:solidFill>
              </a:rPr>
              <a:t>2.  Доработка  </a:t>
            </a:r>
            <a:r>
              <a:rPr lang="ru-RU" sz="1400" dirty="0">
                <a:solidFill>
                  <a:srgbClr val="000000"/>
                </a:solidFill>
              </a:rPr>
              <a:t>крепления кронштейна (</a:t>
            </a:r>
            <a:r>
              <a:rPr lang="ru-RU" sz="1400" dirty="0" err="1">
                <a:solidFill>
                  <a:srgbClr val="000000"/>
                </a:solidFill>
              </a:rPr>
              <a:t>вандалоустойчивость</a:t>
            </a:r>
            <a:r>
              <a:rPr lang="ru-RU" sz="1400" dirty="0">
                <a:solidFill>
                  <a:srgbClr val="000000"/>
                </a:solidFill>
              </a:rPr>
              <a:t>)</a:t>
            </a:r>
          </a:p>
          <a:p>
            <a:pPr marL="900953" lvl="2" indent="-214513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гайка, фиксирующая муфту, специально приспособлена для легкого откручивания;</a:t>
            </a:r>
          </a:p>
          <a:p>
            <a:pPr marL="900953" lvl="2" indent="-214513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посты находятся в лесу;</a:t>
            </a:r>
          </a:p>
          <a:p>
            <a:pPr marL="900953" lvl="2" indent="-214513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климат влажный, датчики стоят вертикально, в выемки кожуха-разъема попадает пыль, нарастет мох </a:t>
            </a:r>
            <a:r>
              <a:rPr lang="ru-RU" sz="1400" dirty="0" smtClean="0">
                <a:solidFill>
                  <a:srgbClr val="000000"/>
                </a:solidFill>
              </a:rPr>
              <a:t>(временное </a:t>
            </a:r>
            <a:r>
              <a:rPr lang="ru-RU" sz="1400" dirty="0">
                <a:solidFill>
                  <a:srgbClr val="000000"/>
                </a:solidFill>
              </a:rPr>
              <a:t>решение - надеты мешки, пластиковые бутылки</a:t>
            </a:r>
            <a:r>
              <a:rPr lang="ru-RU" sz="1400" dirty="0" smtClean="0">
                <a:solidFill>
                  <a:srgbClr val="000000"/>
                </a:solidFill>
              </a:rPr>
              <a:t>)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Необходимость доработки конструкции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pic>
        <p:nvPicPr>
          <p:cNvPr id="9" name="Picture 3" descr="D:\DEPT 1600\ДОКУМЕНТЫ\4 ПРОЕКТЫ\АСКРО ЛАЭС-2 (10 ПРК)\Для совещания\Пак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38563"/>
            <a:ext cx="1895465" cy="174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DEPT 1600\ДОКУМЕНТЫ\4 ПРОЕКТЫ\АСКРО ЛАЭС-2 (10 ПРК)\Для совещания\Пакет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38563"/>
            <a:ext cx="1875106" cy="17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267744" y="3326654"/>
            <a:ext cx="576064" cy="57278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513683" y="3326654"/>
            <a:ext cx="576064" cy="57278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srgbClr val="FF0000"/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10</a:t>
            </a:r>
            <a:endParaRPr lang="en-US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33" y="2337082"/>
            <a:ext cx="787152" cy="2752675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6878332" y="3438227"/>
            <a:ext cx="528983" cy="1008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596336" y="1588107"/>
            <a:ext cx="393549" cy="875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89885" y="125533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БД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118525" y="4223929"/>
            <a:ext cx="1084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Защита</a:t>
            </a:r>
          </a:p>
          <a:p>
            <a:r>
              <a:rPr lang="ru-RU" sz="1400" dirty="0"/>
              <a:t>р</a:t>
            </a:r>
            <a:r>
              <a:rPr lang="ru-RU" sz="1400" dirty="0" smtClean="0"/>
              <a:t>азъема БД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760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PT 1600\ДОКУМЕНТЫ\4 ПРОЕКТЫ\АСКРО ЛАЭС-2 (10 ПРК)\Для совещания\Схема соединений ПРК-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5" y="871116"/>
            <a:ext cx="5440475" cy="40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48475" y="2170431"/>
            <a:ext cx="1027064" cy="86489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contour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5737" y="2170431"/>
            <a:ext cx="1007188" cy="86489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Схема электрическая соединений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1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 smtClean="0"/>
              <a:t>1</a:t>
            </a:r>
            <a:r>
              <a:rPr lang="ru-RU" sz="1100" dirty="0" smtClean="0"/>
              <a:t>1</a:t>
            </a:r>
            <a:endParaRPr lang="en-US" sz="11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708282" y="2788842"/>
            <a:ext cx="1029118" cy="49297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24128" y="3183872"/>
            <a:ext cx="214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Замена компонента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663758" y="3580552"/>
            <a:ext cx="282292" cy="319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737400" y="3859669"/>
            <a:ext cx="21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Типовые испытания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37400" y="3183872"/>
            <a:ext cx="2135008" cy="1045129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 flipV="1">
            <a:off x="3235668" y="2862163"/>
            <a:ext cx="2501732" cy="41964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2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400329"/>
              </p:ext>
            </p:extLst>
          </p:nvPr>
        </p:nvGraphicFramePr>
        <p:xfrm>
          <a:off x="539552" y="845939"/>
          <a:ext cx="7632848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936104"/>
                <a:gridCol w="1008112"/>
                <a:gridCol w="1152128"/>
                <a:gridCol w="1368152"/>
                <a:gridCol w="187220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Состав АСКРО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АО «УЭХК»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АО «СХК»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ФГУП «НИТИ»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Курская АЭС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Территориальные</a:t>
                      </a:r>
                      <a:r>
                        <a:rPr lang="ru-RU" sz="1200" baseline="0" dirty="0" smtClean="0"/>
                        <a:t> АСКРО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Блок</a:t>
                      </a:r>
                      <a:r>
                        <a:rPr lang="ru-RU" sz="1200" baseline="0" dirty="0" smtClean="0"/>
                        <a:t> детектирования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УДРГ-50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(</a:t>
                      </a:r>
                      <a:r>
                        <a:rPr lang="en-US" sz="1200" dirty="0" smtClean="0"/>
                        <a:t>RD-02L</a:t>
                      </a:r>
                      <a:r>
                        <a:rPr lang="ru-RU" sz="12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БДМГ-08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УДБГ-01-02</a:t>
                      </a:r>
                    </a:p>
                    <a:p>
                      <a:r>
                        <a:rPr lang="ru-RU" sz="1200" dirty="0" smtClean="0"/>
                        <a:t>РСКВ-01</a:t>
                      </a:r>
                    </a:p>
                    <a:p>
                      <a:r>
                        <a:rPr lang="ru-RU" sz="1200" dirty="0" smtClean="0"/>
                        <a:t>АСРКБ1У.14-01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Атлант</a:t>
                      </a:r>
                      <a:r>
                        <a:rPr lang="ru-RU" sz="1200" baseline="0" dirty="0" smtClean="0"/>
                        <a:t> (НПП Доза)</a:t>
                      </a:r>
                      <a:endParaRPr lang="ru-RU" sz="1200" dirty="0" smtClean="0"/>
                    </a:p>
                    <a:p>
                      <a:r>
                        <a:rPr lang="en-US" sz="1200" dirty="0" err="1" smtClean="0"/>
                        <a:t>SkyLink</a:t>
                      </a:r>
                      <a:r>
                        <a:rPr lang="ru-RU" sz="1200" dirty="0" smtClean="0"/>
                        <a:t>,</a:t>
                      </a:r>
                    </a:p>
                    <a:p>
                      <a:r>
                        <a:rPr lang="ru-RU" sz="1200" dirty="0" smtClean="0"/>
                        <a:t>УДИ-2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БДМГ-200</a:t>
                      </a:r>
                      <a:r>
                        <a:rPr lang="ru-RU" sz="1200" baseline="0" dirty="0" smtClean="0"/>
                        <a:t> (НПП Доза),</a:t>
                      </a:r>
                    </a:p>
                    <a:p>
                      <a:r>
                        <a:rPr lang="ru-RU" sz="1200" baseline="0" dirty="0" smtClean="0"/>
                        <a:t>ДБГ-С11Д (НПП Доза)</a:t>
                      </a:r>
                    </a:p>
                    <a:p>
                      <a:r>
                        <a:rPr lang="ru-RU" sz="1200" baseline="0" dirty="0" smtClean="0"/>
                        <a:t>УДРГ-50 (НТЦ РИОН)</a:t>
                      </a:r>
                    </a:p>
                    <a:p>
                      <a:r>
                        <a:rPr lang="ru-RU" sz="1200" baseline="0" dirty="0" smtClean="0"/>
                        <a:t>ИРТ-М (НПП Доза)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SkyLink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Блок обработки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RD-02L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dirty="0" smtClean="0"/>
                        <a:t> БПМ-54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МСХОД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БОП-1ТА,Е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БОП-1ТА,Е (НПП Доза)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Метео</a:t>
                      </a:r>
                      <a:r>
                        <a:rPr lang="en-US" sz="1200" dirty="0" smtClean="0"/>
                        <a:t> </a:t>
                      </a:r>
                      <a:r>
                        <a:rPr lang="ru-RU" sz="1200" dirty="0" smtClean="0"/>
                        <a:t>датчик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МЭС-6, М-127М (МА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WS301</a:t>
                      </a:r>
                      <a:r>
                        <a:rPr lang="ru-R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Vaisala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Метео-2 КНША</a:t>
                      </a:r>
                      <a:r>
                        <a:rPr lang="ru-RU" sz="1200" baseline="0" dirty="0" smtClean="0"/>
                        <a:t>.098.</a:t>
                      </a:r>
                    </a:p>
                    <a:p>
                      <a:r>
                        <a:rPr lang="ru-RU" sz="1200" baseline="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Нет данных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МА-7,</a:t>
                      </a:r>
                    </a:p>
                    <a:p>
                      <a:r>
                        <a:rPr lang="ru-RU" sz="1200" dirty="0" smtClean="0"/>
                        <a:t>АМС-2000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МК-15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ru-RU" sz="1200" baseline="0" dirty="0" smtClean="0"/>
                        <a:t>НПО Тайфун)</a:t>
                      </a:r>
                      <a:endParaRPr lang="ru-RU" sz="1200" dirty="0" smtClean="0"/>
                    </a:p>
                    <a:p>
                      <a:r>
                        <a:rPr lang="en-US" sz="1200" dirty="0" err="1" smtClean="0"/>
                        <a:t>Vaisala</a:t>
                      </a:r>
                      <a:r>
                        <a:rPr lang="en-US" sz="1200" baseline="0" dirty="0" smtClean="0"/>
                        <a:t> WXT520</a:t>
                      </a:r>
                      <a:r>
                        <a:rPr lang="ru-RU" sz="1200" baseline="0" dirty="0" smtClean="0"/>
                        <a:t> (Финляндия)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Импортное решение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да/нет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да/нет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4150756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Анализ состава оборудования как объектовых, так и территориальных АСКРО показывает: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</a:rPr>
              <a:t>разнотипность</a:t>
            </a:r>
            <a:r>
              <a:rPr lang="ru-RU" sz="1200" dirty="0" smtClean="0"/>
              <a:t> применяемых решений, нет унификации</a:t>
            </a:r>
            <a:r>
              <a:rPr lang="ru-RU" sz="1200" dirty="0"/>
              <a:t> </a:t>
            </a:r>
            <a:r>
              <a:rPr lang="ru-RU" sz="1200" dirty="0" smtClean="0"/>
              <a:t>технических средств;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применение </a:t>
            </a:r>
            <a:r>
              <a:rPr lang="ru-RU" sz="1200" dirty="0" smtClean="0">
                <a:solidFill>
                  <a:srgbClr val="FF0000"/>
                </a:solidFill>
              </a:rPr>
              <a:t>импортных комплектующих</a:t>
            </a:r>
            <a:r>
              <a:rPr lang="ru-RU" sz="1200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продолжительный срок эксплуатации, </a:t>
            </a:r>
            <a:r>
              <a:rPr lang="ru-RU" sz="1200" dirty="0" smtClean="0">
                <a:solidFill>
                  <a:srgbClr val="FF0000"/>
                </a:solidFill>
              </a:rPr>
              <a:t>необходимость модернизации </a:t>
            </a:r>
            <a:r>
              <a:rPr lang="ru-RU" sz="1200" dirty="0" smtClean="0"/>
              <a:t>и замены оборудования</a:t>
            </a:r>
          </a:p>
          <a:p>
            <a:pPr marL="171450" indent="-171450">
              <a:buFontTx/>
              <a:buChar char="-"/>
            </a:pP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133255"/>
            <a:ext cx="7632848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</p:spPr>
        <p:txBody>
          <a:bodyPr/>
          <a:lstStyle/>
          <a:p>
            <a:pPr algn="r"/>
            <a:fld id="{6DF24603-9A1B-F342-92E0-89DE32840F75}" type="slidenum">
              <a:rPr lang="en-US" sz="1100" smtClean="0"/>
              <a:pPr algn="r"/>
              <a:t>12</a:t>
            </a:fld>
            <a:endParaRPr lang="en-US" sz="11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Примеры оснащения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различных АСКРО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1277987"/>
            <a:ext cx="672374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7544" y="1349995"/>
            <a:ext cx="67237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Унификация и типизация применяемых технических средств </a:t>
            </a: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 smtClean="0"/>
              <a:t>Применения </a:t>
            </a:r>
            <a:r>
              <a:rPr lang="ru-RU" sz="2000" dirty="0" smtClean="0"/>
              <a:t>решений на этапе ОКР с учетом удобств эксплуатации заказчиком и  ремонтопригодности устройств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Проведения ресурсных расчетов и расчетов надежности </a:t>
            </a: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 smtClean="0"/>
              <a:t>Учет требований зарубежных АЭС к </a:t>
            </a:r>
            <a:r>
              <a:rPr lang="ru-RU" sz="2000" dirty="0" smtClean="0"/>
              <a:t>АСКРО</a:t>
            </a:r>
          </a:p>
          <a:p>
            <a:pPr marL="342900" indent="-342900">
              <a:buFontTx/>
              <a:buAutoNum type="arabicPeriod"/>
            </a:pPr>
            <a:r>
              <a:rPr lang="ru-RU" sz="2000" dirty="0"/>
              <a:t>Интеграции и внедрения технических решений по спектрометрии окружающего </a:t>
            </a:r>
            <a:r>
              <a:rPr lang="ru-RU" sz="2000" dirty="0" smtClean="0"/>
              <a:t>воздуха</a:t>
            </a: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Ориентация на применение КИ отечественного рынка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7902" y="354077"/>
            <a:ext cx="7208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Проектные решения по созданию современных постов  радиационного контроля АСКРО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13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023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67544" y="1772458"/>
            <a:ext cx="3456383" cy="170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417" indent="-257417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Разработка типизированной линейки постов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АСКРО для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зонированного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размещения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 санитарной защитной зоне АС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и в 30 км зоне наблюдения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50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5" name="Picture 3" descr="C:\Users\Garvis\Desktop\атом_0812\Презы\Файлы для презентации_цфо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59546"/>
            <a:ext cx="3032736" cy="19212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Проект </a:t>
            </a: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АО «СНИИП» по развитию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ОАСКРО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3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609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Описание проект </a:t>
            </a: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АО «СНИИП» по развитию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ОАСКРО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7" name="TextBox 40"/>
          <p:cNvSpPr txBox="1">
            <a:spLocks noChangeArrowheads="1"/>
          </p:cNvSpPr>
          <p:nvPr/>
        </p:nvSpPr>
        <p:spPr bwMode="auto">
          <a:xfrm>
            <a:off x="4223182" y="1277987"/>
            <a:ext cx="2843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5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dirty="0">
                <a:solidFill>
                  <a:srgbClr val="07396F"/>
                </a:solidFill>
              </a:rPr>
              <a:t>Разработка серии </a:t>
            </a:r>
            <a:r>
              <a:rPr lang="ru-RU" altLang="ru-RU" sz="800" dirty="0">
                <a:solidFill>
                  <a:srgbClr val="002060"/>
                </a:solidFill>
              </a:rPr>
              <a:t>типизированных постов радиационного контроля </a:t>
            </a:r>
            <a:r>
              <a:rPr lang="ru-RU" altLang="ru-RU" sz="800" dirty="0">
                <a:solidFill>
                  <a:srgbClr val="07396F"/>
                </a:solidFill>
              </a:rPr>
              <a:t>и </a:t>
            </a:r>
            <a:r>
              <a:rPr lang="ru-RU" altLang="ru-RU" sz="800" dirty="0">
                <a:solidFill>
                  <a:srgbClr val="002060"/>
                </a:solidFill>
              </a:rPr>
              <a:t>программно-технических средств системы АСКРО в соответствии с современными требованиями стандартов обеспечения безопасности АЭС и ОИАЭ и</a:t>
            </a:r>
            <a:r>
              <a:rPr lang="ru-RU" altLang="ru-RU" sz="800" dirty="0">
                <a:solidFill>
                  <a:srgbClr val="07396F"/>
                </a:solidFill>
              </a:rPr>
              <a:t> получение выручки за период с 2024 по 2030 гг.</a:t>
            </a:r>
          </a:p>
        </p:txBody>
      </p:sp>
      <p:sp>
        <p:nvSpPr>
          <p:cNvPr id="8" name="Прямоугольник 127"/>
          <p:cNvSpPr>
            <a:spLocks noChangeArrowheads="1"/>
          </p:cNvSpPr>
          <p:nvPr/>
        </p:nvSpPr>
        <p:spPr bwMode="auto">
          <a:xfrm>
            <a:off x="962615" y="3353680"/>
            <a:ext cx="277553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63" tIns="0" rIns="0" bIns="0">
            <a:spAutoFit/>
          </a:bodyPr>
          <a:lstStyle>
            <a:lvl1pPr marL="171450" indent="-17145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5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типизация при проектировании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устойчивость к ВВФ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отказоустойчивость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отечественная компонентная база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модульный принцип построения системы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унификация ПТК по контролируемым параметрам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международная сертификация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наличие средств диагностики работоспособности оборудования</a:t>
            </a:r>
          </a:p>
          <a:p>
            <a:pPr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комплексная поставка систем «под ключ», интеграция и сопровождение</a:t>
            </a:r>
            <a:endParaRPr lang="en-US" altLang="ru-RU" sz="800" dirty="0">
              <a:solidFill>
                <a:srgbClr val="07396F"/>
              </a:solidFill>
            </a:endParaRPr>
          </a:p>
          <a:p>
            <a:pPr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 err="1">
                <a:solidFill>
                  <a:srgbClr val="07396F"/>
                </a:solidFill>
              </a:rPr>
              <a:t>постфукусимские</a:t>
            </a:r>
            <a:r>
              <a:rPr lang="ru-RU" altLang="ru-RU" sz="800" dirty="0">
                <a:solidFill>
                  <a:srgbClr val="07396F"/>
                </a:solidFill>
              </a:rPr>
              <a:t> требования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гибкость и масштабируемость системы</a:t>
            </a:r>
          </a:p>
        </p:txBody>
      </p:sp>
      <p:sp>
        <p:nvSpPr>
          <p:cNvPr id="9" name="Rectangle 164"/>
          <p:cNvSpPr>
            <a:spLocks noChangeArrowheads="1"/>
          </p:cNvSpPr>
          <p:nvPr/>
        </p:nvSpPr>
        <p:spPr bwMode="auto">
          <a:xfrm>
            <a:off x="980491" y="3062899"/>
            <a:ext cx="2701646" cy="21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5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826" b="1">
                <a:solidFill>
                  <a:srgbClr val="07396F"/>
                </a:solidFill>
              </a:rPr>
              <a:t>Факторы технической конкурентоспособности</a:t>
            </a:r>
          </a:p>
        </p:txBody>
      </p:sp>
      <p:cxnSp>
        <p:nvCxnSpPr>
          <p:cNvPr id="13" name="Straight Connector 165">
            <a:extLst/>
          </p:cNvPr>
          <p:cNvCxnSpPr/>
          <p:nvPr/>
        </p:nvCxnSpPr>
        <p:spPr>
          <a:xfrm>
            <a:off x="1038886" y="3292902"/>
            <a:ext cx="2675428" cy="0"/>
          </a:xfrm>
          <a:prstGeom prst="line">
            <a:avLst/>
          </a:prstGeom>
          <a:ln>
            <a:solidFill>
              <a:srgbClr val="98C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Рисунок 69">
            <a:extLst/>
          </p:cNvPr>
          <p:cNvGrpSpPr/>
          <p:nvPr/>
        </p:nvGrpSpPr>
        <p:grpSpPr>
          <a:xfrm>
            <a:off x="593623" y="3006179"/>
            <a:ext cx="332456" cy="287819"/>
            <a:chOff x="1696211" y="1722852"/>
            <a:chExt cx="471963" cy="477869"/>
          </a:xfrm>
          <a:solidFill>
            <a:srgbClr val="1D5CA0"/>
          </a:solidFill>
        </p:grpSpPr>
        <p:sp>
          <p:nvSpPr>
            <p:cNvPr id="16" name="Полилиния: фигура 101">
              <a:extLst/>
            </p:cNvPr>
            <p:cNvSpPr/>
            <p:nvPr/>
          </p:nvSpPr>
          <p:spPr>
            <a:xfrm>
              <a:off x="1696211" y="1722852"/>
              <a:ext cx="344614" cy="477869"/>
            </a:xfrm>
            <a:custGeom>
              <a:avLst/>
              <a:gdLst>
                <a:gd name="connsiteX0" fmla="*/ 325565 w 344614"/>
                <a:gd name="connsiteY0" fmla="*/ 362617 h 477869"/>
                <a:gd name="connsiteX1" fmla="*/ 246317 w 344614"/>
                <a:gd name="connsiteY1" fmla="*/ 362617 h 477869"/>
                <a:gd name="connsiteX2" fmla="*/ 229362 w 344614"/>
                <a:gd name="connsiteY2" fmla="*/ 379571 h 477869"/>
                <a:gd name="connsiteX3" fmla="*/ 229362 w 344614"/>
                <a:gd name="connsiteY3" fmla="*/ 409194 h 477869"/>
                <a:gd name="connsiteX4" fmla="*/ 238887 w 344614"/>
                <a:gd name="connsiteY4" fmla="*/ 418719 h 477869"/>
                <a:gd name="connsiteX5" fmla="*/ 248412 w 344614"/>
                <a:gd name="connsiteY5" fmla="*/ 409194 h 477869"/>
                <a:gd name="connsiteX6" fmla="*/ 248412 w 344614"/>
                <a:gd name="connsiteY6" fmla="*/ 381762 h 477869"/>
                <a:gd name="connsiteX7" fmla="*/ 312134 w 344614"/>
                <a:gd name="connsiteY7" fmla="*/ 381762 h 477869"/>
                <a:gd name="connsiteX8" fmla="*/ 234982 w 344614"/>
                <a:gd name="connsiteY8" fmla="*/ 458915 h 477869"/>
                <a:gd name="connsiteX9" fmla="*/ 24289 w 344614"/>
                <a:gd name="connsiteY9" fmla="*/ 458915 h 477869"/>
                <a:gd name="connsiteX10" fmla="*/ 19050 w 344614"/>
                <a:gd name="connsiteY10" fmla="*/ 453676 h 477869"/>
                <a:gd name="connsiteX11" fmla="*/ 19050 w 344614"/>
                <a:gd name="connsiteY11" fmla="*/ 24289 h 477869"/>
                <a:gd name="connsiteX12" fmla="*/ 24289 w 344614"/>
                <a:gd name="connsiteY12" fmla="*/ 19050 h 477869"/>
                <a:gd name="connsiteX13" fmla="*/ 320326 w 344614"/>
                <a:gd name="connsiteY13" fmla="*/ 19050 h 477869"/>
                <a:gd name="connsiteX14" fmla="*/ 325565 w 344614"/>
                <a:gd name="connsiteY14" fmla="*/ 24289 h 477869"/>
                <a:gd name="connsiteX15" fmla="*/ 325565 w 344614"/>
                <a:gd name="connsiteY15" fmla="*/ 63437 h 477869"/>
                <a:gd name="connsiteX16" fmla="*/ 344615 w 344614"/>
                <a:gd name="connsiteY16" fmla="*/ 63437 h 477869"/>
                <a:gd name="connsiteX17" fmla="*/ 344615 w 344614"/>
                <a:gd name="connsiteY17" fmla="*/ 24289 h 477869"/>
                <a:gd name="connsiteX18" fmla="*/ 320326 w 344614"/>
                <a:gd name="connsiteY18" fmla="*/ 0 h 477869"/>
                <a:gd name="connsiteX19" fmla="*/ 24289 w 344614"/>
                <a:gd name="connsiteY19" fmla="*/ 0 h 477869"/>
                <a:gd name="connsiteX20" fmla="*/ 0 w 344614"/>
                <a:gd name="connsiteY20" fmla="*/ 24289 h 477869"/>
                <a:gd name="connsiteX21" fmla="*/ 0 w 344614"/>
                <a:gd name="connsiteY21" fmla="*/ 453581 h 477869"/>
                <a:gd name="connsiteX22" fmla="*/ 24289 w 344614"/>
                <a:gd name="connsiteY22" fmla="*/ 477869 h 477869"/>
                <a:gd name="connsiteX23" fmla="*/ 238887 w 344614"/>
                <a:gd name="connsiteY23" fmla="*/ 477869 h 477869"/>
                <a:gd name="connsiteX24" fmla="*/ 245650 w 344614"/>
                <a:gd name="connsiteY24" fmla="*/ 475107 h 477869"/>
                <a:gd name="connsiteX25" fmla="*/ 341852 w 344614"/>
                <a:gd name="connsiteY25" fmla="*/ 378905 h 477869"/>
                <a:gd name="connsiteX26" fmla="*/ 344615 w 344614"/>
                <a:gd name="connsiteY26" fmla="*/ 372142 h 477869"/>
                <a:gd name="connsiteX27" fmla="*/ 344615 w 344614"/>
                <a:gd name="connsiteY27" fmla="*/ 244221 h 477869"/>
                <a:gd name="connsiteX28" fmla="*/ 325565 w 344614"/>
                <a:gd name="connsiteY28" fmla="*/ 244221 h 477869"/>
                <a:gd name="connsiteX29" fmla="*/ 325565 w 344614"/>
                <a:gd name="connsiteY29" fmla="*/ 362617 h 47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4614" h="477869">
                  <a:moveTo>
                    <a:pt x="325565" y="362617"/>
                  </a:moveTo>
                  <a:lnTo>
                    <a:pt x="246317" y="362617"/>
                  </a:lnTo>
                  <a:cubicBezTo>
                    <a:pt x="236982" y="362617"/>
                    <a:pt x="229362" y="370237"/>
                    <a:pt x="229362" y="379571"/>
                  </a:cubicBezTo>
                  <a:lnTo>
                    <a:pt x="229362" y="409194"/>
                  </a:lnTo>
                  <a:cubicBezTo>
                    <a:pt x="229362" y="414433"/>
                    <a:pt x="233648" y="418719"/>
                    <a:pt x="238887" y="418719"/>
                  </a:cubicBezTo>
                  <a:cubicBezTo>
                    <a:pt x="244126" y="418719"/>
                    <a:pt x="248412" y="414433"/>
                    <a:pt x="248412" y="409194"/>
                  </a:cubicBezTo>
                  <a:lnTo>
                    <a:pt x="248412" y="381762"/>
                  </a:lnTo>
                  <a:lnTo>
                    <a:pt x="312134" y="381762"/>
                  </a:lnTo>
                  <a:lnTo>
                    <a:pt x="234982" y="458915"/>
                  </a:lnTo>
                  <a:lnTo>
                    <a:pt x="24289" y="458915"/>
                  </a:lnTo>
                  <a:cubicBezTo>
                    <a:pt x="21336" y="458915"/>
                    <a:pt x="19050" y="456533"/>
                    <a:pt x="19050" y="453676"/>
                  </a:cubicBezTo>
                  <a:lnTo>
                    <a:pt x="19050" y="24289"/>
                  </a:lnTo>
                  <a:cubicBezTo>
                    <a:pt x="19050" y="21336"/>
                    <a:pt x="21431" y="19050"/>
                    <a:pt x="24289" y="19050"/>
                  </a:cubicBezTo>
                  <a:lnTo>
                    <a:pt x="320326" y="19050"/>
                  </a:lnTo>
                  <a:cubicBezTo>
                    <a:pt x="323278" y="19050"/>
                    <a:pt x="325565" y="21431"/>
                    <a:pt x="325565" y="24289"/>
                  </a:cubicBezTo>
                  <a:lnTo>
                    <a:pt x="325565" y="63437"/>
                  </a:lnTo>
                  <a:lnTo>
                    <a:pt x="344615" y="63437"/>
                  </a:lnTo>
                  <a:lnTo>
                    <a:pt x="344615" y="24289"/>
                  </a:lnTo>
                  <a:cubicBezTo>
                    <a:pt x="344615" y="10858"/>
                    <a:pt x="333661" y="0"/>
                    <a:pt x="320326" y="0"/>
                  </a:cubicBezTo>
                  <a:lnTo>
                    <a:pt x="24289" y="0"/>
                  </a:lnTo>
                  <a:cubicBezTo>
                    <a:pt x="10858" y="0"/>
                    <a:pt x="0" y="10954"/>
                    <a:pt x="0" y="24289"/>
                  </a:cubicBezTo>
                  <a:lnTo>
                    <a:pt x="0" y="453581"/>
                  </a:lnTo>
                  <a:cubicBezTo>
                    <a:pt x="0" y="467011"/>
                    <a:pt x="10954" y="477869"/>
                    <a:pt x="24289" y="477869"/>
                  </a:cubicBezTo>
                  <a:lnTo>
                    <a:pt x="238887" y="477869"/>
                  </a:lnTo>
                  <a:cubicBezTo>
                    <a:pt x="241459" y="477869"/>
                    <a:pt x="243840" y="476822"/>
                    <a:pt x="245650" y="475107"/>
                  </a:cubicBezTo>
                  <a:lnTo>
                    <a:pt x="341852" y="378905"/>
                  </a:lnTo>
                  <a:cubicBezTo>
                    <a:pt x="343662" y="377095"/>
                    <a:pt x="344615" y="374714"/>
                    <a:pt x="344615" y="372142"/>
                  </a:cubicBezTo>
                  <a:lnTo>
                    <a:pt x="344615" y="244221"/>
                  </a:lnTo>
                  <a:lnTo>
                    <a:pt x="325565" y="244221"/>
                  </a:lnTo>
                  <a:lnTo>
                    <a:pt x="325565" y="362617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7" name="Полилиния: фигура 102">
              <a:extLst/>
            </p:cNvPr>
            <p:cNvSpPr/>
            <p:nvPr/>
          </p:nvSpPr>
          <p:spPr>
            <a:xfrm>
              <a:off x="1755457" y="1833819"/>
              <a:ext cx="211454" cy="19050"/>
            </a:xfrm>
            <a:custGeom>
              <a:avLst/>
              <a:gdLst>
                <a:gd name="connsiteX0" fmla="*/ 211455 w 211454"/>
                <a:gd name="connsiteY0" fmla="*/ 9525 h 19050"/>
                <a:gd name="connsiteX1" fmla="*/ 201930 w 211454"/>
                <a:gd name="connsiteY1" fmla="*/ 0 h 19050"/>
                <a:gd name="connsiteX2" fmla="*/ 9525 w 211454"/>
                <a:gd name="connsiteY2" fmla="*/ 0 h 19050"/>
                <a:gd name="connsiteX3" fmla="*/ 0 w 211454"/>
                <a:gd name="connsiteY3" fmla="*/ 9525 h 19050"/>
                <a:gd name="connsiteX4" fmla="*/ 9525 w 211454"/>
                <a:gd name="connsiteY4" fmla="*/ 19050 h 19050"/>
                <a:gd name="connsiteX5" fmla="*/ 201930 w 211454"/>
                <a:gd name="connsiteY5" fmla="*/ 19050 h 19050"/>
                <a:gd name="connsiteX6" fmla="*/ 211455 w 211454"/>
                <a:gd name="connsiteY6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4" h="19050">
                  <a:moveTo>
                    <a:pt x="211455" y="9525"/>
                  </a:moveTo>
                  <a:cubicBezTo>
                    <a:pt x="211455" y="4286"/>
                    <a:pt x="207169" y="0"/>
                    <a:pt x="201930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201930" y="19050"/>
                  </a:lnTo>
                  <a:cubicBezTo>
                    <a:pt x="207169" y="19050"/>
                    <a:pt x="211455" y="14859"/>
                    <a:pt x="211455" y="9525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8" name="Полилиния: фигура 103">
              <a:extLst/>
            </p:cNvPr>
            <p:cNvSpPr/>
            <p:nvPr/>
          </p:nvSpPr>
          <p:spPr>
            <a:xfrm>
              <a:off x="1755361" y="1900494"/>
              <a:ext cx="152304" cy="19050"/>
            </a:xfrm>
            <a:custGeom>
              <a:avLst/>
              <a:gdLst>
                <a:gd name="connsiteX0" fmla="*/ 152305 w 152304"/>
                <a:gd name="connsiteY0" fmla="*/ 9525 h 19050"/>
                <a:gd name="connsiteX1" fmla="*/ 142780 w 152304"/>
                <a:gd name="connsiteY1" fmla="*/ 0 h 19050"/>
                <a:gd name="connsiteX2" fmla="*/ 9525 w 152304"/>
                <a:gd name="connsiteY2" fmla="*/ 0 h 19050"/>
                <a:gd name="connsiteX3" fmla="*/ 0 w 152304"/>
                <a:gd name="connsiteY3" fmla="*/ 9525 h 19050"/>
                <a:gd name="connsiteX4" fmla="*/ 9525 w 152304"/>
                <a:gd name="connsiteY4" fmla="*/ 19050 h 19050"/>
                <a:gd name="connsiteX5" fmla="*/ 142780 w 152304"/>
                <a:gd name="connsiteY5" fmla="*/ 19050 h 19050"/>
                <a:gd name="connsiteX6" fmla="*/ 152305 w 152304"/>
                <a:gd name="connsiteY6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304" h="19050">
                  <a:moveTo>
                    <a:pt x="152305" y="9525"/>
                  </a:moveTo>
                  <a:cubicBezTo>
                    <a:pt x="152305" y="4286"/>
                    <a:pt x="148019" y="0"/>
                    <a:pt x="142780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142780" y="19050"/>
                  </a:lnTo>
                  <a:cubicBezTo>
                    <a:pt x="148019" y="19050"/>
                    <a:pt x="152305" y="14764"/>
                    <a:pt x="152305" y="9525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9" name="Полилиния: фигура 104">
              <a:extLst/>
            </p:cNvPr>
            <p:cNvSpPr/>
            <p:nvPr/>
          </p:nvSpPr>
          <p:spPr>
            <a:xfrm>
              <a:off x="1755457" y="1967073"/>
              <a:ext cx="107822" cy="19050"/>
            </a:xfrm>
            <a:custGeom>
              <a:avLst/>
              <a:gdLst>
                <a:gd name="connsiteX0" fmla="*/ 98298 w 107822"/>
                <a:gd name="connsiteY0" fmla="*/ 19050 h 19050"/>
                <a:gd name="connsiteX1" fmla="*/ 107823 w 107822"/>
                <a:gd name="connsiteY1" fmla="*/ 9525 h 19050"/>
                <a:gd name="connsiteX2" fmla="*/ 98298 w 107822"/>
                <a:gd name="connsiteY2" fmla="*/ 0 h 19050"/>
                <a:gd name="connsiteX3" fmla="*/ 9525 w 107822"/>
                <a:gd name="connsiteY3" fmla="*/ 0 h 19050"/>
                <a:gd name="connsiteX4" fmla="*/ 0 w 107822"/>
                <a:gd name="connsiteY4" fmla="*/ 9525 h 19050"/>
                <a:gd name="connsiteX5" fmla="*/ 9525 w 107822"/>
                <a:gd name="connsiteY5" fmla="*/ 19050 h 19050"/>
                <a:gd name="connsiteX6" fmla="*/ 98298 w 107822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822" h="19050">
                  <a:moveTo>
                    <a:pt x="98298" y="19050"/>
                  </a:moveTo>
                  <a:cubicBezTo>
                    <a:pt x="103537" y="19050"/>
                    <a:pt x="107823" y="14764"/>
                    <a:pt x="107823" y="9525"/>
                  </a:cubicBezTo>
                  <a:cubicBezTo>
                    <a:pt x="107823" y="4286"/>
                    <a:pt x="103537" y="0"/>
                    <a:pt x="98298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98298" y="1905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20" name="Полилиния: фигура 105">
              <a:extLst/>
            </p:cNvPr>
            <p:cNvSpPr/>
            <p:nvPr/>
          </p:nvSpPr>
          <p:spPr>
            <a:xfrm>
              <a:off x="1762836" y="2041249"/>
              <a:ext cx="107801" cy="85558"/>
            </a:xfrm>
            <a:custGeom>
              <a:avLst/>
              <a:gdLst>
                <a:gd name="connsiteX0" fmla="*/ 23481 w 107801"/>
                <a:gd name="connsiteY0" fmla="*/ 80891 h 85558"/>
                <a:gd name="connsiteX1" fmla="*/ 30530 w 107801"/>
                <a:gd name="connsiteY1" fmla="*/ 85463 h 85558"/>
                <a:gd name="connsiteX2" fmla="*/ 31673 w 107801"/>
                <a:gd name="connsiteY2" fmla="*/ 85558 h 85558"/>
                <a:gd name="connsiteX3" fmla="*/ 38436 w 107801"/>
                <a:gd name="connsiteY3" fmla="*/ 82796 h 85558"/>
                <a:gd name="connsiteX4" fmla="*/ 105015 w 107801"/>
                <a:gd name="connsiteY4" fmla="*/ 16216 h 85558"/>
                <a:gd name="connsiteX5" fmla="*/ 105015 w 107801"/>
                <a:gd name="connsiteY5" fmla="*/ 2786 h 85558"/>
                <a:gd name="connsiteX6" fmla="*/ 91585 w 107801"/>
                <a:gd name="connsiteY6" fmla="*/ 2786 h 85558"/>
                <a:gd name="connsiteX7" fmla="*/ 33578 w 107801"/>
                <a:gd name="connsiteY7" fmla="*/ 60793 h 85558"/>
                <a:gd name="connsiteX8" fmla="*/ 17671 w 107801"/>
                <a:gd name="connsiteY8" fmla="*/ 34219 h 85558"/>
                <a:gd name="connsiteX9" fmla="*/ 4622 w 107801"/>
                <a:gd name="connsiteY9" fmla="*/ 30980 h 85558"/>
                <a:gd name="connsiteX10" fmla="*/ 1383 w 107801"/>
                <a:gd name="connsiteY10" fmla="*/ 44029 h 85558"/>
                <a:gd name="connsiteX11" fmla="*/ 23481 w 107801"/>
                <a:gd name="connsiteY11" fmla="*/ 80891 h 8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801" h="85558">
                  <a:moveTo>
                    <a:pt x="23481" y="80891"/>
                  </a:moveTo>
                  <a:cubicBezTo>
                    <a:pt x="25005" y="83368"/>
                    <a:pt x="27577" y="85082"/>
                    <a:pt x="30530" y="85463"/>
                  </a:cubicBezTo>
                  <a:cubicBezTo>
                    <a:pt x="30911" y="85463"/>
                    <a:pt x="31292" y="85558"/>
                    <a:pt x="31673" y="85558"/>
                  </a:cubicBezTo>
                  <a:cubicBezTo>
                    <a:pt x="34149" y="85558"/>
                    <a:pt x="36626" y="84606"/>
                    <a:pt x="38436" y="82796"/>
                  </a:cubicBezTo>
                  <a:lnTo>
                    <a:pt x="105015" y="16216"/>
                  </a:lnTo>
                  <a:cubicBezTo>
                    <a:pt x="108730" y="12502"/>
                    <a:pt x="108730" y="6501"/>
                    <a:pt x="105015" y="2786"/>
                  </a:cubicBezTo>
                  <a:cubicBezTo>
                    <a:pt x="101301" y="-929"/>
                    <a:pt x="95300" y="-929"/>
                    <a:pt x="91585" y="2786"/>
                  </a:cubicBezTo>
                  <a:lnTo>
                    <a:pt x="33578" y="60793"/>
                  </a:lnTo>
                  <a:lnTo>
                    <a:pt x="17671" y="34219"/>
                  </a:lnTo>
                  <a:cubicBezTo>
                    <a:pt x="15004" y="29742"/>
                    <a:pt x="9099" y="28218"/>
                    <a:pt x="4622" y="30980"/>
                  </a:cubicBezTo>
                  <a:cubicBezTo>
                    <a:pt x="145" y="33742"/>
                    <a:pt x="-1379" y="39553"/>
                    <a:pt x="1383" y="44029"/>
                  </a:cubicBezTo>
                  <a:lnTo>
                    <a:pt x="23481" y="80891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21" name="Полилиния: фигура 106">
              <a:extLst/>
            </p:cNvPr>
            <p:cNvSpPr/>
            <p:nvPr/>
          </p:nvSpPr>
          <p:spPr>
            <a:xfrm>
              <a:off x="1876591" y="1743998"/>
              <a:ext cx="291584" cy="291750"/>
            </a:xfrm>
            <a:custGeom>
              <a:avLst/>
              <a:gdLst>
                <a:gd name="connsiteX0" fmla="*/ 277487 w 291584"/>
                <a:gd name="connsiteY0" fmla="*/ 13621 h 291750"/>
                <a:gd name="connsiteX1" fmla="*/ 244626 w 291584"/>
                <a:gd name="connsiteY1" fmla="*/ 0 h 291750"/>
                <a:gd name="connsiteX2" fmla="*/ 211765 w 291584"/>
                <a:gd name="connsiteY2" fmla="*/ 13621 h 291750"/>
                <a:gd name="connsiteX3" fmla="*/ 122801 w 291584"/>
                <a:gd name="connsiteY3" fmla="*/ 102584 h 291750"/>
                <a:gd name="connsiteX4" fmla="*/ 122801 w 291584"/>
                <a:gd name="connsiteY4" fmla="*/ 116015 h 291750"/>
                <a:gd name="connsiteX5" fmla="*/ 163187 w 291584"/>
                <a:gd name="connsiteY5" fmla="*/ 156400 h 291750"/>
                <a:gd name="connsiteX6" fmla="*/ 77272 w 291584"/>
                <a:gd name="connsiteY6" fmla="*/ 242411 h 291750"/>
                <a:gd name="connsiteX7" fmla="*/ 63079 w 291584"/>
                <a:gd name="connsiteY7" fmla="*/ 228219 h 291750"/>
                <a:gd name="connsiteX8" fmla="*/ 49649 w 291584"/>
                <a:gd name="connsiteY8" fmla="*/ 228219 h 291750"/>
                <a:gd name="connsiteX9" fmla="*/ 49649 w 291584"/>
                <a:gd name="connsiteY9" fmla="*/ 241649 h 291750"/>
                <a:gd name="connsiteX10" fmla="*/ 60412 w 291584"/>
                <a:gd name="connsiteY10" fmla="*/ 252413 h 291750"/>
                <a:gd name="connsiteX11" fmla="*/ 27361 w 291584"/>
                <a:gd name="connsiteY11" fmla="*/ 265652 h 291750"/>
                <a:gd name="connsiteX12" fmla="*/ 26599 w 291584"/>
                <a:gd name="connsiteY12" fmla="*/ 264890 h 291750"/>
                <a:gd name="connsiteX13" fmla="*/ 26599 w 291584"/>
                <a:gd name="connsiteY13" fmla="*/ 264890 h 291750"/>
                <a:gd name="connsiteX14" fmla="*/ 26599 w 291584"/>
                <a:gd name="connsiteY14" fmla="*/ 264890 h 291750"/>
                <a:gd name="connsiteX15" fmla="*/ 25837 w 291584"/>
                <a:gd name="connsiteY15" fmla="*/ 264128 h 291750"/>
                <a:gd name="connsiteX16" fmla="*/ 43744 w 291584"/>
                <a:gd name="connsiteY16" fmla="*/ 219456 h 291750"/>
                <a:gd name="connsiteX17" fmla="*/ 127564 w 291584"/>
                <a:gd name="connsiteY17" fmla="*/ 135636 h 291750"/>
                <a:gd name="connsiteX18" fmla="*/ 114133 w 291584"/>
                <a:gd name="connsiteY18" fmla="*/ 122206 h 291750"/>
                <a:gd name="connsiteX19" fmla="*/ 28885 w 291584"/>
                <a:gd name="connsiteY19" fmla="*/ 207454 h 291750"/>
                <a:gd name="connsiteX20" fmla="*/ 26789 w 291584"/>
                <a:gd name="connsiteY20" fmla="*/ 210693 h 291750"/>
                <a:gd name="connsiteX21" fmla="*/ 5834 w 291584"/>
                <a:gd name="connsiteY21" fmla="*/ 263081 h 291750"/>
                <a:gd name="connsiteX22" fmla="*/ 6691 w 291584"/>
                <a:gd name="connsiteY22" fmla="*/ 271653 h 291750"/>
                <a:gd name="connsiteX23" fmla="*/ 2786 w 291584"/>
                <a:gd name="connsiteY23" fmla="*/ 275558 h 291750"/>
                <a:gd name="connsiteX24" fmla="*/ 2786 w 291584"/>
                <a:gd name="connsiteY24" fmla="*/ 288988 h 291750"/>
                <a:gd name="connsiteX25" fmla="*/ 9549 w 291584"/>
                <a:gd name="connsiteY25" fmla="*/ 291751 h 291750"/>
                <a:gd name="connsiteX26" fmla="*/ 16312 w 291584"/>
                <a:gd name="connsiteY26" fmla="*/ 288988 h 291750"/>
                <a:gd name="connsiteX27" fmla="*/ 20312 w 291584"/>
                <a:gd name="connsiteY27" fmla="*/ 284988 h 291750"/>
                <a:gd name="connsiteX28" fmla="*/ 25265 w 291584"/>
                <a:gd name="connsiteY28" fmla="*/ 286607 h 291750"/>
                <a:gd name="connsiteX29" fmla="*/ 28789 w 291584"/>
                <a:gd name="connsiteY29" fmla="*/ 285940 h 291750"/>
                <a:gd name="connsiteX30" fmla="*/ 81082 w 291584"/>
                <a:gd name="connsiteY30" fmla="*/ 264986 h 291750"/>
                <a:gd name="connsiteX31" fmla="*/ 84320 w 291584"/>
                <a:gd name="connsiteY31" fmla="*/ 262890 h 291750"/>
                <a:gd name="connsiteX32" fmla="*/ 177284 w 291584"/>
                <a:gd name="connsiteY32" fmla="*/ 169926 h 291750"/>
                <a:gd name="connsiteX33" fmla="*/ 182237 w 291584"/>
                <a:gd name="connsiteY33" fmla="*/ 171545 h 291750"/>
                <a:gd name="connsiteX34" fmla="*/ 189000 w 291584"/>
                <a:gd name="connsiteY34" fmla="*/ 168783 h 291750"/>
                <a:gd name="connsiteX35" fmla="*/ 277963 w 291584"/>
                <a:gd name="connsiteY35" fmla="*/ 79819 h 291750"/>
                <a:gd name="connsiteX36" fmla="*/ 291584 w 291584"/>
                <a:gd name="connsiteY36" fmla="*/ 46958 h 291750"/>
                <a:gd name="connsiteX37" fmla="*/ 277487 w 291584"/>
                <a:gd name="connsiteY37" fmla="*/ 13621 h 291750"/>
                <a:gd name="connsiteX38" fmla="*/ 264057 w 291584"/>
                <a:gd name="connsiteY38" fmla="*/ 65913 h 291750"/>
                <a:gd name="connsiteX39" fmla="*/ 181856 w 291584"/>
                <a:gd name="connsiteY39" fmla="*/ 148114 h 291750"/>
                <a:gd name="connsiteX40" fmla="*/ 142994 w 291584"/>
                <a:gd name="connsiteY40" fmla="*/ 109252 h 291750"/>
                <a:gd name="connsiteX41" fmla="*/ 225195 w 291584"/>
                <a:gd name="connsiteY41" fmla="*/ 27051 h 291750"/>
                <a:gd name="connsiteX42" fmla="*/ 255961 w 291584"/>
                <a:gd name="connsiteY42" fmla="*/ 21717 h 291750"/>
                <a:gd name="connsiteX43" fmla="*/ 193000 w 291584"/>
                <a:gd name="connsiteY43" fmla="*/ 84677 h 291750"/>
                <a:gd name="connsiteX44" fmla="*/ 181285 w 291584"/>
                <a:gd name="connsiteY44" fmla="*/ 88868 h 291750"/>
                <a:gd name="connsiteX45" fmla="*/ 181285 w 291584"/>
                <a:gd name="connsiteY45" fmla="*/ 109823 h 291750"/>
                <a:gd name="connsiteX46" fmla="*/ 202240 w 291584"/>
                <a:gd name="connsiteY46" fmla="*/ 109823 h 291750"/>
                <a:gd name="connsiteX47" fmla="*/ 206431 w 291584"/>
                <a:gd name="connsiteY47" fmla="*/ 98108 h 291750"/>
                <a:gd name="connsiteX48" fmla="*/ 269486 w 291584"/>
                <a:gd name="connsiteY48" fmla="*/ 35052 h 291750"/>
                <a:gd name="connsiteX49" fmla="*/ 272058 w 291584"/>
                <a:gd name="connsiteY49" fmla="*/ 46482 h 291750"/>
                <a:gd name="connsiteX50" fmla="*/ 264057 w 291584"/>
                <a:gd name="connsiteY50" fmla="*/ 65913 h 29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1584" h="291750">
                  <a:moveTo>
                    <a:pt x="277487" y="13621"/>
                  </a:moveTo>
                  <a:cubicBezTo>
                    <a:pt x="268724" y="4858"/>
                    <a:pt x="257008" y="0"/>
                    <a:pt x="244626" y="0"/>
                  </a:cubicBezTo>
                  <a:cubicBezTo>
                    <a:pt x="232148" y="0"/>
                    <a:pt x="220528" y="4858"/>
                    <a:pt x="211765" y="13621"/>
                  </a:cubicBezTo>
                  <a:lnTo>
                    <a:pt x="122801" y="102584"/>
                  </a:lnTo>
                  <a:cubicBezTo>
                    <a:pt x="119086" y="106299"/>
                    <a:pt x="119086" y="112300"/>
                    <a:pt x="122801" y="116015"/>
                  </a:cubicBezTo>
                  <a:lnTo>
                    <a:pt x="163187" y="156400"/>
                  </a:lnTo>
                  <a:lnTo>
                    <a:pt x="77272" y="242411"/>
                  </a:lnTo>
                  <a:lnTo>
                    <a:pt x="63079" y="228219"/>
                  </a:lnTo>
                  <a:cubicBezTo>
                    <a:pt x="59365" y="224504"/>
                    <a:pt x="53364" y="224504"/>
                    <a:pt x="49649" y="228219"/>
                  </a:cubicBezTo>
                  <a:cubicBezTo>
                    <a:pt x="45934" y="231934"/>
                    <a:pt x="45934" y="237935"/>
                    <a:pt x="49649" y="241649"/>
                  </a:cubicBezTo>
                  <a:lnTo>
                    <a:pt x="60412" y="252413"/>
                  </a:lnTo>
                  <a:lnTo>
                    <a:pt x="27361" y="265652"/>
                  </a:lnTo>
                  <a:lnTo>
                    <a:pt x="26599" y="264890"/>
                  </a:lnTo>
                  <a:cubicBezTo>
                    <a:pt x="26599" y="264890"/>
                    <a:pt x="26599" y="264890"/>
                    <a:pt x="26599" y="264890"/>
                  </a:cubicBezTo>
                  <a:cubicBezTo>
                    <a:pt x="26599" y="264890"/>
                    <a:pt x="26599" y="264890"/>
                    <a:pt x="26599" y="264890"/>
                  </a:cubicBezTo>
                  <a:lnTo>
                    <a:pt x="25837" y="264128"/>
                  </a:lnTo>
                  <a:lnTo>
                    <a:pt x="43744" y="219456"/>
                  </a:lnTo>
                  <a:lnTo>
                    <a:pt x="127564" y="135636"/>
                  </a:lnTo>
                  <a:lnTo>
                    <a:pt x="114133" y="122206"/>
                  </a:lnTo>
                  <a:lnTo>
                    <a:pt x="28885" y="207454"/>
                  </a:lnTo>
                  <a:cubicBezTo>
                    <a:pt x="27932" y="208407"/>
                    <a:pt x="27265" y="209455"/>
                    <a:pt x="26789" y="210693"/>
                  </a:cubicBezTo>
                  <a:lnTo>
                    <a:pt x="5834" y="263081"/>
                  </a:lnTo>
                  <a:cubicBezTo>
                    <a:pt x="4691" y="265938"/>
                    <a:pt x="5072" y="269081"/>
                    <a:pt x="6691" y="271653"/>
                  </a:cubicBezTo>
                  <a:lnTo>
                    <a:pt x="2786" y="275558"/>
                  </a:lnTo>
                  <a:cubicBezTo>
                    <a:pt x="-929" y="279273"/>
                    <a:pt x="-929" y="285274"/>
                    <a:pt x="2786" y="288988"/>
                  </a:cubicBezTo>
                  <a:cubicBezTo>
                    <a:pt x="4691" y="290894"/>
                    <a:pt x="7072" y="291751"/>
                    <a:pt x="9549" y="291751"/>
                  </a:cubicBezTo>
                  <a:cubicBezTo>
                    <a:pt x="12025" y="291751"/>
                    <a:pt x="14407" y="290798"/>
                    <a:pt x="16312" y="288988"/>
                  </a:cubicBezTo>
                  <a:lnTo>
                    <a:pt x="20312" y="284988"/>
                  </a:lnTo>
                  <a:cubicBezTo>
                    <a:pt x="21836" y="285940"/>
                    <a:pt x="23455" y="286607"/>
                    <a:pt x="25265" y="286607"/>
                  </a:cubicBezTo>
                  <a:cubicBezTo>
                    <a:pt x="26503" y="286607"/>
                    <a:pt x="27646" y="286417"/>
                    <a:pt x="28789" y="285940"/>
                  </a:cubicBezTo>
                  <a:lnTo>
                    <a:pt x="81082" y="264986"/>
                  </a:lnTo>
                  <a:cubicBezTo>
                    <a:pt x="82320" y="264509"/>
                    <a:pt x="83368" y="263747"/>
                    <a:pt x="84320" y="262890"/>
                  </a:cubicBezTo>
                  <a:lnTo>
                    <a:pt x="177284" y="169926"/>
                  </a:lnTo>
                  <a:cubicBezTo>
                    <a:pt x="178808" y="170879"/>
                    <a:pt x="180427" y="171545"/>
                    <a:pt x="182237" y="171545"/>
                  </a:cubicBezTo>
                  <a:cubicBezTo>
                    <a:pt x="184809" y="171545"/>
                    <a:pt x="187190" y="170498"/>
                    <a:pt x="189000" y="168783"/>
                  </a:cubicBezTo>
                  <a:lnTo>
                    <a:pt x="277963" y="79819"/>
                  </a:lnTo>
                  <a:cubicBezTo>
                    <a:pt x="286726" y="71056"/>
                    <a:pt x="291584" y="59341"/>
                    <a:pt x="291584" y="46958"/>
                  </a:cubicBezTo>
                  <a:cubicBezTo>
                    <a:pt x="291584" y="34576"/>
                    <a:pt x="286345" y="22384"/>
                    <a:pt x="277487" y="13621"/>
                  </a:cubicBezTo>
                  <a:close/>
                  <a:moveTo>
                    <a:pt x="264057" y="65913"/>
                  </a:moveTo>
                  <a:lnTo>
                    <a:pt x="181856" y="148114"/>
                  </a:lnTo>
                  <a:lnTo>
                    <a:pt x="142994" y="109252"/>
                  </a:lnTo>
                  <a:lnTo>
                    <a:pt x="225195" y="27051"/>
                  </a:lnTo>
                  <a:cubicBezTo>
                    <a:pt x="233196" y="19050"/>
                    <a:pt x="245864" y="17240"/>
                    <a:pt x="255961" y="21717"/>
                  </a:cubicBezTo>
                  <a:lnTo>
                    <a:pt x="193000" y="84677"/>
                  </a:lnTo>
                  <a:cubicBezTo>
                    <a:pt x="188809" y="84296"/>
                    <a:pt x="184523" y="85725"/>
                    <a:pt x="181285" y="88868"/>
                  </a:cubicBezTo>
                  <a:cubicBezTo>
                    <a:pt x="175474" y="94679"/>
                    <a:pt x="175474" y="104013"/>
                    <a:pt x="181285" y="109823"/>
                  </a:cubicBezTo>
                  <a:cubicBezTo>
                    <a:pt x="187095" y="115633"/>
                    <a:pt x="196429" y="115633"/>
                    <a:pt x="202240" y="109823"/>
                  </a:cubicBezTo>
                  <a:cubicBezTo>
                    <a:pt x="205478" y="106585"/>
                    <a:pt x="206812" y="102298"/>
                    <a:pt x="206431" y="98108"/>
                  </a:cubicBezTo>
                  <a:lnTo>
                    <a:pt x="269486" y="35052"/>
                  </a:lnTo>
                  <a:cubicBezTo>
                    <a:pt x="271105" y="38576"/>
                    <a:pt x="272058" y="42481"/>
                    <a:pt x="272058" y="46482"/>
                  </a:cubicBezTo>
                  <a:cubicBezTo>
                    <a:pt x="272058" y="53816"/>
                    <a:pt x="269200" y="60769"/>
                    <a:pt x="264057" y="65913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</p:grpSp>
      <p:sp>
        <p:nvSpPr>
          <p:cNvPr id="22" name="Прямоугольник 206"/>
          <p:cNvSpPr>
            <a:spLocks noChangeArrowheads="1"/>
          </p:cNvSpPr>
          <p:nvPr/>
        </p:nvSpPr>
        <p:spPr bwMode="auto">
          <a:xfrm>
            <a:off x="4282769" y="3359249"/>
            <a:ext cx="36016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63" tIns="0" rIns="0" bIns="0">
            <a:spAutoFit/>
          </a:bodyPr>
          <a:lstStyle>
            <a:lvl1pPr marL="171450" indent="-17145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5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создания АСКРО </a:t>
            </a:r>
            <a:r>
              <a:rPr lang="en-US" altLang="ru-RU" sz="800" dirty="0">
                <a:solidFill>
                  <a:srgbClr val="07396F"/>
                </a:solidFill>
              </a:rPr>
              <a:t>II-</a:t>
            </a:r>
            <a:r>
              <a:rPr lang="ru-RU" altLang="ru-RU" sz="800" dirty="0">
                <a:solidFill>
                  <a:srgbClr val="07396F"/>
                </a:solidFill>
              </a:rPr>
              <a:t>этапа Ростовской АЭС и Калининской АЭС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создания АСКРО на площадке АО «СНИИП»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создания СКРО НИЦ «Курчатовский институт» (здание реактора ИР-8, хранилище ТРО,</a:t>
            </a:r>
            <a:r>
              <a:rPr lang="en-US" altLang="ru-RU" sz="800" dirty="0">
                <a:solidFill>
                  <a:srgbClr val="07396F"/>
                </a:solidFill>
              </a:rPr>
              <a:t> </a:t>
            </a:r>
            <a:r>
              <a:rPr lang="ru-RU" altLang="ru-RU" sz="800" dirty="0">
                <a:solidFill>
                  <a:srgbClr val="07396F"/>
                </a:solidFill>
              </a:rPr>
              <a:t>«Газовый завод»)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создания АСКРО НИЦ «Курчатовский институт»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создания АСКРО для ФГУП «ГХК»</a:t>
            </a:r>
            <a:endParaRPr lang="en-US" altLang="ru-RU" sz="800" dirty="0">
              <a:solidFill>
                <a:srgbClr val="07396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создания и поставки ПРК-01 для ЛАЭС (10 шт.), ЛАЭС-2 (4 шт.)</a:t>
            </a:r>
            <a:endParaRPr lang="en-US" altLang="ru-RU" sz="800" dirty="0">
              <a:solidFill>
                <a:srgbClr val="07396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поставки лабораторий РКОС и РК для Белорусской АЭС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Опыт сертификации оборудования и регистрации в гос. реестре СИ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800" dirty="0">
                <a:solidFill>
                  <a:srgbClr val="07396F"/>
                </a:solidFill>
              </a:rPr>
              <a:t>Наличие аккредитации </a:t>
            </a:r>
            <a:r>
              <a:rPr lang="ru-RU" altLang="ru-RU" sz="800" dirty="0" err="1">
                <a:solidFill>
                  <a:srgbClr val="07396F"/>
                </a:solidFill>
              </a:rPr>
              <a:t>Росатома</a:t>
            </a:r>
            <a:r>
              <a:rPr lang="ru-RU" altLang="ru-RU" sz="800" dirty="0">
                <a:solidFill>
                  <a:srgbClr val="07396F"/>
                </a:solidFill>
              </a:rPr>
              <a:t> для Центра метрологии и испытаний</a:t>
            </a:r>
          </a:p>
        </p:txBody>
      </p:sp>
      <p:sp>
        <p:nvSpPr>
          <p:cNvPr id="23" name="Rectangle 164"/>
          <p:cNvSpPr>
            <a:spLocks noChangeArrowheads="1"/>
          </p:cNvSpPr>
          <p:nvPr/>
        </p:nvSpPr>
        <p:spPr bwMode="auto">
          <a:xfrm>
            <a:off x="4272536" y="3065399"/>
            <a:ext cx="3520653" cy="21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5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826" b="1">
                <a:solidFill>
                  <a:srgbClr val="07396F"/>
                </a:solidFill>
              </a:rPr>
              <a:t>Преимущества и референции АО «СНИИП»</a:t>
            </a:r>
          </a:p>
        </p:txBody>
      </p:sp>
      <p:cxnSp>
        <p:nvCxnSpPr>
          <p:cNvPr id="24" name="Straight Connector 165">
            <a:extLst/>
          </p:cNvPr>
          <p:cNvCxnSpPr/>
          <p:nvPr/>
        </p:nvCxnSpPr>
        <p:spPr>
          <a:xfrm>
            <a:off x="4329739" y="3294211"/>
            <a:ext cx="3397564" cy="0"/>
          </a:xfrm>
          <a:prstGeom prst="line">
            <a:avLst/>
          </a:prstGeom>
          <a:ln>
            <a:solidFill>
              <a:srgbClr val="98C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1"/>
          <p:cNvGrpSpPr>
            <a:grpSpLocks/>
          </p:cNvGrpSpPr>
          <p:nvPr/>
        </p:nvGrpSpPr>
        <p:grpSpPr bwMode="auto">
          <a:xfrm>
            <a:off x="539552" y="823834"/>
            <a:ext cx="6473463" cy="361094"/>
            <a:chOff x="311267" y="780844"/>
            <a:chExt cx="8622783" cy="481040"/>
          </a:xfrm>
        </p:grpSpPr>
        <p:sp>
          <p:nvSpPr>
            <p:cNvPr id="33" name="Rectangle 164">
              <a:extLst/>
            </p:cNvPr>
            <p:cNvSpPr/>
            <p:nvPr/>
          </p:nvSpPr>
          <p:spPr>
            <a:xfrm>
              <a:off x="874795" y="923728"/>
              <a:ext cx="3073216" cy="3076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192">
                <a:spcBef>
                  <a:spcPts val="450"/>
                </a:spcBef>
                <a:tabLst>
                  <a:tab pos="3432200" algn="r"/>
                </a:tabLst>
                <a:defRPr/>
              </a:pPr>
              <a:r>
                <a:rPr lang="ru-RU" sz="901" b="1" dirty="0">
                  <a:solidFill>
                    <a:srgbClr val="07396F"/>
                  </a:solidFill>
                </a:rPr>
                <a:t>Продукт проекта </a:t>
              </a:r>
              <a:endParaRPr lang="ru-RU" sz="788" dirty="0">
                <a:solidFill>
                  <a:srgbClr val="07396F"/>
                </a:solidFill>
              </a:endParaRPr>
            </a:p>
          </p:txBody>
        </p:sp>
        <p:cxnSp>
          <p:nvCxnSpPr>
            <p:cNvPr id="34" name="Straight Connector 165">
              <a:extLst/>
            </p:cNvPr>
            <p:cNvCxnSpPr/>
            <p:nvPr/>
          </p:nvCxnSpPr>
          <p:spPr>
            <a:xfrm>
              <a:off x="904956" y="1241245"/>
              <a:ext cx="3635157" cy="0"/>
            </a:xfrm>
            <a:prstGeom prst="line">
              <a:avLst/>
            </a:prstGeom>
            <a:ln>
              <a:solidFill>
                <a:srgbClr val="98C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164"/>
            <p:cNvSpPr>
              <a:spLocks noChangeArrowheads="1"/>
            </p:cNvSpPr>
            <p:nvPr/>
          </p:nvSpPr>
          <p:spPr bwMode="auto">
            <a:xfrm>
              <a:off x="5239987" y="931174"/>
              <a:ext cx="3072593" cy="30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588">
                <a:lnSpc>
                  <a:spcPct val="110000"/>
                </a:lnSpc>
                <a:spcBef>
                  <a:spcPct val="40000"/>
                </a:spcBef>
                <a:spcAft>
                  <a:spcPct val="20000"/>
                </a:spcAft>
                <a:buBlip>
                  <a:blip r:embed="rId4"/>
                </a:buBlip>
                <a:tabLst>
                  <a:tab pos="4572000" algn="r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ct val="20000"/>
                </a:spcAft>
                <a:buBlip>
                  <a:blip r:embed="rId5"/>
                </a:buBlip>
                <a:tabLst>
                  <a:tab pos="4572000" algn="r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ct val="30000"/>
                </a:spcAft>
                <a:buBlip>
                  <a:blip r:embed="rId5"/>
                </a:buBlip>
                <a:tabLst>
                  <a:tab pos="4572000" algn="r"/>
                </a:tabLs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72000" algn="r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72000" algn="r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0" algn="r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0" algn="r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0" algn="r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0" algn="r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None/>
              </a:pPr>
              <a:r>
                <a:rPr lang="ru-RU" altLang="ru-RU" sz="901" b="1" dirty="0">
                  <a:solidFill>
                    <a:srgbClr val="07396F"/>
                  </a:solidFill>
                </a:rPr>
                <a:t>Цель Проекта</a:t>
              </a:r>
            </a:p>
          </p:txBody>
        </p:sp>
        <p:cxnSp>
          <p:nvCxnSpPr>
            <p:cNvPr id="36" name="Straight Connector 165">
              <a:extLst/>
            </p:cNvPr>
            <p:cNvCxnSpPr>
              <a:cxnSpLocks/>
            </p:cNvCxnSpPr>
            <p:nvPr/>
          </p:nvCxnSpPr>
          <p:spPr>
            <a:xfrm>
              <a:off x="5297306" y="1231719"/>
              <a:ext cx="3636744" cy="0"/>
            </a:xfrm>
            <a:prstGeom prst="line">
              <a:avLst/>
            </a:prstGeom>
            <a:ln>
              <a:solidFill>
                <a:srgbClr val="98C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Группа 142"/>
            <p:cNvGrpSpPr>
              <a:grpSpLocks/>
            </p:cNvGrpSpPr>
            <p:nvPr/>
          </p:nvGrpSpPr>
          <p:grpSpPr bwMode="auto">
            <a:xfrm>
              <a:off x="311267" y="840624"/>
              <a:ext cx="484917" cy="408588"/>
              <a:chOff x="1646935" y="3916775"/>
              <a:chExt cx="484917" cy="408588"/>
            </a:xfrm>
          </p:grpSpPr>
          <p:sp>
            <p:nvSpPr>
              <p:cNvPr id="43" name="Полилиния: фигура 39"/>
              <p:cNvSpPr>
                <a:spLocks/>
              </p:cNvSpPr>
              <p:nvPr/>
            </p:nvSpPr>
            <p:spPr bwMode="auto">
              <a:xfrm>
                <a:off x="1646935" y="4042376"/>
                <a:ext cx="484917" cy="282987"/>
              </a:xfrm>
              <a:custGeom>
                <a:avLst/>
                <a:gdLst>
                  <a:gd name="T0" fmla="*/ 469202 w 484917"/>
                  <a:gd name="T1" fmla="*/ 142399 h 282987"/>
                  <a:gd name="T2" fmla="*/ 444436 w 484917"/>
                  <a:gd name="T3" fmla="*/ 142399 h 282987"/>
                  <a:gd name="T4" fmla="*/ 444436 w 484917"/>
                  <a:gd name="T5" fmla="*/ 0 h 282987"/>
                  <a:gd name="T6" fmla="*/ 425386 w 484917"/>
                  <a:gd name="T7" fmla="*/ 0 h 282987"/>
                  <a:gd name="T8" fmla="*/ 425386 w 484917"/>
                  <a:gd name="T9" fmla="*/ 142399 h 282987"/>
                  <a:gd name="T10" fmla="*/ 424148 w 484917"/>
                  <a:gd name="T11" fmla="*/ 142399 h 282987"/>
                  <a:gd name="T12" fmla="*/ 424148 w 484917"/>
                  <a:gd name="T13" fmla="*/ 141827 h 282987"/>
                  <a:gd name="T14" fmla="*/ 405098 w 484917"/>
                  <a:gd name="T15" fmla="*/ 141827 h 282987"/>
                  <a:gd name="T16" fmla="*/ 405098 w 484917"/>
                  <a:gd name="T17" fmla="*/ 142399 h 282987"/>
                  <a:gd name="T18" fmla="*/ 383667 w 484917"/>
                  <a:gd name="T19" fmla="*/ 142399 h 282987"/>
                  <a:gd name="T20" fmla="*/ 383667 w 484917"/>
                  <a:gd name="T21" fmla="*/ 141827 h 282987"/>
                  <a:gd name="T22" fmla="*/ 364617 w 484917"/>
                  <a:gd name="T23" fmla="*/ 141827 h 282987"/>
                  <a:gd name="T24" fmla="*/ 364617 w 484917"/>
                  <a:gd name="T25" fmla="*/ 142399 h 282987"/>
                  <a:gd name="T26" fmla="*/ 343186 w 484917"/>
                  <a:gd name="T27" fmla="*/ 142399 h 282987"/>
                  <a:gd name="T28" fmla="*/ 343186 w 484917"/>
                  <a:gd name="T29" fmla="*/ 141827 h 282987"/>
                  <a:gd name="T30" fmla="*/ 324136 w 484917"/>
                  <a:gd name="T31" fmla="*/ 141827 h 282987"/>
                  <a:gd name="T32" fmla="*/ 324136 w 484917"/>
                  <a:gd name="T33" fmla="*/ 142399 h 282987"/>
                  <a:gd name="T34" fmla="*/ 59626 w 484917"/>
                  <a:gd name="T35" fmla="*/ 142399 h 282987"/>
                  <a:gd name="T36" fmla="*/ 59626 w 484917"/>
                  <a:gd name="T37" fmla="*/ 0 h 282987"/>
                  <a:gd name="T38" fmla="*/ 40576 w 484917"/>
                  <a:gd name="T39" fmla="*/ 0 h 282987"/>
                  <a:gd name="T40" fmla="*/ 40576 w 484917"/>
                  <a:gd name="T41" fmla="*/ 142399 h 282987"/>
                  <a:gd name="T42" fmla="*/ 15716 w 484917"/>
                  <a:gd name="T43" fmla="*/ 142399 h 282987"/>
                  <a:gd name="T44" fmla="*/ 0 w 484917"/>
                  <a:gd name="T45" fmla="*/ 158115 h 282987"/>
                  <a:gd name="T46" fmla="*/ 0 w 484917"/>
                  <a:gd name="T47" fmla="*/ 282988 h 282987"/>
                  <a:gd name="T48" fmla="*/ 484918 w 484917"/>
                  <a:gd name="T49" fmla="*/ 282988 h 282987"/>
                  <a:gd name="T50" fmla="*/ 484918 w 484917"/>
                  <a:gd name="T51" fmla="*/ 158115 h 282987"/>
                  <a:gd name="T52" fmla="*/ 469202 w 484917"/>
                  <a:gd name="T53" fmla="*/ 142399 h 282987"/>
                  <a:gd name="T54" fmla="*/ 465868 w 484917"/>
                  <a:gd name="T55" fmla="*/ 263938 h 282987"/>
                  <a:gd name="T56" fmla="*/ 19050 w 484917"/>
                  <a:gd name="T57" fmla="*/ 263938 h 282987"/>
                  <a:gd name="T58" fmla="*/ 19050 w 484917"/>
                  <a:gd name="T59" fmla="*/ 165925 h 282987"/>
                  <a:gd name="T60" fmla="*/ 23622 w 484917"/>
                  <a:gd name="T61" fmla="*/ 161354 h 282987"/>
                  <a:gd name="T62" fmla="*/ 324136 w 484917"/>
                  <a:gd name="T63" fmla="*/ 161354 h 282987"/>
                  <a:gd name="T64" fmla="*/ 324136 w 484917"/>
                  <a:gd name="T65" fmla="*/ 182213 h 282987"/>
                  <a:gd name="T66" fmla="*/ 343186 w 484917"/>
                  <a:gd name="T67" fmla="*/ 182213 h 282987"/>
                  <a:gd name="T68" fmla="*/ 343186 w 484917"/>
                  <a:gd name="T69" fmla="*/ 161354 h 282987"/>
                  <a:gd name="T70" fmla="*/ 364617 w 484917"/>
                  <a:gd name="T71" fmla="*/ 161354 h 282987"/>
                  <a:gd name="T72" fmla="*/ 364617 w 484917"/>
                  <a:gd name="T73" fmla="*/ 182213 h 282987"/>
                  <a:gd name="T74" fmla="*/ 383667 w 484917"/>
                  <a:gd name="T75" fmla="*/ 182213 h 282987"/>
                  <a:gd name="T76" fmla="*/ 383667 w 484917"/>
                  <a:gd name="T77" fmla="*/ 161354 h 282987"/>
                  <a:gd name="T78" fmla="*/ 405098 w 484917"/>
                  <a:gd name="T79" fmla="*/ 161354 h 282987"/>
                  <a:gd name="T80" fmla="*/ 405098 w 484917"/>
                  <a:gd name="T81" fmla="*/ 182213 h 282987"/>
                  <a:gd name="T82" fmla="*/ 424148 w 484917"/>
                  <a:gd name="T83" fmla="*/ 182213 h 282987"/>
                  <a:gd name="T84" fmla="*/ 424148 w 484917"/>
                  <a:gd name="T85" fmla="*/ 161354 h 282987"/>
                  <a:gd name="T86" fmla="*/ 461296 w 484917"/>
                  <a:gd name="T87" fmla="*/ 161354 h 282987"/>
                  <a:gd name="T88" fmla="*/ 465868 w 484917"/>
                  <a:gd name="T89" fmla="*/ 165925 h 282987"/>
                  <a:gd name="T90" fmla="*/ 465868 w 484917"/>
                  <a:gd name="T91" fmla="*/ 263938 h 28298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84917" h="282987">
                    <a:moveTo>
                      <a:pt x="469202" y="142399"/>
                    </a:moveTo>
                    <a:lnTo>
                      <a:pt x="444436" y="142399"/>
                    </a:lnTo>
                    <a:lnTo>
                      <a:pt x="444436" y="0"/>
                    </a:lnTo>
                    <a:lnTo>
                      <a:pt x="425386" y="0"/>
                    </a:lnTo>
                    <a:lnTo>
                      <a:pt x="425386" y="142399"/>
                    </a:lnTo>
                    <a:lnTo>
                      <a:pt x="424148" y="142399"/>
                    </a:lnTo>
                    <a:lnTo>
                      <a:pt x="424148" y="141827"/>
                    </a:lnTo>
                    <a:lnTo>
                      <a:pt x="405098" y="141827"/>
                    </a:lnTo>
                    <a:lnTo>
                      <a:pt x="405098" y="142399"/>
                    </a:lnTo>
                    <a:lnTo>
                      <a:pt x="383667" y="142399"/>
                    </a:lnTo>
                    <a:lnTo>
                      <a:pt x="383667" y="141827"/>
                    </a:lnTo>
                    <a:lnTo>
                      <a:pt x="364617" y="141827"/>
                    </a:lnTo>
                    <a:lnTo>
                      <a:pt x="364617" y="142399"/>
                    </a:lnTo>
                    <a:lnTo>
                      <a:pt x="343186" y="142399"/>
                    </a:lnTo>
                    <a:lnTo>
                      <a:pt x="343186" y="141827"/>
                    </a:lnTo>
                    <a:lnTo>
                      <a:pt x="324136" y="141827"/>
                    </a:lnTo>
                    <a:lnTo>
                      <a:pt x="324136" y="142399"/>
                    </a:lnTo>
                    <a:lnTo>
                      <a:pt x="59626" y="142399"/>
                    </a:lnTo>
                    <a:lnTo>
                      <a:pt x="59626" y="0"/>
                    </a:lnTo>
                    <a:lnTo>
                      <a:pt x="40576" y="0"/>
                    </a:lnTo>
                    <a:lnTo>
                      <a:pt x="40576" y="142399"/>
                    </a:lnTo>
                    <a:lnTo>
                      <a:pt x="15716" y="142399"/>
                    </a:lnTo>
                    <a:lnTo>
                      <a:pt x="0" y="158115"/>
                    </a:lnTo>
                    <a:lnTo>
                      <a:pt x="0" y="282988"/>
                    </a:lnTo>
                    <a:lnTo>
                      <a:pt x="484918" y="282988"/>
                    </a:lnTo>
                    <a:lnTo>
                      <a:pt x="484918" y="158115"/>
                    </a:lnTo>
                    <a:lnTo>
                      <a:pt x="469202" y="142399"/>
                    </a:lnTo>
                    <a:close/>
                    <a:moveTo>
                      <a:pt x="465868" y="263938"/>
                    </a:moveTo>
                    <a:lnTo>
                      <a:pt x="19050" y="263938"/>
                    </a:lnTo>
                    <a:lnTo>
                      <a:pt x="19050" y="165925"/>
                    </a:lnTo>
                    <a:lnTo>
                      <a:pt x="23622" y="161354"/>
                    </a:lnTo>
                    <a:lnTo>
                      <a:pt x="324136" y="161354"/>
                    </a:lnTo>
                    <a:lnTo>
                      <a:pt x="324136" y="182213"/>
                    </a:lnTo>
                    <a:lnTo>
                      <a:pt x="343186" y="182213"/>
                    </a:lnTo>
                    <a:lnTo>
                      <a:pt x="343186" y="161354"/>
                    </a:lnTo>
                    <a:lnTo>
                      <a:pt x="364617" y="161354"/>
                    </a:lnTo>
                    <a:lnTo>
                      <a:pt x="364617" y="182213"/>
                    </a:lnTo>
                    <a:lnTo>
                      <a:pt x="383667" y="182213"/>
                    </a:lnTo>
                    <a:lnTo>
                      <a:pt x="383667" y="161354"/>
                    </a:lnTo>
                    <a:lnTo>
                      <a:pt x="405098" y="161354"/>
                    </a:lnTo>
                    <a:lnTo>
                      <a:pt x="405098" y="182213"/>
                    </a:lnTo>
                    <a:lnTo>
                      <a:pt x="424148" y="182213"/>
                    </a:lnTo>
                    <a:lnTo>
                      <a:pt x="424148" y="161354"/>
                    </a:lnTo>
                    <a:lnTo>
                      <a:pt x="461296" y="161354"/>
                    </a:lnTo>
                    <a:lnTo>
                      <a:pt x="465868" y="165925"/>
                    </a:lnTo>
                    <a:lnTo>
                      <a:pt x="465868" y="263938"/>
                    </a:lnTo>
                    <a:close/>
                  </a:path>
                </a:pathLst>
              </a:custGeom>
              <a:solidFill>
                <a:srgbClr val="1D5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 sz="1351"/>
              </a:p>
            </p:txBody>
          </p:sp>
          <p:sp>
            <p:nvSpPr>
              <p:cNvPr id="44" name="Полилиния: фигура 40"/>
              <p:cNvSpPr>
                <a:spLocks/>
              </p:cNvSpPr>
              <p:nvPr/>
            </p:nvSpPr>
            <p:spPr bwMode="auto">
              <a:xfrm>
                <a:off x="1707133" y="4245544"/>
                <a:ext cx="20288" cy="19050"/>
              </a:xfrm>
              <a:custGeom>
                <a:avLst/>
                <a:gdLst>
                  <a:gd name="T0" fmla="*/ 0 w 20288"/>
                  <a:gd name="T1" fmla="*/ 0 h 19050"/>
                  <a:gd name="T2" fmla="*/ 20288 w 20288"/>
                  <a:gd name="T3" fmla="*/ 0 h 19050"/>
                  <a:gd name="T4" fmla="*/ 20288 w 20288"/>
                  <a:gd name="T5" fmla="*/ 19050 h 19050"/>
                  <a:gd name="T6" fmla="*/ 0 w 20288"/>
                  <a:gd name="T7" fmla="*/ 19050 h 190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288" h="19050">
                    <a:moveTo>
                      <a:pt x="0" y="0"/>
                    </a:moveTo>
                    <a:lnTo>
                      <a:pt x="20288" y="0"/>
                    </a:lnTo>
                    <a:lnTo>
                      <a:pt x="20288" y="19050"/>
                    </a:lnTo>
                    <a:lnTo>
                      <a:pt x="0" y="19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5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 sz="1351"/>
              </a:p>
            </p:txBody>
          </p:sp>
          <p:sp>
            <p:nvSpPr>
              <p:cNvPr id="45" name="Полилиния: фигура 41"/>
              <p:cNvSpPr>
                <a:spLocks/>
              </p:cNvSpPr>
              <p:nvPr/>
            </p:nvSpPr>
            <p:spPr bwMode="auto">
              <a:xfrm>
                <a:off x="1747614" y="4245544"/>
                <a:ext cx="20288" cy="19050"/>
              </a:xfrm>
              <a:custGeom>
                <a:avLst/>
                <a:gdLst>
                  <a:gd name="T0" fmla="*/ 0 w 20288"/>
                  <a:gd name="T1" fmla="*/ 0 h 19050"/>
                  <a:gd name="T2" fmla="*/ 20288 w 20288"/>
                  <a:gd name="T3" fmla="*/ 0 h 19050"/>
                  <a:gd name="T4" fmla="*/ 20288 w 20288"/>
                  <a:gd name="T5" fmla="*/ 19050 h 19050"/>
                  <a:gd name="T6" fmla="*/ 0 w 20288"/>
                  <a:gd name="T7" fmla="*/ 19050 h 190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288" h="19050">
                    <a:moveTo>
                      <a:pt x="0" y="0"/>
                    </a:moveTo>
                    <a:lnTo>
                      <a:pt x="20288" y="0"/>
                    </a:lnTo>
                    <a:lnTo>
                      <a:pt x="20288" y="19050"/>
                    </a:lnTo>
                    <a:lnTo>
                      <a:pt x="0" y="19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5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 sz="1351"/>
              </a:p>
            </p:txBody>
          </p:sp>
          <p:sp>
            <p:nvSpPr>
              <p:cNvPr id="46" name="Полилиния: фигура 42"/>
              <p:cNvSpPr>
                <a:spLocks/>
              </p:cNvSpPr>
              <p:nvPr/>
            </p:nvSpPr>
            <p:spPr bwMode="auto">
              <a:xfrm>
                <a:off x="1788096" y="4245544"/>
                <a:ext cx="20288" cy="19050"/>
              </a:xfrm>
              <a:custGeom>
                <a:avLst/>
                <a:gdLst>
                  <a:gd name="T0" fmla="*/ 0 w 20288"/>
                  <a:gd name="T1" fmla="*/ 0 h 19050"/>
                  <a:gd name="T2" fmla="*/ 20288 w 20288"/>
                  <a:gd name="T3" fmla="*/ 0 h 19050"/>
                  <a:gd name="T4" fmla="*/ 20288 w 20288"/>
                  <a:gd name="T5" fmla="*/ 19050 h 19050"/>
                  <a:gd name="T6" fmla="*/ 0 w 20288"/>
                  <a:gd name="T7" fmla="*/ 19050 h 190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288" h="19050">
                    <a:moveTo>
                      <a:pt x="0" y="0"/>
                    </a:moveTo>
                    <a:lnTo>
                      <a:pt x="20288" y="0"/>
                    </a:lnTo>
                    <a:lnTo>
                      <a:pt x="20288" y="19050"/>
                    </a:lnTo>
                    <a:lnTo>
                      <a:pt x="0" y="19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5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 sz="1351"/>
              </a:p>
            </p:txBody>
          </p:sp>
          <p:grpSp>
            <p:nvGrpSpPr>
              <p:cNvPr id="47" name="Группа 147"/>
              <p:cNvGrpSpPr>
                <a:grpSpLocks/>
              </p:cNvGrpSpPr>
              <p:nvPr/>
            </p:nvGrpSpPr>
            <p:grpSpPr bwMode="auto">
              <a:xfrm>
                <a:off x="1724665" y="3916775"/>
                <a:ext cx="324000" cy="252000"/>
                <a:chOff x="3988688" y="2464657"/>
                <a:chExt cx="498062" cy="498252"/>
              </a:xfrm>
            </p:grpSpPr>
            <p:grpSp>
              <p:nvGrpSpPr>
                <p:cNvPr id="48" name="Рисунок 62">
                  <a:extLst/>
                </p:cNvPr>
                <p:cNvGrpSpPr/>
                <p:nvPr/>
              </p:nvGrpSpPr>
              <p:grpSpPr>
                <a:xfrm>
                  <a:off x="4027074" y="2704211"/>
                  <a:ext cx="17907" cy="17906"/>
                  <a:chOff x="4027074" y="2704211"/>
                  <a:chExt cx="17907" cy="17906"/>
                </a:xfrm>
                <a:solidFill>
                  <a:srgbClr val="1D5CA0"/>
                </a:solidFill>
              </p:grpSpPr>
              <p:sp>
                <p:nvSpPr>
                  <p:cNvPr id="95" name="Полилиния: фигура 91">
                    <a:extLst/>
                  </p:cNvPr>
                  <p:cNvSpPr/>
                  <p:nvPr/>
                </p:nvSpPr>
                <p:spPr>
                  <a:xfrm>
                    <a:off x="4028312" y="2705449"/>
                    <a:ext cx="15525" cy="15525"/>
                  </a:xfrm>
                  <a:custGeom>
                    <a:avLst/>
                    <a:gdLst>
                      <a:gd name="connsiteX0" fmla="*/ 0 w 15525"/>
                      <a:gd name="connsiteY0" fmla="*/ 0 h 15525"/>
                      <a:gd name="connsiteX1" fmla="*/ 15526 w 15525"/>
                      <a:gd name="connsiteY1" fmla="*/ 0 h 15525"/>
                      <a:gd name="connsiteX2" fmla="*/ 15526 w 15525"/>
                      <a:gd name="connsiteY2" fmla="*/ 15526 h 15525"/>
                      <a:gd name="connsiteX3" fmla="*/ 0 w 15525"/>
                      <a:gd name="connsiteY3" fmla="*/ 15526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25" h="15525">
                        <a:moveTo>
                          <a:pt x="0" y="0"/>
                        </a:moveTo>
                        <a:lnTo>
                          <a:pt x="15526" y="0"/>
                        </a:lnTo>
                        <a:lnTo>
                          <a:pt x="15526" y="15526"/>
                        </a:lnTo>
                        <a:lnTo>
                          <a:pt x="0" y="15526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  <p:sp>
                <p:nvSpPr>
                  <p:cNvPr id="96" name="Полилиния: фигура 92">
                    <a:extLst/>
                  </p:cNvPr>
                  <p:cNvSpPr/>
                  <p:nvPr/>
                </p:nvSpPr>
                <p:spPr>
                  <a:xfrm>
                    <a:off x="4027074" y="2704211"/>
                    <a:ext cx="17907" cy="17906"/>
                  </a:xfrm>
                  <a:custGeom>
                    <a:avLst/>
                    <a:gdLst>
                      <a:gd name="connsiteX0" fmla="*/ 17907 w 17907"/>
                      <a:gd name="connsiteY0" fmla="*/ 17907 h 17906"/>
                      <a:gd name="connsiteX1" fmla="*/ 0 w 17907"/>
                      <a:gd name="connsiteY1" fmla="*/ 17907 h 17906"/>
                      <a:gd name="connsiteX2" fmla="*/ 0 w 17907"/>
                      <a:gd name="connsiteY2" fmla="*/ 0 h 17906"/>
                      <a:gd name="connsiteX3" fmla="*/ 17907 w 17907"/>
                      <a:gd name="connsiteY3" fmla="*/ 0 h 17906"/>
                      <a:gd name="connsiteX4" fmla="*/ 17907 w 17907"/>
                      <a:gd name="connsiteY4" fmla="*/ 17907 h 17906"/>
                      <a:gd name="connsiteX5" fmla="*/ 2381 w 17907"/>
                      <a:gd name="connsiteY5" fmla="*/ 15526 h 17906"/>
                      <a:gd name="connsiteX6" fmla="*/ 15526 w 17907"/>
                      <a:gd name="connsiteY6" fmla="*/ 15526 h 17906"/>
                      <a:gd name="connsiteX7" fmla="*/ 15526 w 17907"/>
                      <a:gd name="connsiteY7" fmla="*/ 2381 h 17906"/>
                      <a:gd name="connsiteX8" fmla="*/ 2381 w 17907"/>
                      <a:gd name="connsiteY8" fmla="*/ 2381 h 17906"/>
                      <a:gd name="connsiteX9" fmla="*/ 2381 w 17907"/>
                      <a:gd name="connsiteY9" fmla="*/ 15526 h 17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907" h="17906">
                        <a:moveTo>
                          <a:pt x="17907" y="17907"/>
                        </a:moveTo>
                        <a:lnTo>
                          <a:pt x="0" y="17907"/>
                        </a:lnTo>
                        <a:lnTo>
                          <a:pt x="0" y="0"/>
                        </a:lnTo>
                        <a:lnTo>
                          <a:pt x="17907" y="0"/>
                        </a:lnTo>
                        <a:lnTo>
                          <a:pt x="17907" y="17907"/>
                        </a:lnTo>
                        <a:close/>
                        <a:moveTo>
                          <a:pt x="2381" y="15526"/>
                        </a:moveTo>
                        <a:lnTo>
                          <a:pt x="15526" y="15526"/>
                        </a:lnTo>
                        <a:lnTo>
                          <a:pt x="15526" y="2381"/>
                        </a:lnTo>
                        <a:lnTo>
                          <a:pt x="2381" y="2381"/>
                        </a:lnTo>
                        <a:lnTo>
                          <a:pt x="2381" y="15526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</p:grpSp>
            <p:grpSp>
              <p:nvGrpSpPr>
                <p:cNvPr id="49" name="Рисунок 62">
                  <a:extLst/>
                </p:cNvPr>
                <p:cNvGrpSpPr/>
                <p:nvPr/>
              </p:nvGrpSpPr>
              <p:grpSpPr>
                <a:xfrm>
                  <a:off x="3996118" y="2704211"/>
                  <a:ext cx="17907" cy="17906"/>
                  <a:chOff x="3996118" y="2704211"/>
                  <a:chExt cx="17907" cy="17906"/>
                </a:xfrm>
                <a:solidFill>
                  <a:srgbClr val="1D5CA0"/>
                </a:solidFill>
              </p:grpSpPr>
              <p:sp>
                <p:nvSpPr>
                  <p:cNvPr id="93" name="Полилиния: фигура 89">
                    <a:extLst/>
                  </p:cNvPr>
                  <p:cNvSpPr/>
                  <p:nvPr/>
                </p:nvSpPr>
                <p:spPr>
                  <a:xfrm>
                    <a:off x="3997261" y="2705449"/>
                    <a:ext cx="15525" cy="15525"/>
                  </a:xfrm>
                  <a:custGeom>
                    <a:avLst/>
                    <a:gdLst>
                      <a:gd name="connsiteX0" fmla="*/ 0 w 15525"/>
                      <a:gd name="connsiteY0" fmla="*/ 0 h 15525"/>
                      <a:gd name="connsiteX1" fmla="*/ 15526 w 15525"/>
                      <a:gd name="connsiteY1" fmla="*/ 0 h 15525"/>
                      <a:gd name="connsiteX2" fmla="*/ 15526 w 15525"/>
                      <a:gd name="connsiteY2" fmla="*/ 15526 h 15525"/>
                      <a:gd name="connsiteX3" fmla="*/ 0 w 15525"/>
                      <a:gd name="connsiteY3" fmla="*/ 15526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25" h="15525">
                        <a:moveTo>
                          <a:pt x="0" y="0"/>
                        </a:moveTo>
                        <a:lnTo>
                          <a:pt x="15526" y="0"/>
                        </a:lnTo>
                        <a:lnTo>
                          <a:pt x="15526" y="15526"/>
                        </a:lnTo>
                        <a:lnTo>
                          <a:pt x="0" y="15526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  <p:sp>
                <p:nvSpPr>
                  <p:cNvPr id="94" name="Полилиния: фигура 90">
                    <a:extLst/>
                  </p:cNvPr>
                  <p:cNvSpPr/>
                  <p:nvPr/>
                </p:nvSpPr>
                <p:spPr>
                  <a:xfrm>
                    <a:off x="3996118" y="2704211"/>
                    <a:ext cx="17907" cy="17906"/>
                  </a:xfrm>
                  <a:custGeom>
                    <a:avLst/>
                    <a:gdLst>
                      <a:gd name="connsiteX0" fmla="*/ 17907 w 17907"/>
                      <a:gd name="connsiteY0" fmla="*/ 17907 h 17906"/>
                      <a:gd name="connsiteX1" fmla="*/ 0 w 17907"/>
                      <a:gd name="connsiteY1" fmla="*/ 17907 h 17906"/>
                      <a:gd name="connsiteX2" fmla="*/ 0 w 17907"/>
                      <a:gd name="connsiteY2" fmla="*/ 0 h 17906"/>
                      <a:gd name="connsiteX3" fmla="*/ 17907 w 17907"/>
                      <a:gd name="connsiteY3" fmla="*/ 0 h 17906"/>
                      <a:gd name="connsiteX4" fmla="*/ 17907 w 17907"/>
                      <a:gd name="connsiteY4" fmla="*/ 17907 h 17906"/>
                      <a:gd name="connsiteX5" fmla="*/ 2381 w 17907"/>
                      <a:gd name="connsiteY5" fmla="*/ 15526 h 17906"/>
                      <a:gd name="connsiteX6" fmla="*/ 15526 w 17907"/>
                      <a:gd name="connsiteY6" fmla="*/ 15526 h 17906"/>
                      <a:gd name="connsiteX7" fmla="*/ 15526 w 17907"/>
                      <a:gd name="connsiteY7" fmla="*/ 2381 h 17906"/>
                      <a:gd name="connsiteX8" fmla="*/ 2381 w 17907"/>
                      <a:gd name="connsiteY8" fmla="*/ 2381 h 17906"/>
                      <a:gd name="connsiteX9" fmla="*/ 2381 w 17907"/>
                      <a:gd name="connsiteY9" fmla="*/ 15526 h 17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907" h="17906">
                        <a:moveTo>
                          <a:pt x="17907" y="17907"/>
                        </a:moveTo>
                        <a:lnTo>
                          <a:pt x="0" y="17907"/>
                        </a:lnTo>
                        <a:lnTo>
                          <a:pt x="0" y="0"/>
                        </a:lnTo>
                        <a:lnTo>
                          <a:pt x="17907" y="0"/>
                        </a:lnTo>
                        <a:lnTo>
                          <a:pt x="17907" y="17907"/>
                        </a:lnTo>
                        <a:close/>
                        <a:moveTo>
                          <a:pt x="2381" y="15526"/>
                        </a:moveTo>
                        <a:lnTo>
                          <a:pt x="15526" y="15526"/>
                        </a:lnTo>
                        <a:lnTo>
                          <a:pt x="15526" y="2381"/>
                        </a:lnTo>
                        <a:lnTo>
                          <a:pt x="2381" y="2381"/>
                        </a:lnTo>
                        <a:lnTo>
                          <a:pt x="2381" y="15526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</p:grpSp>
            <p:grpSp>
              <p:nvGrpSpPr>
                <p:cNvPr id="50" name="Рисунок 62">
                  <a:extLst/>
                </p:cNvPr>
                <p:cNvGrpSpPr/>
                <p:nvPr/>
              </p:nvGrpSpPr>
              <p:grpSpPr>
                <a:xfrm>
                  <a:off x="4368164" y="2650585"/>
                  <a:ext cx="48958" cy="87534"/>
                  <a:chOff x="4368164" y="2650585"/>
                  <a:chExt cx="48958" cy="87534"/>
                </a:xfrm>
                <a:solidFill>
                  <a:srgbClr val="1D5CA0"/>
                </a:solidFill>
              </p:grpSpPr>
              <p:sp>
                <p:nvSpPr>
                  <p:cNvPr id="91" name="Полилиния: фигура 87">
                    <a:extLst/>
                  </p:cNvPr>
                  <p:cNvSpPr/>
                  <p:nvPr/>
                </p:nvSpPr>
                <p:spPr>
                  <a:xfrm>
                    <a:off x="4369402" y="2651728"/>
                    <a:ext cx="46481" cy="85153"/>
                  </a:xfrm>
                  <a:custGeom>
                    <a:avLst/>
                    <a:gdLst>
                      <a:gd name="connsiteX0" fmla="*/ 30956 w 46481"/>
                      <a:gd name="connsiteY0" fmla="*/ 0 h 85153"/>
                      <a:gd name="connsiteX1" fmla="*/ 23241 w 46481"/>
                      <a:gd name="connsiteY1" fmla="*/ 0 h 85153"/>
                      <a:gd name="connsiteX2" fmla="*/ 15526 w 46481"/>
                      <a:gd name="connsiteY2" fmla="*/ 0 h 85153"/>
                      <a:gd name="connsiteX3" fmla="*/ 15526 w 46481"/>
                      <a:gd name="connsiteY3" fmla="*/ 38671 h 85153"/>
                      <a:gd name="connsiteX4" fmla="*/ 0 w 46481"/>
                      <a:gd name="connsiteY4" fmla="*/ 38671 h 85153"/>
                      <a:gd name="connsiteX5" fmla="*/ 0 w 46481"/>
                      <a:gd name="connsiteY5" fmla="*/ 85154 h 85153"/>
                      <a:gd name="connsiteX6" fmla="*/ 46482 w 46481"/>
                      <a:gd name="connsiteY6" fmla="*/ 85154 h 85153"/>
                      <a:gd name="connsiteX7" fmla="*/ 46482 w 46481"/>
                      <a:gd name="connsiteY7" fmla="*/ 38671 h 85153"/>
                      <a:gd name="connsiteX8" fmla="*/ 30956 w 46481"/>
                      <a:gd name="connsiteY8" fmla="*/ 38671 h 85153"/>
                      <a:gd name="connsiteX9" fmla="*/ 30956 w 46481"/>
                      <a:gd name="connsiteY9" fmla="*/ 0 h 85153"/>
                      <a:gd name="connsiteX10" fmla="*/ 30956 w 46481"/>
                      <a:gd name="connsiteY10" fmla="*/ 61913 h 85153"/>
                      <a:gd name="connsiteX11" fmla="*/ 30956 w 46481"/>
                      <a:gd name="connsiteY11" fmla="*/ 69723 h 85153"/>
                      <a:gd name="connsiteX12" fmla="*/ 15430 w 46481"/>
                      <a:gd name="connsiteY12" fmla="*/ 69723 h 85153"/>
                      <a:gd name="connsiteX13" fmla="*/ 15430 w 46481"/>
                      <a:gd name="connsiteY13" fmla="*/ 61913 h 85153"/>
                      <a:gd name="connsiteX14" fmla="*/ 15430 w 46481"/>
                      <a:gd name="connsiteY14" fmla="*/ 54197 h 85153"/>
                      <a:gd name="connsiteX15" fmla="*/ 23146 w 46481"/>
                      <a:gd name="connsiteY15" fmla="*/ 54197 h 85153"/>
                      <a:gd name="connsiteX16" fmla="*/ 30861 w 46481"/>
                      <a:gd name="connsiteY16" fmla="*/ 54197 h 85153"/>
                      <a:gd name="connsiteX17" fmla="*/ 30861 w 46481"/>
                      <a:gd name="connsiteY17" fmla="*/ 61913 h 85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481" h="85153">
                        <a:moveTo>
                          <a:pt x="30956" y="0"/>
                        </a:moveTo>
                        <a:lnTo>
                          <a:pt x="23241" y="0"/>
                        </a:lnTo>
                        <a:lnTo>
                          <a:pt x="15526" y="0"/>
                        </a:lnTo>
                        <a:lnTo>
                          <a:pt x="15526" y="38671"/>
                        </a:lnTo>
                        <a:lnTo>
                          <a:pt x="0" y="38671"/>
                        </a:lnTo>
                        <a:lnTo>
                          <a:pt x="0" y="85154"/>
                        </a:lnTo>
                        <a:lnTo>
                          <a:pt x="46482" y="85154"/>
                        </a:lnTo>
                        <a:lnTo>
                          <a:pt x="46482" y="38671"/>
                        </a:lnTo>
                        <a:lnTo>
                          <a:pt x="30956" y="38671"/>
                        </a:lnTo>
                        <a:lnTo>
                          <a:pt x="30956" y="0"/>
                        </a:lnTo>
                        <a:close/>
                        <a:moveTo>
                          <a:pt x="30956" y="61913"/>
                        </a:moveTo>
                        <a:lnTo>
                          <a:pt x="30956" y="69723"/>
                        </a:lnTo>
                        <a:lnTo>
                          <a:pt x="15430" y="69723"/>
                        </a:lnTo>
                        <a:lnTo>
                          <a:pt x="15430" y="61913"/>
                        </a:lnTo>
                        <a:lnTo>
                          <a:pt x="15430" y="54197"/>
                        </a:lnTo>
                        <a:lnTo>
                          <a:pt x="23146" y="54197"/>
                        </a:lnTo>
                        <a:lnTo>
                          <a:pt x="30861" y="54197"/>
                        </a:lnTo>
                        <a:lnTo>
                          <a:pt x="30861" y="61913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  <p:sp>
                <p:nvSpPr>
                  <p:cNvPr id="92" name="Полилиния: фигура 88">
                    <a:extLst/>
                  </p:cNvPr>
                  <p:cNvSpPr/>
                  <p:nvPr/>
                </p:nvSpPr>
                <p:spPr>
                  <a:xfrm>
                    <a:off x="4368164" y="2650585"/>
                    <a:ext cx="48958" cy="87534"/>
                  </a:xfrm>
                  <a:custGeom>
                    <a:avLst/>
                    <a:gdLst>
                      <a:gd name="connsiteX0" fmla="*/ 48863 w 48958"/>
                      <a:gd name="connsiteY0" fmla="*/ 87535 h 87534"/>
                      <a:gd name="connsiteX1" fmla="*/ 0 w 48958"/>
                      <a:gd name="connsiteY1" fmla="*/ 87535 h 87534"/>
                      <a:gd name="connsiteX2" fmla="*/ 0 w 48958"/>
                      <a:gd name="connsiteY2" fmla="*/ 38671 h 87534"/>
                      <a:gd name="connsiteX3" fmla="*/ 15526 w 48958"/>
                      <a:gd name="connsiteY3" fmla="*/ 38671 h 87534"/>
                      <a:gd name="connsiteX4" fmla="*/ 15526 w 48958"/>
                      <a:gd name="connsiteY4" fmla="*/ 0 h 87534"/>
                      <a:gd name="connsiteX5" fmla="*/ 33433 w 48958"/>
                      <a:gd name="connsiteY5" fmla="*/ 0 h 87534"/>
                      <a:gd name="connsiteX6" fmla="*/ 33433 w 48958"/>
                      <a:gd name="connsiteY6" fmla="*/ 38671 h 87534"/>
                      <a:gd name="connsiteX7" fmla="*/ 48958 w 48958"/>
                      <a:gd name="connsiteY7" fmla="*/ 38671 h 87534"/>
                      <a:gd name="connsiteX8" fmla="*/ 48958 w 48958"/>
                      <a:gd name="connsiteY8" fmla="*/ 87535 h 87534"/>
                      <a:gd name="connsiteX9" fmla="*/ 2381 w 48958"/>
                      <a:gd name="connsiteY9" fmla="*/ 85154 h 87534"/>
                      <a:gd name="connsiteX10" fmla="*/ 46482 w 48958"/>
                      <a:gd name="connsiteY10" fmla="*/ 85154 h 87534"/>
                      <a:gd name="connsiteX11" fmla="*/ 46482 w 48958"/>
                      <a:gd name="connsiteY11" fmla="*/ 41053 h 87534"/>
                      <a:gd name="connsiteX12" fmla="*/ 30956 w 48958"/>
                      <a:gd name="connsiteY12" fmla="*/ 41053 h 87534"/>
                      <a:gd name="connsiteX13" fmla="*/ 30956 w 48958"/>
                      <a:gd name="connsiteY13" fmla="*/ 2381 h 87534"/>
                      <a:gd name="connsiteX14" fmla="*/ 17812 w 48958"/>
                      <a:gd name="connsiteY14" fmla="*/ 2381 h 87534"/>
                      <a:gd name="connsiteX15" fmla="*/ 17812 w 48958"/>
                      <a:gd name="connsiteY15" fmla="*/ 41053 h 87534"/>
                      <a:gd name="connsiteX16" fmla="*/ 2286 w 48958"/>
                      <a:gd name="connsiteY16" fmla="*/ 41053 h 87534"/>
                      <a:gd name="connsiteX17" fmla="*/ 2286 w 48958"/>
                      <a:gd name="connsiteY17" fmla="*/ 85154 h 87534"/>
                      <a:gd name="connsiteX18" fmla="*/ 33338 w 48958"/>
                      <a:gd name="connsiteY18" fmla="*/ 72009 h 87534"/>
                      <a:gd name="connsiteX19" fmla="*/ 15430 w 48958"/>
                      <a:gd name="connsiteY19" fmla="*/ 72009 h 87534"/>
                      <a:gd name="connsiteX20" fmla="*/ 15430 w 48958"/>
                      <a:gd name="connsiteY20" fmla="*/ 54102 h 87534"/>
                      <a:gd name="connsiteX21" fmla="*/ 33338 w 48958"/>
                      <a:gd name="connsiteY21" fmla="*/ 54102 h 87534"/>
                      <a:gd name="connsiteX22" fmla="*/ 33338 w 48958"/>
                      <a:gd name="connsiteY22" fmla="*/ 72009 h 87534"/>
                      <a:gd name="connsiteX23" fmla="*/ 17907 w 48958"/>
                      <a:gd name="connsiteY23" fmla="*/ 69628 h 87534"/>
                      <a:gd name="connsiteX24" fmla="*/ 31051 w 48958"/>
                      <a:gd name="connsiteY24" fmla="*/ 69628 h 87534"/>
                      <a:gd name="connsiteX25" fmla="*/ 31051 w 48958"/>
                      <a:gd name="connsiteY25" fmla="*/ 56483 h 87534"/>
                      <a:gd name="connsiteX26" fmla="*/ 17907 w 48958"/>
                      <a:gd name="connsiteY26" fmla="*/ 56483 h 87534"/>
                      <a:gd name="connsiteX27" fmla="*/ 17907 w 48958"/>
                      <a:gd name="connsiteY27" fmla="*/ 69628 h 87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8958" h="87534">
                        <a:moveTo>
                          <a:pt x="48863" y="87535"/>
                        </a:moveTo>
                        <a:lnTo>
                          <a:pt x="0" y="87535"/>
                        </a:lnTo>
                        <a:lnTo>
                          <a:pt x="0" y="38671"/>
                        </a:lnTo>
                        <a:lnTo>
                          <a:pt x="15526" y="38671"/>
                        </a:lnTo>
                        <a:lnTo>
                          <a:pt x="15526" y="0"/>
                        </a:lnTo>
                        <a:lnTo>
                          <a:pt x="33433" y="0"/>
                        </a:lnTo>
                        <a:lnTo>
                          <a:pt x="33433" y="38671"/>
                        </a:lnTo>
                        <a:lnTo>
                          <a:pt x="48958" y="38671"/>
                        </a:lnTo>
                        <a:lnTo>
                          <a:pt x="48958" y="87535"/>
                        </a:lnTo>
                        <a:close/>
                        <a:moveTo>
                          <a:pt x="2381" y="85154"/>
                        </a:moveTo>
                        <a:lnTo>
                          <a:pt x="46482" y="85154"/>
                        </a:lnTo>
                        <a:lnTo>
                          <a:pt x="46482" y="41053"/>
                        </a:lnTo>
                        <a:lnTo>
                          <a:pt x="30956" y="41053"/>
                        </a:lnTo>
                        <a:lnTo>
                          <a:pt x="30956" y="2381"/>
                        </a:lnTo>
                        <a:lnTo>
                          <a:pt x="17812" y="2381"/>
                        </a:lnTo>
                        <a:lnTo>
                          <a:pt x="17812" y="41053"/>
                        </a:lnTo>
                        <a:lnTo>
                          <a:pt x="2286" y="41053"/>
                        </a:lnTo>
                        <a:lnTo>
                          <a:pt x="2286" y="85154"/>
                        </a:lnTo>
                        <a:close/>
                        <a:moveTo>
                          <a:pt x="33338" y="72009"/>
                        </a:moveTo>
                        <a:lnTo>
                          <a:pt x="15430" y="72009"/>
                        </a:lnTo>
                        <a:lnTo>
                          <a:pt x="15430" y="54102"/>
                        </a:lnTo>
                        <a:lnTo>
                          <a:pt x="33338" y="54102"/>
                        </a:lnTo>
                        <a:lnTo>
                          <a:pt x="33338" y="72009"/>
                        </a:lnTo>
                        <a:close/>
                        <a:moveTo>
                          <a:pt x="17907" y="69628"/>
                        </a:moveTo>
                        <a:lnTo>
                          <a:pt x="31051" y="69628"/>
                        </a:lnTo>
                        <a:lnTo>
                          <a:pt x="31051" y="56483"/>
                        </a:lnTo>
                        <a:lnTo>
                          <a:pt x="17907" y="56483"/>
                        </a:lnTo>
                        <a:lnTo>
                          <a:pt x="17907" y="69628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</p:grpSp>
            <p:grpSp>
              <p:nvGrpSpPr>
                <p:cNvPr id="51" name="Рисунок 62">
                  <a:extLst/>
                </p:cNvPr>
                <p:cNvGrpSpPr/>
                <p:nvPr/>
              </p:nvGrpSpPr>
              <p:grpSpPr>
                <a:xfrm>
                  <a:off x="4058125" y="2650585"/>
                  <a:ext cx="48863" cy="87534"/>
                  <a:chOff x="4058125" y="2650585"/>
                  <a:chExt cx="48863" cy="87534"/>
                </a:xfrm>
                <a:solidFill>
                  <a:srgbClr val="1D5CA0"/>
                </a:solidFill>
              </p:grpSpPr>
              <p:sp>
                <p:nvSpPr>
                  <p:cNvPr id="89" name="Полилиния: фигура 85">
                    <a:extLst/>
                  </p:cNvPr>
                  <p:cNvSpPr/>
                  <p:nvPr/>
                </p:nvSpPr>
                <p:spPr>
                  <a:xfrm>
                    <a:off x="4059459" y="2651728"/>
                    <a:ext cx="46482" cy="85153"/>
                  </a:xfrm>
                  <a:custGeom>
                    <a:avLst/>
                    <a:gdLst>
                      <a:gd name="connsiteX0" fmla="*/ 31052 w 46482"/>
                      <a:gd name="connsiteY0" fmla="*/ 0 h 85153"/>
                      <a:gd name="connsiteX1" fmla="*/ 23336 w 46482"/>
                      <a:gd name="connsiteY1" fmla="*/ 0 h 85153"/>
                      <a:gd name="connsiteX2" fmla="*/ 15621 w 46482"/>
                      <a:gd name="connsiteY2" fmla="*/ 0 h 85153"/>
                      <a:gd name="connsiteX3" fmla="*/ 15621 w 46482"/>
                      <a:gd name="connsiteY3" fmla="*/ 38671 h 85153"/>
                      <a:gd name="connsiteX4" fmla="*/ 0 w 46482"/>
                      <a:gd name="connsiteY4" fmla="*/ 38671 h 85153"/>
                      <a:gd name="connsiteX5" fmla="*/ 0 w 46482"/>
                      <a:gd name="connsiteY5" fmla="*/ 85154 h 85153"/>
                      <a:gd name="connsiteX6" fmla="*/ 46482 w 46482"/>
                      <a:gd name="connsiteY6" fmla="*/ 85154 h 85153"/>
                      <a:gd name="connsiteX7" fmla="*/ 46482 w 46482"/>
                      <a:gd name="connsiteY7" fmla="*/ 38671 h 85153"/>
                      <a:gd name="connsiteX8" fmla="*/ 31147 w 46482"/>
                      <a:gd name="connsiteY8" fmla="*/ 38671 h 85153"/>
                      <a:gd name="connsiteX9" fmla="*/ 31147 w 46482"/>
                      <a:gd name="connsiteY9" fmla="*/ 0 h 85153"/>
                      <a:gd name="connsiteX10" fmla="*/ 15430 w 46482"/>
                      <a:gd name="connsiteY10" fmla="*/ 54197 h 85153"/>
                      <a:gd name="connsiteX11" fmla="*/ 15526 w 46482"/>
                      <a:gd name="connsiteY11" fmla="*/ 54197 h 85153"/>
                      <a:gd name="connsiteX12" fmla="*/ 23241 w 46482"/>
                      <a:gd name="connsiteY12" fmla="*/ 54197 h 85153"/>
                      <a:gd name="connsiteX13" fmla="*/ 30861 w 46482"/>
                      <a:gd name="connsiteY13" fmla="*/ 54197 h 85153"/>
                      <a:gd name="connsiteX14" fmla="*/ 30861 w 46482"/>
                      <a:gd name="connsiteY14" fmla="*/ 62008 h 85153"/>
                      <a:gd name="connsiteX15" fmla="*/ 30861 w 46482"/>
                      <a:gd name="connsiteY15" fmla="*/ 69723 h 85153"/>
                      <a:gd name="connsiteX16" fmla="*/ 15335 w 46482"/>
                      <a:gd name="connsiteY16" fmla="*/ 69723 h 85153"/>
                      <a:gd name="connsiteX17" fmla="*/ 15335 w 46482"/>
                      <a:gd name="connsiteY17" fmla="*/ 54197 h 85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482" h="85153">
                        <a:moveTo>
                          <a:pt x="31052" y="0"/>
                        </a:moveTo>
                        <a:lnTo>
                          <a:pt x="23336" y="0"/>
                        </a:lnTo>
                        <a:lnTo>
                          <a:pt x="15621" y="0"/>
                        </a:lnTo>
                        <a:lnTo>
                          <a:pt x="15621" y="38671"/>
                        </a:lnTo>
                        <a:lnTo>
                          <a:pt x="0" y="38671"/>
                        </a:lnTo>
                        <a:lnTo>
                          <a:pt x="0" y="85154"/>
                        </a:lnTo>
                        <a:lnTo>
                          <a:pt x="46482" y="85154"/>
                        </a:lnTo>
                        <a:lnTo>
                          <a:pt x="46482" y="38671"/>
                        </a:lnTo>
                        <a:lnTo>
                          <a:pt x="31147" y="38671"/>
                        </a:lnTo>
                        <a:lnTo>
                          <a:pt x="31147" y="0"/>
                        </a:lnTo>
                        <a:close/>
                        <a:moveTo>
                          <a:pt x="15430" y="54197"/>
                        </a:moveTo>
                        <a:lnTo>
                          <a:pt x="15526" y="54197"/>
                        </a:lnTo>
                        <a:lnTo>
                          <a:pt x="23241" y="54197"/>
                        </a:lnTo>
                        <a:lnTo>
                          <a:pt x="30861" y="54197"/>
                        </a:lnTo>
                        <a:lnTo>
                          <a:pt x="30861" y="62008"/>
                        </a:lnTo>
                        <a:lnTo>
                          <a:pt x="30861" y="69723"/>
                        </a:lnTo>
                        <a:lnTo>
                          <a:pt x="15335" y="69723"/>
                        </a:lnTo>
                        <a:lnTo>
                          <a:pt x="15335" y="54197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  <p:sp>
                <p:nvSpPr>
                  <p:cNvPr id="90" name="Полилиния: фигура 86">
                    <a:extLst/>
                  </p:cNvPr>
                  <p:cNvSpPr/>
                  <p:nvPr/>
                </p:nvSpPr>
                <p:spPr>
                  <a:xfrm>
                    <a:off x="4058125" y="2650585"/>
                    <a:ext cx="48863" cy="87534"/>
                  </a:xfrm>
                  <a:custGeom>
                    <a:avLst/>
                    <a:gdLst>
                      <a:gd name="connsiteX0" fmla="*/ 48863 w 48863"/>
                      <a:gd name="connsiteY0" fmla="*/ 87535 h 87534"/>
                      <a:gd name="connsiteX1" fmla="*/ 0 w 48863"/>
                      <a:gd name="connsiteY1" fmla="*/ 87535 h 87534"/>
                      <a:gd name="connsiteX2" fmla="*/ 0 w 48863"/>
                      <a:gd name="connsiteY2" fmla="*/ 38671 h 87534"/>
                      <a:gd name="connsiteX3" fmla="*/ 15621 w 48863"/>
                      <a:gd name="connsiteY3" fmla="*/ 38671 h 87534"/>
                      <a:gd name="connsiteX4" fmla="*/ 15621 w 48863"/>
                      <a:gd name="connsiteY4" fmla="*/ 0 h 87534"/>
                      <a:gd name="connsiteX5" fmla="*/ 33528 w 48863"/>
                      <a:gd name="connsiteY5" fmla="*/ 0 h 87534"/>
                      <a:gd name="connsiteX6" fmla="*/ 33528 w 48863"/>
                      <a:gd name="connsiteY6" fmla="*/ 38671 h 87534"/>
                      <a:gd name="connsiteX7" fmla="*/ 48863 w 48863"/>
                      <a:gd name="connsiteY7" fmla="*/ 38671 h 87534"/>
                      <a:gd name="connsiteX8" fmla="*/ 48863 w 48863"/>
                      <a:gd name="connsiteY8" fmla="*/ 87535 h 87534"/>
                      <a:gd name="connsiteX9" fmla="*/ 2477 w 48863"/>
                      <a:gd name="connsiteY9" fmla="*/ 85154 h 87534"/>
                      <a:gd name="connsiteX10" fmla="*/ 46577 w 48863"/>
                      <a:gd name="connsiteY10" fmla="*/ 85154 h 87534"/>
                      <a:gd name="connsiteX11" fmla="*/ 46577 w 48863"/>
                      <a:gd name="connsiteY11" fmla="*/ 41053 h 87534"/>
                      <a:gd name="connsiteX12" fmla="*/ 31242 w 48863"/>
                      <a:gd name="connsiteY12" fmla="*/ 41053 h 87534"/>
                      <a:gd name="connsiteX13" fmla="*/ 31242 w 48863"/>
                      <a:gd name="connsiteY13" fmla="*/ 2381 h 87534"/>
                      <a:gd name="connsiteX14" fmla="*/ 18098 w 48863"/>
                      <a:gd name="connsiteY14" fmla="*/ 2381 h 87534"/>
                      <a:gd name="connsiteX15" fmla="*/ 18098 w 48863"/>
                      <a:gd name="connsiteY15" fmla="*/ 41053 h 87534"/>
                      <a:gd name="connsiteX16" fmla="*/ 2477 w 48863"/>
                      <a:gd name="connsiteY16" fmla="*/ 41053 h 87534"/>
                      <a:gd name="connsiteX17" fmla="*/ 2477 w 48863"/>
                      <a:gd name="connsiteY17" fmla="*/ 85154 h 87534"/>
                      <a:gd name="connsiteX18" fmla="*/ 33433 w 48863"/>
                      <a:gd name="connsiteY18" fmla="*/ 72009 h 87534"/>
                      <a:gd name="connsiteX19" fmla="*/ 15526 w 48863"/>
                      <a:gd name="connsiteY19" fmla="*/ 72009 h 87534"/>
                      <a:gd name="connsiteX20" fmla="*/ 15526 w 48863"/>
                      <a:gd name="connsiteY20" fmla="*/ 54102 h 87534"/>
                      <a:gd name="connsiteX21" fmla="*/ 33433 w 48863"/>
                      <a:gd name="connsiteY21" fmla="*/ 54102 h 87534"/>
                      <a:gd name="connsiteX22" fmla="*/ 33433 w 48863"/>
                      <a:gd name="connsiteY22" fmla="*/ 72009 h 87534"/>
                      <a:gd name="connsiteX23" fmla="*/ 17907 w 48863"/>
                      <a:gd name="connsiteY23" fmla="*/ 69628 h 87534"/>
                      <a:gd name="connsiteX24" fmla="*/ 31052 w 48863"/>
                      <a:gd name="connsiteY24" fmla="*/ 69628 h 87534"/>
                      <a:gd name="connsiteX25" fmla="*/ 31052 w 48863"/>
                      <a:gd name="connsiteY25" fmla="*/ 56483 h 87534"/>
                      <a:gd name="connsiteX26" fmla="*/ 17907 w 48863"/>
                      <a:gd name="connsiteY26" fmla="*/ 56483 h 87534"/>
                      <a:gd name="connsiteX27" fmla="*/ 17907 w 48863"/>
                      <a:gd name="connsiteY27" fmla="*/ 69628 h 87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8863" h="87534">
                        <a:moveTo>
                          <a:pt x="48863" y="87535"/>
                        </a:moveTo>
                        <a:lnTo>
                          <a:pt x="0" y="87535"/>
                        </a:lnTo>
                        <a:lnTo>
                          <a:pt x="0" y="38671"/>
                        </a:lnTo>
                        <a:lnTo>
                          <a:pt x="15621" y="38671"/>
                        </a:lnTo>
                        <a:lnTo>
                          <a:pt x="15621" y="0"/>
                        </a:lnTo>
                        <a:lnTo>
                          <a:pt x="33528" y="0"/>
                        </a:lnTo>
                        <a:lnTo>
                          <a:pt x="33528" y="38671"/>
                        </a:lnTo>
                        <a:lnTo>
                          <a:pt x="48863" y="38671"/>
                        </a:lnTo>
                        <a:lnTo>
                          <a:pt x="48863" y="87535"/>
                        </a:lnTo>
                        <a:close/>
                        <a:moveTo>
                          <a:pt x="2477" y="85154"/>
                        </a:moveTo>
                        <a:lnTo>
                          <a:pt x="46577" y="85154"/>
                        </a:lnTo>
                        <a:lnTo>
                          <a:pt x="46577" y="41053"/>
                        </a:lnTo>
                        <a:lnTo>
                          <a:pt x="31242" y="41053"/>
                        </a:lnTo>
                        <a:lnTo>
                          <a:pt x="31242" y="2381"/>
                        </a:lnTo>
                        <a:lnTo>
                          <a:pt x="18098" y="2381"/>
                        </a:lnTo>
                        <a:lnTo>
                          <a:pt x="18098" y="41053"/>
                        </a:lnTo>
                        <a:lnTo>
                          <a:pt x="2477" y="41053"/>
                        </a:lnTo>
                        <a:lnTo>
                          <a:pt x="2477" y="85154"/>
                        </a:lnTo>
                        <a:close/>
                        <a:moveTo>
                          <a:pt x="33433" y="72009"/>
                        </a:moveTo>
                        <a:lnTo>
                          <a:pt x="15526" y="72009"/>
                        </a:lnTo>
                        <a:lnTo>
                          <a:pt x="15526" y="54102"/>
                        </a:lnTo>
                        <a:lnTo>
                          <a:pt x="33433" y="54102"/>
                        </a:lnTo>
                        <a:lnTo>
                          <a:pt x="33433" y="72009"/>
                        </a:lnTo>
                        <a:close/>
                        <a:moveTo>
                          <a:pt x="17907" y="69628"/>
                        </a:moveTo>
                        <a:lnTo>
                          <a:pt x="31052" y="69628"/>
                        </a:lnTo>
                        <a:lnTo>
                          <a:pt x="31052" y="56483"/>
                        </a:lnTo>
                        <a:lnTo>
                          <a:pt x="17907" y="56483"/>
                        </a:lnTo>
                        <a:lnTo>
                          <a:pt x="17907" y="69628"/>
                        </a:lnTo>
                        <a:close/>
                      </a:path>
                    </a:pathLst>
                  </a:custGeom>
                  <a:solidFill>
                    <a:srgbClr val="1D5C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351" dirty="0">
                      <a:solidFill>
                        <a:srgbClr val="07396F"/>
                      </a:solidFill>
                    </a:endParaRPr>
                  </a:p>
                </p:txBody>
              </p:sp>
            </p:grpSp>
            <p:grpSp>
              <p:nvGrpSpPr>
                <p:cNvPr id="52" name="Рисунок 62">
                  <a:extLst/>
                </p:cNvPr>
                <p:cNvGrpSpPr/>
                <p:nvPr/>
              </p:nvGrpSpPr>
              <p:grpSpPr>
                <a:xfrm>
                  <a:off x="3988688" y="2464657"/>
                  <a:ext cx="498062" cy="498252"/>
                  <a:chOff x="3988688" y="2464657"/>
                  <a:chExt cx="498062" cy="498252"/>
                </a:xfrm>
                <a:solidFill>
                  <a:srgbClr val="1D5CA0"/>
                </a:solidFill>
              </p:grpSpPr>
              <p:grpSp>
                <p:nvGrpSpPr>
                  <p:cNvPr id="53" name="Рисунок 62">
                    <a:extLst/>
                  </p:cNvPr>
                  <p:cNvGrpSpPr/>
                  <p:nvPr/>
                </p:nvGrpSpPr>
                <p:grpSpPr>
                  <a:xfrm>
                    <a:off x="3988688" y="2464657"/>
                    <a:ext cx="188213" cy="172783"/>
                    <a:chOff x="3988688" y="2464657"/>
                    <a:chExt cx="188213" cy="172783"/>
                  </a:xfrm>
                  <a:solidFill>
                    <a:srgbClr val="1D5CA0"/>
                  </a:solidFill>
                </p:grpSpPr>
                <p:sp>
                  <p:nvSpPr>
                    <p:cNvPr id="87" name="Полилиния: фигура 83">
                      <a:extLst/>
                    </p:cNvPr>
                    <p:cNvSpPr/>
                    <p:nvPr/>
                  </p:nvSpPr>
                  <p:spPr>
                    <a:xfrm>
                      <a:off x="3989831" y="2465800"/>
                      <a:ext cx="185927" cy="170497"/>
                    </a:xfrm>
                    <a:custGeom>
                      <a:avLst/>
                      <a:gdLst>
                        <a:gd name="connsiteX0" fmla="*/ 123920 w 185927"/>
                        <a:gd name="connsiteY0" fmla="*/ 139446 h 170497"/>
                        <a:gd name="connsiteX1" fmla="*/ 162687 w 185927"/>
                        <a:gd name="connsiteY1" fmla="*/ 139446 h 170497"/>
                        <a:gd name="connsiteX2" fmla="*/ 185928 w 185927"/>
                        <a:gd name="connsiteY2" fmla="*/ 116205 h 170497"/>
                        <a:gd name="connsiteX3" fmla="*/ 185928 w 185927"/>
                        <a:gd name="connsiteY3" fmla="*/ 23241 h 170497"/>
                        <a:gd name="connsiteX4" fmla="*/ 162687 w 185927"/>
                        <a:gd name="connsiteY4" fmla="*/ 0 h 170497"/>
                        <a:gd name="connsiteX5" fmla="*/ 23241 w 185927"/>
                        <a:gd name="connsiteY5" fmla="*/ 0 h 170497"/>
                        <a:gd name="connsiteX6" fmla="*/ 0 w 185927"/>
                        <a:gd name="connsiteY6" fmla="*/ 23241 h 170497"/>
                        <a:gd name="connsiteX7" fmla="*/ 0 w 185927"/>
                        <a:gd name="connsiteY7" fmla="*/ 116205 h 170497"/>
                        <a:gd name="connsiteX8" fmla="*/ 23241 w 185927"/>
                        <a:gd name="connsiteY8" fmla="*/ 139446 h 170497"/>
                        <a:gd name="connsiteX9" fmla="*/ 62008 w 185927"/>
                        <a:gd name="connsiteY9" fmla="*/ 139446 h 170497"/>
                        <a:gd name="connsiteX10" fmla="*/ 62008 w 185927"/>
                        <a:gd name="connsiteY10" fmla="*/ 154972 h 170497"/>
                        <a:gd name="connsiteX11" fmla="*/ 38767 w 185927"/>
                        <a:gd name="connsiteY11" fmla="*/ 154972 h 170497"/>
                        <a:gd name="connsiteX12" fmla="*/ 38767 w 185927"/>
                        <a:gd name="connsiteY12" fmla="*/ 170497 h 170497"/>
                        <a:gd name="connsiteX13" fmla="*/ 147161 w 185927"/>
                        <a:gd name="connsiteY13" fmla="*/ 170497 h 170497"/>
                        <a:gd name="connsiteX14" fmla="*/ 147161 w 185927"/>
                        <a:gd name="connsiteY14" fmla="*/ 154972 h 170497"/>
                        <a:gd name="connsiteX15" fmla="*/ 123920 w 185927"/>
                        <a:gd name="connsiteY15" fmla="*/ 154972 h 170497"/>
                        <a:gd name="connsiteX16" fmla="*/ 123920 w 185927"/>
                        <a:gd name="connsiteY16" fmla="*/ 139446 h 170497"/>
                        <a:gd name="connsiteX17" fmla="*/ 23241 w 185927"/>
                        <a:gd name="connsiteY17" fmla="*/ 123920 h 170497"/>
                        <a:gd name="connsiteX18" fmla="*/ 15526 w 185927"/>
                        <a:gd name="connsiteY18" fmla="*/ 116205 h 170497"/>
                        <a:gd name="connsiteX19" fmla="*/ 15526 w 185927"/>
                        <a:gd name="connsiteY19" fmla="*/ 23241 h 170497"/>
                        <a:gd name="connsiteX20" fmla="*/ 23241 w 185927"/>
                        <a:gd name="connsiteY20" fmla="*/ 15526 h 170497"/>
                        <a:gd name="connsiteX21" fmla="*/ 162687 w 185927"/>
                        <a:gd name="connsiteY21" fmla="*/ 15526 h 170497"/>
                        <a:gd name="connsiteX22" fmla="*/ 170402 w 185927"/>
                        <a:gd name="connsiteY22" fmla="*/ 23241 h 170497"/>
                        <a:gd name="connsiteX23" fmla="*/ 170402 w 185927"/>
                        <a:gd name="connsiteY23" fmla="*/ 116205 h 170497"/>
                        <a:gd name="connsiteX24" fmla="*/ 162687 w 185927"/>
                        <a:gd name="connsiteY24" fmla="*/ 123920 h 170497"/>
                        <a:gd name="connsiteX25" fmla="*/ 23241 w 185927"/>
                        <a:gd name="connsiteY25" fmla="*/ 123920 h 170497"/>
                        <a:gd name="connsiteX26" fmla="*/ 77438 w 185927"/>
                        <a:gd name="connsiteY26" fmla="*/ 139446 h 170497"/>
                        <a:gd name="connsiteX27" fmla="*/ 108395 w 185927"/>
                        <a:gd name="connsiteY27" fmla="*/ 139446 h 170497"/>
                        <a:gd name="connsiteX28" fmla="*/ 108395 w 185927"/>
                        <a:gd name="connsiteY28" fmla="*/ 154972 h 170497"/>
                        <a:gd name="connsiteX29" fmla="*/ 77438 w 185927"/>
                        <a:gd name="connsiteY29" fmla="*/ 154972 h 170497"/>
                        <a:gd name="connsiteX30" fmla="*/ 77438 w 185927"/>
                        <a:gd name="connsiteY30" fmla="*/ 139446 h 170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85927" h="170497">
                          <a:moveTo>
                            <a:pt x="123920" y="139446"/>
                          </a:moveTo>
                          <a:lnTo>
                            <a:pt x="162687" y="139446"/>
                          </a:lnTo>
                          <a:cubicBezTo>
                            <a:pt x="175450" y="139446"/>
                            <a:pt x="185928" y="129064"/>
                            <a:pt x="185928" y="116205"/>
                          </a:cubicBezTo>
                          <a:lnTo>
                            <a:pt x="185928" y="23241"/>
                          </a:lnTo>
                          <a:cubicBezTo>
                            <a:pt x="185928" y="10477"/>
                            <a:pt x="175546" y="0"/>
                            <a:pt x="162687" y="0"/>
                          </a:cubicBezTo>
                          <a:lnTo>
                            <a:pt x="23241" y="0"/>
                          </a:lnTo>
                          <a:cubicBezTo>
                            <a:pt x="10478" y="0"/>
                            <a:pt x="0" y="10382"/>
                            <a:pt x="0" y="23241"/>
                          </a:cubicBezTo>
                          <a:lnTo>
                            <a:pt x="0" y="116205"/>
                          </a:lnTo>
                          <a:cubicBezTo>
                            <a:pt x="0" y="129064"/>
                            <a:pt x="10382" y="139446"/>
                            <a:pt x="23241" y="139446"/>
                          </a:cubicBezTo>
                          <a:lnTo>
                            <a:pt x="62008" y="139446"/>
                          </a:lnTo>
                          <a:lnTo>
                            <a:pt x="62008" y="154972"/>
                          </a:lnTo>
                          <a:lnTo>
                            <a:pt x="38767" y="154972"/>
                          </a:lnTo>
                          <a:lnTo>
                            <a:pt x="38767" y="170497"/>
                          </a:lnTo>
                          <a:lnTo>
                            <a:pt x="147161" y="170497"/>
                          </a:lnTo>
                          <a:lnTo>
                            <a:pt x="147161" y="154972"/>
                          </a:lnTo>
                          <a:lnTo>
                            <a:pt x="123920" y="154972"/>
                          </a:lnTo>
                          <a:lnTo>
                            <a:pt x="123920" y="139446"/>
                          </a:lnTo>
                          <a:close/>
                          <a:moveTo>
                            <a:pt x="23241" y="123920"/>
                          </a:moveTo>
                          <a:cubicBezTo>
                            <a:pt x="18955" y="123920"/>
                            <a:pt x="15526" y="120491"/>
                            <a:pt x="15526" y="116205"/>
                          </a:cubicBezTo>
                          <a:lnTo>
                            <a:pt x="15526" y="23241"/>
                          </a:lnTo>
                          <a:cubicBezTo>
                            <a:pt x="15526" y="18955"/>
                            <a:pt x="19050" y="15526"/>
                            <a:pt x="23241" y="15526"/>
                          </a:cubicBezTo>
                          <a:lnTo>
                            <a:pt x="162687" y="15526"/>
                          </a:lnTo>
                          <a:cubicBezTo>
                            <a:pt x="166973" y="15526"/>
                            <a:pt x="170402" y="19050"/>
                            <a:pt x="170402" y="23241"/>
                          </a:cubicBezTo>
                          <a:lnTo>
                            <a:pt x="170402" y="116205"/>
                          </a:lnTo>
                          <a:cubicBezTo>
                            <a:pt x="170402" y="120491"/>
                            <a:pt x="166878" y="123920"/>
                            <a:pt x="162687" y="123920"/>
                          </a:cubicBezTo>
                          <a:lnTo>
                            <a:pt x="23241" y="123920"/>
                          </a:lnTo>
                          <a:close/>
                          <a:moveTo>
                            <a:pt x="77438" y="139446"/>
                          </a:moveTo>
                          <a:lnTo>
                            <a:pt x="108395" y="139446"/>
                          </a:lnTo>
                          <a:lnTo>
                            <a:pt x="108395" y="154972"/>
                          </a:lnTo>
                          <a:lnTo>
                            <a:pt x="77438" y="154972"/>
                          </a:lnTo>
                          <a:lnTo>
                            <a:pt x="77438" y="13944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88" name="Полилиния: фигура 84">
                      <a:extLst/>
                    </p:cNvPr>
                    <p:cNvSpPr/>
                    <p:nvPr/>
                  </p:nvSpPr>
                  <p:spPr>
                    <a:xfrm>
                      <a:off x="3988688" y="2464657"/>
                      <a:ext cx="188213" cy="172783"/>
                    </a:xfrm>
                    <a:custGeom>
                      <a:avLst/>
                      <a:gdLst>
                        <a:gd name="connsiteX0" fmla="*/ 149447 w 188213"/>
                        <a:gd name="connsiteY0" fmla="*/ 172784 h 172783"/>
                        <a:gd name="connsiteX1" fmla="*/ 38671 w 188213"/>
                        <a:gd name="connsiteY1" fmla="*/ 172784 h 172783"/>
                        <a:gd name="connsiteX2" fmla="*/ 38671 w 188213"/>
                        <a:gd name="connsiteY2" fmla="*/ 154877 h 172783"/>
                        <a:gd name="connsiteX3" fmla="*/ 61913 w 188213"/>
                        <a:gd name="connsiteY3" fmla="*/ 154877 h 172783"/>
                        <a:gd name="connsiteX4" fmla="*/ 61913 w 188213"/>
                        <a:gd name="connsiteY4" fmla="*/ 141732 h 172783"/>
                        <a:gd name="connsiteX5" fmla="*/ 24384 w 188213"/>
                        <a:gd name="connsiteY5" fmla="*/ 141732 h 172783"/>
                        <a:gd name="connsiteX6" fmla="*/ 0 w 188213"/>
                        <a:gd name="connsiteY6" fmla="*/ 117348 h 172783"/>
                        <a:gd name="connsiteX7" fmla="*/ 0 w 188213"/>
                        <a:gd name="connsiteY7" fmla="*/ 24384 h 172783"/>
                        <a:gd name="connsiteX8" fmla="*/ 24384 w 188213"/>
                        <a:gd name="connsiteY8" fmla="*/ 0 h 172783"/>
                        <a:gd name="connsiteX9" fmla="*/ 163830 w 188213"/>
                        <a:gd name="connsiteY9" fmla="*/ 0 h 172783"/>
                        <a:gd name="connsiteX10" fmla="*/ 188214 w 188213"/>
                        <a:gd name="connsiteY10" fmla="*/ 24384 h 172783"/>
                        <a:gd name="connsiteX11" fmla="*/ 188214 w 188213"/>
                        <a:gd name="connsiteY11" fmla="*/ 117348 h 172783"/>
                        <a:gd name="connsiteX12" fmla="*/ 163830 w 188213"/>
                        <a:gd name="connsiteY12" fmla="*/ 141732 h 172783"/>
                        <a:gd name="connsiteX13" fmla="*/ 126301 w 188213"/>
                        <a:gd name="connsiteY13" fmla="*/ 141732 h 172783"/>
                        <a:gd name="connsiteX14" fmla="*/ 126301 w 188213"/>
                        <a:gd name="connsiteY14" fmla="*/ 154877 h 172783"/>
                        <a:gd name="connsiteX15" fmla="*/ 149542 w 188213"/>
                        <a:gd name="connsiteY15" fmla="*/ 154877 h 172783"/>
                        <a:gd name="connsiteX16" fmla="*/ 149542 w 188213"/>
                        <a:gd name="connsiteY16" fmla="*/ 172784 h 172783"/>
                        <a:gd name="connsiteX17" fmla="*/ 41053 w 188213"/>
                        <a:gd name="connsiteY17" fmla="*/ 170402 h 172783"/>
                        <a:gd name="connsiteX18" fmla="*/ 147066 w 188213"/>
                        <a:gd name="connsiteY18" fmla="*/ 170402 h 172783"/>
                        <a:gd name="connsiteX19" fmla="*/ 147066 w 188213"/>
                        <a:gd name="connsiteY19" fmla="*/ 157258 h 172783"/>
                        <a:gd name="connsiteX20" fmla="*/ 123825 w 188213"/>
                        <a:gd name="connsiteY20" fmla="*/ 157258 h 172783"/>
                        <a:gd name="connsiteX21" fmla="*/ 123825 w 188213"/>
                        <a:gd name="connsiteY21" fmla="*/ 139351 h 172783"/>
                        <a:gd name="connsiteX22" fmla="*/ 163735 w 188213"/>
                        <a:gd name="connsiteY22" fmla="*/ 139351 h 172783"/>
                        <a:gd name="connsiteX23" fmla="*/ 185738 w 188213"/>
                        <a:gd name="connsiteY23" fmla="*/ 117348 h 172783"/>
                        <a:gd name="connsiteX24" fmla="*/ 185738 w 188213"/>
                        <a:gd name="connsiteY24" fmla="*/ 24384 h 172783"/>
                        <a:gd name="connsiteX25" fmla="*/ 163735 w 188213"/>
                        <a:gd name="connsiteY25" fmla="*/ 2381 h 172783"/>
                        <a:gd name="connsiteX26" fmla="*/ 24289 w 188213"/>
                        <a:gd name="connsiteY26" fmla="*/ 2381 h 172783"/>
                        <a:gd name="connsiteX27" fmla="*/ 2286 w 188213"/>
                        <a:gd name="connsiteY27" fmla="*/ 24384 h 172783"/>
                        <a:gd name="connsiteX28" fmla="*/ 2286 w 188213"/>
                        <a:gd name="connsiteY28" fmla="*/ 117348 h 172783"/>
                        <a:gd name="connsiteX29" fmla="*/ 24289 w 188213"/>
                        <a:gd name="connsiteY29" fmla="*/ 139351 h 172783"/>
                        <a:gd name="connsiteX30" fmla="*/ 64198 w 188213"/>
                        <a:gd name="connsiteY30" fmla="*/ 139351 h 172783"/>
                        <a:gd name="connsiteX31" fmla="*/ 64198 w 188213"/>
                        <a:gd name="connsiteY31" fmla="*/ 157258 h 172783"/>
                        <a:gd name="connsiteX32" fmla="*/ 40957 w 188213"/>
                        <a:gd name="connsiteY32" fmla="*/ 157258 h 172783"/>
                        <a:gd name="connsiteX33" fmla="*/ 40957 w 188213"/>
                        <a:gd name="connsiteY33" fmla="*/ 170402 h 172783"/>
                        <a:gd name="connsiteX34" fmla="*/ 110776 w 188213"/>
                        <a:gd name="connsiteY34" fmla="*/ 157258 h 172783"/>
                        <a:gd name="connsiteX35" fmla="*/ 77438 w 188213"/>
                        <a:gd name="connsiteY35" fmla="*/ 157258 h 172783"/>
                        <a:gd name="connsiteX36" fmla="*/ 77438 w 188213"/>
                        <a:gd name="connsiteY36" fmla="*/ 139351 h 172783"/>
                        <a:gd name="connsiteX37" fmla="*/ 110776 w 188213"/>
                        <a:gd name="connsiteY37" fmla="*/ 139351 h 172783"/>
                        <a:gd name="connsiteX38" fmla="*/ 110776 w 188213"/>
                        <a:gd name="connsiteY38" fmla="*/ 157258 h 172783"/>
                        <a:gd name="connsiteX39" fmla="*/ 79724 w 188213"/>
                        <a:gd name="connsiteY39" fmla="*/ 154877 h 172783"/>
                        <a:gd name="connsiteX40" fmla="*/ 108299 w 188213"/>
                        <a:gd name="connsiteY40" fmla="*/ 154877 h 172783"/>
                        <a:gd name="connsiteX41" fmla="*/ 108299 w 188213"/>
                        <a:gd name="connsiteY41" fmla="*/ 141732 h 172783"/>
                        <a:gd name="connsiteX42" fmla="*/ 79724 w 188213"/>
                        <a:gd name="connsiteY42" fmla="*/ 141732 h 172783"/>
                        <a:gd name="connsiteX43" fmla="*/ 79724 w 188213"/>
                        <a:gd name="connsiteY43" fmla="*/ 154877 h 172783"/>
                        <a:gd name="connsiteX44" fmla="*/ 163735 w 188213"/>
                        <a:gd name="connsiteY44" fmla="*/ 126302 h 172783"/>
                        <a:gd name="connsiteX45" fmla="*/ 24289 w 188213"/>
                        <a:gd name="connsiteY45" fmla="*/ 126302 h 172783"/>
                        <a:gd name="connsiteX46" fmla="*/ 15335 w 188213"/>
                        <a:gd name="connsiteY46" fmla="*/ 117348 h 172783"/>
                        <a:gd name="connsiteX47" fmla="*/ 15335 w 188213"/>
                        <a:gd name="connsiteY47" fmla="*/ 24384 h 172783"/>
                        <a:gd name="connsiteX48" fmla="*/ 24289 w 188213"/>
                        <a:gd name="connsiteY48" fmla="*/ 15431 h 172783"/>
                        <a:gd name="connsiteX49" fmla="*/ 163735 w 188213"/>
                        <a:gd name="connsiteY49" fmla="*/ 15431 h 172783"/>
                        <a:gd name="connsiteX50" fmla="*/ 172688 w 188213"/>
                        <a:gd name="connsiteY50" fmla="*/ 24384 h 172783"/>
                        <a:gd name="connsiteX51" fmla="*/ 172688 w 188213"/>
                        <a:gd name="connsiteY51" fmla="*/ 117348 h 172783"/>
                        <a:gd name="connsiteX52" fmla="*/ 163735 w 188213"/>
                        <a:gd name="connsiteY52" fmla="*/ 126302 h 172783"/>
                        <a:gd name="connsiteX53" fmla="*/ 24384 w 188213"/>
                        <a:gd name="connsiteY53" fmla="*/ 17907 h 172783"/>
                        <a:gd name="connsiteX54" fmla="*/ 17812 w 188213"/>
                        <a:gd name="connsiteY54" fmla="*/ 24479 h 172783"/>
                        <a:gd name="connsiteX55" fmla="*/ 17812 w 188213"/>
                        <a:gd name="connsiteY55" fmla="*/ 117443 h 172783"/>
                        <a:gd name="connsiteX56" fmla="*/ 24384 w 188213"/>
                        <a:gd name="connsiteY56" fmla="*/ 124016 h 172783"/>
                        <a:gd name="connsiteX57" fmla="*/ 163830 w 188213"/>
                        <a:gd name="connsiteY57" fmla="*/ 124016 h 172783"/>
                        <a:gd name="connsiteX58" fmla="*/ 170402 w 188213"/>
                        <a:gd name="connsiteY58" fmla="*/ 117443 h 172783"/>
                        <a:gd name="connsiteX59" fmla="*/ 170402 w 188213"/>
                        <a:gd name="connsiteY59" fmla="*/ 24479 h 172783"/>
                        <a:gd name="connsiteX60" fmla="*/ 163830 w 188213"/>
                        <a:gd name="connsiteY60" fmla="*/ 17907 h 172783"/>
                        <a:gd name="connsiteX61" fmla="*/ 24384 w 188213"/>
                        <a:gd name="connsiteY61" fmla="*/ 17907 h 172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188213" h="172783">
                          <a:moveTo>
                            <a:pt x="149447" y="172784"/>
                          </a:moveTo>
                          <a:lnTo>
                            <a:pt x="38671" y="172784"/>
                          </a:lnTo>
                          <a:lnTo>
                            <a:pt x="38671" y="154877"/>
                          </a:lnTo>
                          <a:lnTo>
                            <a:pt x="61913" y="154877"/>
                          </a:lnTo>
                          <a:lnTo>
                            <a:pt x="61913" y="141732"/>
                          </a:lnTo>
                          <a:lnTo>
                            <a:pt x="24384" y="141732"/>
                          </a:lnTo>
                          <a:cubicBezTo>
                            <a:pt x="10954" y="141732"/>
                            <a:pt x="0" y="130778"/>
                            <a:pt x="0" y="117348"/>
                          </a:cubicBezTo>
                          <a:lnTo>
                            <a:pt x="0" y="24384"/>
                          </a:lnTo>
                          <a:cubicBezTo>
                            <a:pt x="0" y="10954"/>
                            <a:pt x="10954" y="0"/>
                            <a:pt x="24384" y="0"/>
                          </a:cubicBezTo>
                          <a:lnTo>
                            <a:pt x="163830" y="0"/>
                          </a:lnTo>
                          <a:cubicBezTo>
                            <a:pt x="177260" y="0"/>
                            <a:pt x="188214" y="10954"/>
                            <a:pt x="188214" y="24384"/>
                          </a:cubicBezTo>
                          <a:lnTo>
                            <a:pt x="188214" y="117348"/>
                          </a:lnTo>
                          <a:cubicBezTo>
                            <a:pt x="188214" y="130778"/>
                            <a:pt x="177260" y="141732"/>
                            <a:pt x="163830" y="141732"/>
                          </a:cubicBezTo>
                          <a:lnTo>
                            <a:pt x="126301" y="141732"/>
                          </a:lnTo>
                          <a:lnTo>
                            <a:pt x="126301" y="154877"/>
                          </a:lnTo>
                          <a:lnTo>
                            <a:pt x="149542" y="154877"/>
                          </a:lnTo>
                          <a:lnTo>
                            <a:pt x="149542" y="172784"/>
                          </a:lnTo>
                          <a:close/>
                          <a:moveTo>
                            <a:pt x="41053" y="170402"/>
                          </a:moveTo>
                          <a:lnTo>
                            <a:pt x="147066" y="170402"/>
                          </a:lnTo>
                          <a:lnTo>
                            <a:pt x="147066" y="157258"/>
                          </a:lnTo>
                          <a:lnTo>
                            <a:pt x="123825" y="157258"/>
                          </a:lnTo>
                          <a:lnTo>
                            <a:pt x="123825" y="139351"/>
                          </a:lnTo>
                          <a:lnTo>
                            <a:pt x="163735" y="139351"/>
                          </a:lnTo>
                          <a:cubicBezTo>
                            <a:pt x="175927" y="139351"/>
                            <a:pt x="185738" y="129445"/>
                            <a:pt x="185738" y="117348"/>
                          </a:cubicBezTo>
                          <a:lnTo>
                            <a:pt x="185738" y="24384"/>
                          </a:lnTo>
                          <a:cubicBezTo>
                            <a:pt x="185738" y="12192"/>
                            <a:pt x="175831" y="2381"/>
                            <a:pt x="163735" y="2381"/>
                          </a:cubicBezTo>
                          <a:lnTo>
                            <a:pt x="24289" y="2381"/>
                          </a:lnTo>
                          <a:cubicBezTo>
                            <a:pt x="12097" y="2381"/>
                            <a:pt x="2286" y="12287"/>
                            <a:pt x="2286" y="24384"/>
                          </a:cubicBezTo>
                          <a:lnTo>
                            <a:pt x="2286" y="117348"/>
                          </a:lnTo>
                          <a:cubicBezTo>
                            <a:pt x="2286" y="129540"/>
                            <a:pt x="12192" y="139351"/>
                            <a:pt x="24289" y="139351"/>
                          </a:cubicBezTo>
                          <a:lnTo>
                            <a:pt x="64198" y="139351"/>
                          </a:lnTo>
                          <a:lnTo>
                            <a:pt x="64198" y="157258"/>
                          </a:lnTo>
                          <a:lnTo>
                            <a:pt x="40957" y="157258"/>
                          </a:lnTo>
                          <a:lnTo>
                            <a:pt x="40957" y="170402"/>
                          </a:lnTo>
                          <a:close/>
                          <a:moveTo>
                            <a:pt x="110776" y="157258"/>
                          </a:moveTo>
                          <a:lnTo>
                            <a:pt x="77438" y="157258"/>
                          </a:lnTo>
                          <a:lnTo>
                            <a:pt x="77438" y="139351"/>
                          </a:lnTo>
                          <a:lnTo>
                            <a:pt x="110776" y="139351"/>
                          </a:lnTo>
                          <a:lnTo>
                            <a:pt x="110776" y="157258"/>
                          </a:lnTo>
                          <a:close/>
                          <a:moveTo>
                            <a:pt x="79724" y="154877"/>
                          </a:moveTo>
                          <a:lnTo>
                            <a:pt x="108299" y="154877"/>
                          </a:lnTo>
                          <a:lnTo>
                            <a:pt x="108299" y="141732"/>
                          </a:lnTo>
                          <a:lnTo>
                            <a:pt x="79724" y="141732"/>
                          </a:lnTo>
                          <a:lnTo>
                            <a:pt x="79724" y="154877"/>
                          </a:lnTo>
                          <a:close/>
                          <a:moveTo>
                            <a:pt x="163735" y="126302"/>
                          </a:moveTo>
                          <a:lnTo>
                            <a:pt x="24289" y="126302"/>
                          </a:lnTo>
                          <a:cubicBezTo>
                            <a:pt x="19336" y="126302"/>
                            <a:pt x="15335" y="122301"/>
                            <a:pt x="15335" y="117348"/>
                          </a:cubicBezTo>
                          <a:lnTo>
                            <a:pt x="15335" y="24384"/>
                          </a:lnTo>
                          <a:cubicBezTo>
                            <a:pt x="15335" y="19431"/>
                            <a:pt x="19336" y="15431"/>
                            <a:pt x="24289" y="15431"/>
                          </a:cubicBezTo>
                          <a:lnTo>
                            <a:pt x="163735" y="15431"/>
                          </a:lnTo>
                          <a:cubicBezTo>
                            <a:pt x="168688" y="15431"/>
                            <a:pt x="172688" y="19431"/>
                            <a:pt x="172688" y="24384"/>
                          </a:cubicBezTo>
                          <a:lnTo>
                            <a:pt x="172688" y="117348"/>
                          </a:lnTo>
                          <a:cubicBezTo>
                            <a:pt x="172688" y="122301"/>
                            <a:pt x="168688" y="126302"/>
                            <a:pt x="163735" y="126302"/>
                          </a:cubicBezTo>
                          <a:close/>
                          <a:moveTo>
                            <a:pt x="24384" y="17907"/>
                          </a:moveTo>
                          <a:cubicBezTo>
                            <a:pt x="20764" y="17907"/>
                            <a:pt x="17812" y="20860"/>
                            <a:pt x="17812" y="24479"/>
                          </a:cubicBezTo>
                          <a:lnTo>
                            <a:pt x="17812" y="117443"/>
                          </a:lnTo>
                          <a:cubicBezTo>
                            <a:pt x="17812" y="121063"/>
                            <a:pt x="20764" y="124016"/>
                            <a:pt x="24384" y="124016"/>
                          </a:cubicBezTo>
                          <a:lnTo>
                            <a:pt x="163830" y="124016"/>
                          </a:lnTo>
                          <a:cubicBezTo>
                            <a:pt x="167449" y="124016"/>
                            <a:pt x="170402" y="121063"/>
                            <a:pt x="170402" y="117443"/>
                          </a:cubicBezTo>
                          <a:lnTo>
                            <a:pt x="170402" y="24479"/>
                          </a:lnTo>
                          <a:cubicBezTo>
                            <a:pt x="170402" y="20860"/>
                            <a:pt x="167449" y="17907"/>
                            <a:pt x="163830" y="17907"/>
                          </a:cubicBezTo>
                          <a:lnTo>
                            <a:pt x="24384" y="17907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Рисунок 62">
                    <a:extLst/>
                  </p:cNvPr>
                  <p:cNvGrpSpPr/>
                  <p:nvPr/>
                </p:nvGrpSpPr>
                <p:grpSpPr>
                  <a:xfrm>
                    <a:off x="4298536" y="2464657"/>
                    <a:ext cx="188213" cy="172783"/>
                    <a:chOff x="4298536" y="2464657"/>
                    <a:chExt cx="188213" cy="172783"/>
                  </a:xfrm>
                  <a:solidFill>
                    <a:srgbClr val="1D5CA0"/>
                  </a:solidFill>
                </p:grpSpPr>
                <p:sp>
                  <p:nvSpPr>
                    <p:cNvPr id="85" name="Полилиния: фигура 81">
                      <a:extLst/>
                    </p:cNvPr>
                    <p:cNvSpPr/>
                    <p:nvPr/>
                  </p:nvSpPr>
                  <p:spPr>
                    <a:xfrm>
                      <a:off x="4299584" y="2465800"/>
                      <a:ext cx="185928" cy="170497"/>
                    </a:xfrm>
                    <a:custGeom>
                      <a:avLst/>
                      <a:gdLst>
                        <a:gd name="connsiteX0" fmla="*/ 162687 w 185928"/>
                        <a:gd name="connsiteY0" fmla="*/ 0 h 170497"/>
                        <a:gd name="connsiteX1" fmla="*/ 23241 w 185928"/>
                        <a:gd name="connsiteY1" fmla="*/ 0 h 170497"/>
                        <a:gd name="connsiteX2" fmla="*/ 0 w 185928"/>
                        <a:gd name="connsiteY2" fmla="*/ 23241 h 170497"/>
                        <a:gd name="connsiteX3" fmla="*/ 0 w 185928"/>
                        <a:gd name="connsiteY3" fmla="*/ 116205 h 170497"/>
                        <a:gd name="connsiteX4" fmla="*/ 23241 w 185928"/>
                        <a:gd name="connsiteY4" fmla="*/ 139446 h 170497"/>
                        <a:gd name="connsiteX5" fmla="*/ 62008 w 185928"/>
                        <a:gd name="connsiteY5" fmla="*/ 139446 h 170497"/>
                        <a:gd name="connsiteX6" fmla="*/ 62008 w 185928"/>
                        <a:gd name="connsiteY6" fmla="*/ 154972 h 170497"/>
                        <a:gd name="connsiteX7" fmla="*/ 38767 w 185928"/>
                        <a:gd name="connsiteY7" fmla="*/ 154972 h 170497"/>
                        <a:gd name="connsiteX8" fmla="*/ 38767 w 185928"/>
                        <a:gd name="connsiteY8" fmla="*/ 170497 h 170497"/>
                        <a:gd name="connsiteX9" fmla="*/ 147161 w 185928"/>
                        <a:gd name="connsiteY9" fmla="*/ 170497 h 170497"/>
                        <a:gd name="connsiteX10" fmla="*/ 147161 w 185928"/>
                        <a:gd name="connsiteY10" fmla="*/ 154972 h 170497"/>
                        <a:gd name="connsiteX11" fmla="*/ 123920 w 185928"/>
                        <a:gd name="connsiteY11" fmla="*/ 154972 h 170497"/>
                        <a:gd name="connsiteX12" fmla="*/ 123920 w 185928"/>
                        <a:gd name="connsiteY12" fmla="*/ 139446 h 170497"/>
                        <a:gd name="connsiteX13" fmla="*/ 162687 w 185928"/>
                        <a:gd name="connsiteY13" fmla="*/ 139446 h 170497"/>
                        <a:gd name="connsiteX14" fmla="*/ 185928 w 185928"/>
                        <a:gd name="connsiteY14" fmla="*/ 116205 h 170497"/>
                        <a:gd name="connsiteX15" fmla="*/ 185928 w 185928"/>
                        <a:gd name="connsiteY15" fmla="*/ 23241 h 170497"/>
                        <a:gd name="connsiteX16" fmla="*/ 162687 w 185928"/>
                        <a:gd name="connsiteY16" fmla="*/ 0 h 170497"/>
                        <a:gd name="connsiteX17" fmla="*/ 108490 w 185928"/>
                        <a:gd name="connsiteY17" fmla="*/ 154972 h 170497"/>
                        <a:gd name="connsiteX18" fmla="*/ 77534 w 185928"/>
                        <a:gd name="connsiteY18" fmla="*/ 154972 h 170497"/>
                        <a:gd name="connsiteX19" fmla="*/ 77534 w 185928"/>
                        <a:gd name="connsiteY19" fmla="*/ 139446 h 170497"/>
                        <a:gd name="connsiteX20" fmla="*/ 108490 w 185928"/>
                        <a:gd name="connsiteY20" fmla="*/ 139446 h 170497"/>
                        <a:gd name="connsiteX21" fmla="*/ 108490 w 185928"/>
                        <a:gd name="connsiteY21" fmla="*/ 154972 h 170497"/>
                        <a:gd name="connsiteX22" fmla="*/ 170497 w 185928"/>
                        <a:gd name="connsiteY22" fmla="*/ 116205 h 170497"/>
                        <a:gd name="connsiteX23" fmla="*/ 162782 w 185928"/>
                        <a:gd name="connsiteY23" fmla="*/ 123920 h 170497"/>
                        <a:gd name="connsiteX24" fmla="*/ 23336 w 185928"/>
                        <a:gd name="connsiteY24" fmla="*/ 123920 h 170497"/>
                        <a:gd name="connsiteX25" fmla="*/ 15621 w 185928"/>
                        <a:gd name="connsiteY25" fmla="*/ 116205 h 170497"/>
                        <a:gd name="connsiteX26" fmla="*/ 15621 w 185928"/>
                        <a:gd name="connsiteY26" fmla="*/ 23241 h 170497"/>
                        <a:gd name="connsiteX27" fmla="*/ 23336 w 185928"/>
                        <a:gd name="connsiteY27" fmla="*/ 15526 h 170497"/>
                        <a:gd name="connsiteX28" fmla="*/ 162782 w 185928"/>
                        <a:gd name="connsiteY28" fmla="*/ 15526 h 170497"/>
                        <a:gd name="connsiteX29" fmla="*/ 170497 w 185928"/>
                        <a:gd name="connsiteY29" fmla="*/ 23241 h 170497"/>
                        <a:gd name="connsiteX30" fmla="*/ 170497 w 185928"/>
                        <a:gd name="connsiteY30" fmla="*/ 116205 h 170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85928" h="170497">
                          <a:moveTo>
                            <a:pt x="162687" y="0"/>
                          </a:moveTo>
                          <a:lnTo>
                            <a:pt x="23241" y="0"/>
                          </a:lnTo>
                          <a:cubicBezTo>
                            <a:pt x="10478" y="0"/>
                            <a:pt x="0" y="10382"/>
                            <a:pt x="0" y="23241"/>
                          </a:cubicBezTo>
                          <a:lnTo>
                            <a:pt x="0" y="116205"/>
                          </a:lnTo>
                          <a:cubicBezTo>
                            <a:pt x="0" y="128968"/>
                            <a:pt x="10382" y="139446"/>
                            <a:pt x="23241" y="139446"/>
                          </a:cubicBezTo>
                          <a:lnTo>
                            <a:pt x="62008" y="139446"/>
                          </a:lnTo>
                          <a:lnTo>
                            <a:pt x="62008" y="154972"/>
                          </a:lnTo>
                          <a:lnTo>
                            <a:pt x="38767" y="154972"/>
                          </a:lnTo>
                          <a:lnTo>
                            <a:pt x="38767" y="170497"/>
                          </a:lnTo>
                          <a:lnTo>
                            <a:pt x="147161" y="170497"/>
                          </a:lnTo>
                          <a:lnTo>
                            <a:pt x="147161" y="154972"/>
                          </a:lnTo>
                          <a:lnTo>
                            <a:pt x="123920" y="154972"/>
                          </a:lnTo>
                          <a:lnTo>
                            <a:pt x="123920" y="139446"/>
                          </a:lnTo>
                          <a:lnTo>
                            <a:pt x="162687" y="139446"/>
                          </a:lnTo>
                          <a:cubicBezTo>
                            <a:pt x="175451" y="139446"/>
                            <a:pt x="185928" y="129064"/>
                            <a:pt x="185928" y="116205"/>
                          </a:cubicBezTo>
                          <a:lnTo>
                            <a:pt x="185928" y="23241"/>
                          </a:lnTo>
                          <a:cubicBezTo>
                            <a:pt x="185928" y="10477"/>
                            <a:pt x="175546" y="0"/>
                            <a:pt x="162687" y="0"/>
                          </a:cubicBezTo>
                          <a:moveTo>
                            <a:pt x="108490" y="154972"/>
                          </a:moveTo>
                          <a:lnTo>
                            <a:pt x="77534" y="154972"/>
                          </a:lnTo>
                          <a:lnTo>
                            <a:pt x="77534" y="139446"/>
                          </a:lnTo>
                          <a:lnTo>
                            <a:pt x="108490" y="139446"/>
                          </a:lnTo>
                          <a:lnTo>
                            <a:pt x="108490" y="154972"/>
                          </a:lnTo>
                          <a:close/>
                          <a:moveTo>
                            <a:pt x="170497" y="116205"/>
                          </a:moveTo>
                          <a:cubicBezTo>
                            <a:pt x="170497" y="120491"/>
                            <a:pt x="166973" y="123920"/>
                            <a:pt x="162782" y="123920"/>
                          </a:cubicBezTo>
                          <a:lnTo>
                            <a:pt x="23336" y="123920"/>
                          </a:lnTo>
                          <a:cubicBezTo>
                            <a:pt x="19050" y="123920"/>
                            <a:pt x="15621" y="120396"/>
                            <a:pt x="15621" y="116205"/>
                          </a:cubicBezTo>
                          <a:lnTo>
                            <a:pt x="15621" y="23241"/>
                          </a:lnTo>
                          <a:cubicBezTo>
                            <a:pt x="15621" y="18955"/>
                            <a:pt x="19145" y="15526"/>
                            <a:pt x="23336" y="15526"/>
                          </a:cubicBezTo>
                          <a:lnTo>
                            <a:pt x="162782" y="15526"/>
                          </a:lnTo>
                          <a:cubicBezTo>
                            <a:pt x="167069" y="15526"/>
                            <a:pt x="170497" y="19050"/>
                            <a:pt x="170497" y="23241"/>
                          </a:cubicBezTo>
                          <a:lnTo>
                            <a:pt x="170497" y="116205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86" name="Полилиния: фигура 82">
                      <a:extLst/>
                    </p:cNvPr>
                    <p:cNvSpPr/>
                    <p:nvPr/>
                  </p:nvSpPr>
                  <p:spPr>
                    <a:xfrm>
                      <a:off x="4298536" y="2464657"/>
                      <a:ext cx="188213" cy="172783"/>
                    </a:xfrm>
                    <a:custGeom>
                      <a:avLst/>
                      <a:gdLst>
                        <a:gd name="connsiteX0" fmla="*/ 149447 w 188213"/>
                        <a:gd name="connsiteY0" fmla="*/ 172784 h 172783"/>
                        <a:gd name="connsiteX1" fmla="*/ 38671 w 188213"/>
                        <a:gd name="connsiteY1" fmla="*/ 172784 h 172783"/>
                        <a:gd name="connsiteX2" fmla="*/ 38671 w 188213"/>
                        <a:gd name="connsiteY2" fmla="*/ 154877 h 172783"/>
                        <a:gd name="connsiteX3" fmla="*/ 61913 w 188213"/>
                        <a:gd name="connsiteY3" fmla="*/ 154877 h 172783"/>
                        <a:gd name="connsiteX4" fmla="*/ 61913 w 188213"/>
                        <a:gd name="connsiteY4" fmla="*/ 141732 h 172783"/>
                        <a:gd name="connsiteX5" fmla="*/ 24384 w 188213"/>
                        <a:gd name="connsiteY5" fmla="*/ 141732 h 172783"/>
                        <a:gd name="connsiteX6" fmla="*/ 0 w 188213"/>
                        <a:gd name="connsiteY6" fmla="*/ 117348 h 172783"/>
                        <a:gd name="connsiteX7" fmla="*/ 0 w 188213"/>
                        <a:gd name="connsiteY7" fmla="*/ 24384 h 172783"/>
                        <a:gd name="connsiteX8" fmla="*/ 24384 w 188213"/>
                        <a:gd name="connsiteY8" fmla="*/ 0 h 172783"/>
                        <a:gd name="connsiteX9" fmla="*/ 163830 w 188213"/>
                        <a:gd name="connsiteY9" fmla="*/ 0 h 172783"/>
                        <a:gd name="connsiteX10" fmla="*/ 188214 w 188213"/>
                        <a:gd name="connsiteY10" fmla="*/ 24384 h 172783"/>
                        <a:gd name="connsiteX11" fmla="*/ 188214 w 188213"/>
                        <a:gd name="connsiteY11" fmla="*/ 117348 h 172783"/>
                        <a:gd name="connsiteX12" fmla="*/ 163830 w 188213"/>
                        <a:gd name="connsiteY12" fmla="*/ 141732 h 172783"/>
                        <a:gd name="connsiteX13" fmla="*/ 126301 w 188213"/>
                        <a:gd name="connsiteY13" fmla="*/ 141732 h 172783"/>
                        <a:gd name="connsiteX14" fmla="*/ 126301 w 188213"/>
                        <a:gd name="connsiteY14" fmla="*/ 154877 h 172783"/>
                        <a:gd name="connsiteX15" fmla="*/ 149542 w 188213"/>
                        <a:gd name="connsiteY15" fmla="*/ 154877 h 172783"/>
                        <a:gd name="connsiteX16" fmla="*/ 149542 w 188213"/>
                        <a:gd name="connsiteY16" fmla="*/ 172784 h 172783"/>
                        <a:gd name="connsiteX17" fmla="*/ 41053 w 188213"/>
                        <a:gd name="connsiteY17" fmla="*/ 170402 h 172783"/>
                        <a:gd name="connsiteX18" fmla="*/ 147066 w 188213"/>
                        <a:gd name="connsiteY18" fmla="*/ 170402 h 172783"/>
                        <a:gd name="connsiteX19" fmla="*/ 147066 w 188213"/>
                        <a:gd name="connsiteY19" fmla="*/ 157258 h 172783"/>
                        <a:gd name="connsiteX20" fmla="*/ 123825 w 188213"/>
                        <a:gd name="connsiteY20" fmla="*/ 157258 h 172783"/>
                        <a:gd name="connsiteX21" fmla="*/ 123825 w 188213"/>
                        <a:gd name="connsiteY21" fmla="*/ 139351 h 172783"/>
                        <a:gd name="connsiteX22" fmla="*/ 163735 w 188213"/>
                        <a:gd name="connsiteY22" fmla="*/ 139351 h 172783"/>
                        <a:gd name="connsiteX23" fmla="*/ 185738 w 188213"/>
                        <a:gd name="connsiteY23" fmla="*/ 117348 h 172783"/>
                        <a:gd name="connsiteX24" fmla="*/ 185738 w 188213"/>
                        <a:gd name="connsiteY24" fmla="*/ 24384 h 172783"/>
                        <a:gd name="connsiteX25" fmla="*/ 163735 w 188213"/>
                        <a:gd name="connsiteY25" fmla="*/ 2381 h 172783"/>
                        <a:gd name="connsiteX26" fmla="*/ 24289 w 188213"/>
                        <a:gd name="connsiteY26" fmla="*/ 2381 h 172783"/>
                        <a:gd name="connsiteX27" fmla="*/ 2286 w 188213"/>
                        <a:gd name="connsiteY27" fmla="*/ 24384 h 172783"/>
                        <a:gd name="connsiteX28" fmla="*/ 2286 w 188213"/>
                        <a:gd name="connsiteY28" fmla="*/ 117348 h 172783"/>
                        <a:gd name="connsiteX29" fmla="*/ 24289 w 188213"/>
                        <a:gd name="connsiteY29" fmla="*/ 139351 h 172783"/>
                        <a:gd name="connsiteX30" fmla="*/ 64198 w 188213"/>
                        <a:gd name="connsiteY30" fmla="*/ 139351 h 172783"/>
                        <a:gd name="connsiteX31" fmla="*/ 64198 w 188213"/>
                        <a:gd name="connsiteY31" fmla="*/ 157258 h 172783"/>
                        <a:gd name="connsiteX32" fmla="*/ 40957 w 188213"/>
                        <a:gd name="connsiteY32" fmla="*/ 157258 h 172783"/>
                        <a:gd name="connsiteX33" fmla="*/ 40957 w 188213"/>
                        <a:gd name="connsiteY33" fmla="*/ 170402 h 172783"/>
                        <a:gd name="connsiteX34" fmla="*/ 110776 w 188213"/>
                        <a:gd name="connsiteY34" fmla="*/ 157258 h 172783"/>
                        <a:gd name="connsiteX35" fmla="*/ 77438 w 188213"/>
                        <a:gd name="connsiteY35" fmla="*/ 157258 h 172783"/>
                        <a:gd name="connsiteX36" fmla="*/ 77438 w 188213"/>
                        <a:gd name="connsiteY36" fmla="*/ 139351 h 172783"/>
                        <a:gd name="connsiteX37" fmla="*/ 110776 w 188213"/>
                        <a:gd name="connsiteY37" fmla="*/ 139351 h 172783"/>
                        <a:gd name="connsiteX38" fmla="*/ 110776 w 188213"/>
                        <a:gd name="connsiteY38" fmla="*/ 157258 h 172783"/>
                        <a:gd name="connsiteX39" fmla="*/ 79724 w 188213"/>
                        <a:gd name="connsiteY39" fmla="*/ 154877 h 172783"/>
                        <a:gd name="connsiteX40" fmla="*/ 108299 w 188213"/>
                        <a:gd name="connsiteY40" fmla="*/ 154877 h 172783"/>
                        <a:gd name="connsiteX41" fmla="*/ 108299 w 188213"/>
                        <a:gd name="connsiteY41" fmla="*/ 141732 h 172783"/>
                        <a:gd name="connsiteX42" fmla="*/ 79724 w 188213"/>
                        <a:gd name="connsiteY42" fmla="*/ 141732 h 172783"/>
                        <a:gd name="connsiteX43" fmla="*/ 79724 w 188213"/>
                        <a:gd name="connsiteY43" fmla="*/ 154877 h 172783"/>
                        <a:gd name="connsiteX44" fmla="*/ 163735 w 188213"/>
                        <a:gd name="connsiteY44" fmla="*/ 126302 h 172783"/>
                        <a:gd name="connsiteX45" fmla="*/ 24289 w 188213"/>
                        <a:gd name="connsiteY45" fmla="*/ 126302 h 172783"/>
                        <a:gd name="connsiteX46" fmla="*/ 15335 w 188213"/>
                        <a:gd name="connsiteY46" fmla="*/ 117348 h 172783"/>
                        <a:gd name="connsiteX47" fmla="*/ 15335 w 188213"/>
                        <a:gd name="connsiteY47" fmla="*/ 24384 h 172783"/>
                        <a:gd name="connsiteX48" fmla="*/ 24289 w 188213"/>
                        <a:gd name="connsiteY48" fmla="*/ 15431 h 172783"/>
                        <a:gd name="connsiteX49" fmla="*/ 163735 w 188213"/>
                        <a:gd name="connsiteY49" fmla="*/ 15431 h 172783"/>
                        <a:gd name="connsiteX50" fmla="*/ 172688 w 188213"/>
                        <a:gd name="connsiteY50" fmla="*/ 24384 h 172783"/>
                        <a:gd name="connsiteX51" fmla="*/ 172688 w 188213"/>
                        <a:gd name="connsiteY51" fmla="*/ 117348 h 172783"/>
                        <a:gd name="connsiteX52" fmla="*/ 163735 w 188213"/>
                        <a:gd name="connsiteY52" fmla="*/ 126302 h 172783"/>
                        <a:gd name="connsiteX53" fmla="*/ 24384 w 188213"/>
                        <a:gd name="connsiteY53" fmla="*/ 17907 h 172783"/>
                        <a:gd name="connsiteX54" fmla="*/ 17812 w 188213"/>
                        <a:gd name="connsiteY54" fmla="*/ 24479 h 172783"/>
                        <a:gd name="connsiteX55" fmla="*/ 17812 w 188213"/>
                        <a:gd name="connsiteY55" fmla="*/ 117443 h 172783"/>
                        <a:gd name="connsiteX56" fmla="*/ 24384 w 188213"/>
                        <a:gd name="connsiteY56" fmla="*/ 124016 h 172783"/>
                        <a:gd name="connsiteX57" fmla="*/ 163830 w 188213"/>
                        <a:gd name="connsiteY57" fmla="*/ 124016 h 172783"/>
                        <a:gd name="connsiteX58" fmla="*/ 170402 w 188213"/>
                        <a:gd name="connsiteY58" fmla="*/ 117443 h 172783"/>
                        <a:gd name="connsiteX59" fmla="*/ 170402 w 188213"/>
                        <a:gd name="connsiteY59" fmla="*/ 24479 h 172783"/>
                        <a:gd name="connsiteX60" fmla="*/ 163830 w 188213"/>
                        <a:gd name="connsiteY60" fmla="*/ 17907 h 172783"/>
                        <a:gd name="connsiteX61" fmla="*/ 24384 w 188213"/>
                        <a:gd name="connsiteY61" fmla="*/ 17907 h 172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188213" h="172783">
                          <a:moveTo>
                            <a:pt x="149447" y="172784"/>
                          </a:moveTo>
                          <a:lnTo>
                            <a:pt x="38671" y="172784"/>
                          </a:lnTo>
                          <a:lnTo>
                            <a:pt x="38671" y="154877"/>
                          </a:lnTo>
                          <a:lnTo>
                            <a:pt x="61913" y="154877"/>
                          </a:lnTo>
                          <a:lnTo>
                            <a:pt x="61913" y="141732"/>
                          </a:lnTo>
                          <a:lnTo>
                            <a:pt x="24384" y="141732"/>
                          </a:lnTo>
                          <a:cubicBezTo>
                            <a:pt x="10954" y="141732"/>
                            <a:pt x="0" y="130778"/>
                            <a:pt x="0" y="117348"/>
                          </a:cubicBezTo>
                          <a:lnTo>
                            <a:pt x="0" y="24384"/>
                          </a:lnTo>
                          <a:cubicBezTo>
                            <a:pt x="0" y="10954"/>
                            <a:pt x="10954" y="0"/>
                            <a:pt x="24384" y="0"/>
                          </a:cubicBezTo>
                          <a:lnTo>
                            <a:pt x="163830" y="0"/>
                          </a:lnTo>
                          <a:cubicBezTo>
                            <a:pt x="177260" y="0"/>
                            <a:pt x="188214" y="10954"/>
                            <a:pt x="188214" y="24384"/>
                          </a:cubicBezTo>
                          <a:lnTo>
                            <a:pt x="188214" y="117348"/>
                          </a:lnTo>
                          <a:cubicBezTo>
                            <a:pt x="188214" y="130778"/>
                            <a:pt x="177260" y="141732"/>
                            <a:pt x="163830" y="141732"/>
                          </a:cubicBezTo>
                          <a:lnTo>
                            <a:pt x="126301" y="141732"/>
                          </a:lnTo>
                          <a:lnTo>
                            <a:pt x="126301" y="154877"/>
                          </a:lnTo>
                          <a:lnTo>
                            <a:pt x="149542" y="154877"/>
                          </a:lnTo>
                          <a:lnTo>
                            <a:pt x="149542" y="172784"/>
                          </a:lnTo>
                          <a:close/>
                          <a:moveTo>
                            <a:pt x="41053" y="170402"/>
                          </a:moveTo>
                          <a:lnTo>
                            <a:pt x="147066" y="170402"/>
                          </a:lnTo>
                          <a:lnTo>
                            <a:pt x="147066" y="157258"/>
                          </a:lnTo>
                          <a:lnTo>
                            <a:pt x="123825" y="157258"/>
                          </a:lnTo>
                          <a:lnTo>
                            <a:pt x="123825" y="139351"/>
                          </a:lnTo>
                          <a:lnTo>
                            <a:pt x="163735" y="139351"/>
                          </a:lnTo>
                          <a:cubicBezTo>
                            <a:pt x="175927" y="139351"/>
                            <a:pt x="185738" y="129445"/>
                            <a:pt x="185738" y="117348"/>
                          </a:cubicBezTo>
                          <a:lnTo>
                            <a:pt x="185738" y="24384"/>
                          </a:lnTo>
                          <a:cubicBezTo>
                            <a:pt x="185738" y="12192"/>
                            <a:pt x="175831" y="2381"/>
                            <a:pt x="163735" y="2381"/>
                          </a:cubicBezTo>
                          <a:lnTo>
                            <a:pt x="24289" y="2381"/>
                          </a:lnTo>
                          <a:cubicBezTo>
                            <a:pt x="12097" y="2381"/>
                            <a:pt x="2286" y="12287"/>
                            <a:pt x="2286" y="24384"/>
                          </a:cubicBezTo>
                          <a:lnTo>
                            <a:pt x="2286" y="117348"/>
                          </a:lnTo>
                          <a:cubicBezTo>
                            <a:pt x="2286" y="129540"/>
                            <a:pt x="12192" y="139351"/>
                            <a:pt x="24289" y="139351"/>
                          </a:cubicBezTo>
                          <a:lnTo>
                            <a:pt x="64198" y="139351"/>
                          </a:lnTo>
                          <a:lnTo>
                            <a:pt x="64198" y="157258"/>
                          </a:lnTo>
                          <a:lnTo>
                            <a:pt x="40957" y="157258"/>
                          </a:lnTo>
                          <a:lnTo>
                            <a:pt x="40957" y="170402"/>
                          </a:lnTo>
                          <a:close/>
                          <a:moveTo>
                            <a:pt x="110776" y="157258"/>
                          </a:moveTo>
                          <a:lnTo>
                            <a:pt x="77438" y="157258"/>
                          </a:lnTo>
                          <a:lnTo>
                            <a:pt x="77438" y="139351"/>
                          </a:lnTo>
                          <a:lnTo>
                            <a:pt x="110776" y="139351"/>
                          </a:lnTo>
                          <a:lnTo>
                            <a:pt x="110776" y="157258"/>
                          </a:lnTo>
                          <a:close/>
                          <a:moveTo>
                            <a:pt x="79724" y="154877"/>
                          </a:moveTo>
                          <a:lnTo>
                            <a:pt x="108299" y="154877"/>
                          </a:lnTo>
                          <a:lnTo>
                            <a:pt x="108299" y="141732"/>
                          </a:lnTo>
                          <a:lnTo>
                            <a:pt x="79724" y="141732"/>
                          </a:lnTo>
                          <a:lnTo>
                            <a:pt x="79724" y="154877"/>
                          </a:lnTo>
                          <a:close/>
                          <a:moveTo>
                            <a:pt x="163735" y="126302"/>
                          </a:moveTo>
                          <a:lnTo>
                            <a:pt x="24289" y="126302"/>
                          </a:lnTo>
                          <a:cubicBezTo>
                            <a:pt x="19336" y="126302"/>
                            <a:pt x="15335" y="122301"/>
                            <a:pt x="15335" y="117348"/>
                          </a:cubicBezTo>
                          <a:lnTo>
                            <a:pt x="15335" y="24384"/>
                          </a:lnTo>
                          <a:cubicBezTo>
                            <a:pt x="15335" y="19431"/>
                            <a:pt x="19336" y="15431"/>
                            <a:pt x="24289" y="15431"/>
                          </a:cubicBezTo>
                          <a:lnTo>
                            <a:pt x="163735" y="15431"/>
                          </a:lnTo>
                          <a:cubicBezTo>
                            <a:pt x="168688" y="15431"/>
                            <a:pt x="172688" y="19431"/>
                            <a:pt x="172688" y="24384"/>
                          </a:cubicBezTo>
                          <a:lnTo>
                            <a:pt x="172688" y="117348"/>
                          </a:lnTo>
                          <a:cubicBezTo>
                            <a:pt x="172688" y="122301"/>
                            <a:pt x="168688" y="126302"/>
                            <a:pt x="163735" y="126302"/>
                          </a:cubicBezTo>
                          <a:close/>
                          <a:moveTo>
                            <a:pt x="24384" y="17907"/>
                          </a:moveTo>
                          <a:cubicBezTo>
                            <a:pt x="20764" y="17907"/>
                            <a:pt x="17812" y="20860"/>
                            <a:pt x="17812" y="24479"/>
                          </a:cubicBezTo>
                          <a:lnTo>
                            <a:pt x="17812" y="117443"/>
                          </a:lnTo>
                          <a:cubicBezTo>
                            <a:pt x="17812" y="121063"/>
                            <a:pt x="20764" y="124016"/>
                            <a:pt x="24384" y="124016"/>
                          </a:cubicBezTo>
                          <a:lnTo>
                            <a:pt x="163830" y="124016"/>
                          </a:lnTo>
                          <a:cubicBezTo>
                            <a:pt x="167449" y="124016"/>
                            <a:pt x="170402" y="121063"/>
                            <a:pt x="170402" y="117443"/>
                          </a:cubicBezTo>
                          <a:lnTo>
                            <a:pt x="170402" y="24479"/>
                          </a:lnTo>
                          <a:cubicBezTo>
                            <a:pt x="170402" y="20860"/>
                            <a:pt x="167449" y="17907"/>
                            <a:pt x="163830" y="17907"/>
                          </a:cubicBezTo>
                          <a:lnTo>
                            <a:pt x="24384" y="17907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Рисунок 62">
                    <a:extLst/>
                  </p:cNvPr>
                  <p:cNvGrpSpPr/>
                  <p:nvPr/>
                </p:nvGrpSpPr>
                <p:grpSpPr>
                  <a:xfrm>
                    <a:off x="4143564" y="2790126"/>
                    <a:ext cx="188214" cy="172783"/>
                    <a:chOff x="4143564" y="2790126"/>
                    <a:chExt cx="188214" cy="172783"/>
                  </a:xfrm>
                  <a:solidFill>
                    <a:srgbClr val="1D5CA0"/>
                  </a:solidFill>
                </p:grpSpPr>
                <p:sp>
                  <p:nvSpPr>
                    <p:cNvPr id="83" name="Полилиния: фигура 79">
                      <a:extLst/>
                    </p:cNvPr>
                    <p:cNvSpPr/>
                    <p:nvPr/>
                  </p:nvSpPr>
                  <p:spPr>
                    <a:xfrm>
                      <a:off x="4144612" y="2791364"/>
                      <a:ext cx="185927" cy="170497"/>
                    </a:xfrm>
                    <a:custGeom>
                      <a:avLst/>
                      <a:gdLst>
                        <a:gd name="connsiteX0" fmla="*/ 162687 w 185927"/>
                        <a:gd name="connsiteY0" fmla="*/ 0 h 170497"/>
                        <a:gd name="connsiteX1" fmla="*/ 23241 w 185927"/>
                        <a:gd name="connsiteY1" fmla="*/ 0 h 170497"/>
                        <a:gd name="connsiteX2" fmla="*/ 0 w 185927"/>
                        <a:gd name="connsiteY2" fmla="*/ 23241 h 170497"/>
                        <a:gd name="connsiteX3" fmla="*/ 0 w 185927"/>
                        <a:gd name="connsiteY3" fmla="*/ 116205 h 170497"/>
                        <a:gd name="connsiteX4" fmla="*/ 23241 w 185927"/>
                        <a:gd name="connsiteY4" fmla="*/ 139446 h 170497"/>
                        <a:gd name="connsiteX5" fmla="*/ 62008 w 185927"/>
                        <a:gd name="connsiteY5" fmla="*/ 139446 h 170497"/>
                        <a:gd name="connsiteX6" fmla="*/ 62008 w 185927"/>
                        <a:gd name="connsiteY6" fmla="*/ 154972 h 170497"/>
                        <a:gd name="connsiteX7" fmla="*/ 38767 w 185927"/>
                        <a:gd name="connsiteY7" fmla="*/ 154972 h 170497"/>
                        <a:gd name="connsiteX8" fmla="*/ 38767 w 185927"/>
                        <a:gd name="connsiteY8" fmla="*/ 170497 h 170497"/>
                        <a:gd name="connsiteX9" fmla="*/ 147161 w 185927"/>
                        <a:gd name="connsiteY9" fmla="*/ 170497 h 170497"/>
                        <a:gd name="connsiteX10" fmla="*/ 147161 w 185927"/>
                        <a:gd name="connsiteY10" fmla="*/ 154972 h 170497"/>
                        <a:gd name="connsiteX11" fmla="*/ 123920 w 185927"/>
                        <a:gd name="connsiteY11" fmla="*/ 154972 h 170497"/>
                        <a:gd name="connsiteX12" fmla="*/ 123920 w 185927"/>
                        <a:gd name="connsiteY12" fmla="*/ 139446 h 170497"/>
                        <a:gd name="connsiteX13" fmla="*/ 162687 w 185927"/>
                        <a:gd name="connsiteY13" fmla="*/ 139446 h 170497"/>
                        <a:gd name="connsiteX14" fmla="*/ 185928 w 185927"/>
                        <a:gd name="connsiteY14" fmla="*/ 116205 h 170497"/>
                        <a:gd name="connsiteX15" fmla="*/ 185928 w 185927"/>
                        <a:gd name="connsiteY15" fmla="*/ 23241 h 170497"/>
                        <a:gd name="connsiteX16" fmla="*/ 162687 w 185927"/>
                        <a:gd name="connsiteY16" fmla="*/ 0 h 170497"/>
                        <a:gd name="connsiteX17" fmla="*/ 108490 w 185927"/>
                        <a:gd name="connsiteY17" fmla="*/ 154876 h 170497"/>
                        <a:gd name="connsiteX18" fmla="*/ 77533 w 185927"/>
                        <a:gd name="connsiteY18" fmla="*/ 154876 h 170497"/>
                        <a:gd name="connsiteX19" fmla="*/ 77533 w 185927"/>
                        <a:gd name="connsiteY19" fmla="*/ 139351 h 170497"/>
                        <a:gd name="connsiteX20" fmla="*/ 108490 w 185927"/>
                        <a:gd name="connsiteY20" fmla="*/ 139351 h 170497"/>
                        <a:gd name="connsiteX21" fmla="*/ 108490 w 185927"/>
                        <a:gd name="connsiteY21" fmla="*/ 154876 h 170497"/>
                        <a:gd name="connsiteX22" fmla="*/ 170402 w 185927"/>
                        <a:gd name="connsiteY22" fmla="*/ 116110 h 170497"/>
                        <a:gd name="connsiteX23" fmla="*/ 162687 w 185927"/>
                        <a:gd name="connsiteY23" fmla="*/ 123825 h 170497"/>
                        <a:gd name="connsiteX24" fmla="*/ 23241 w 185927"/>
                        <a:gd name="connsiteY24" fmla="*/ 123825 h 170497"/>
                        <a:gd name="connsiteX25" fmla="*/ 15526 w 185927"/>
                        <a:gd name="connsiteY25" fmla="*/ 116110 h 170497"/>
                        <a:gd name="connsiteX26" fmla="*/ 15526 w 185927"/>
                        <a:gd name="connsiteY26" fmla="*/ 23146 h 170497"/>
                        <a:gd name="connsiteX27" fmla="*/ 23241 w 185927"/>
                        <a:gd name="connsiteY27" fmla="*/ 15430 h 170497"/>
                        <a:gd name="connsiteX28" fmla="*/ 162687 w 185927"/>
                        <a:gd name="connsiteY28" fmla="*/ 15430 h 170497"/>
                        <a:gd name="connsiteX29" fmla="*/ 170402 w 185927"/>
                        <a:gd name="connsiteY29" fmla="*/ 23146 h 170497"/>
                        <a:gd name="connsiteX30" fmla="*/ 170402 w 185927"/>
                        <a:gd name="connsiteY30" fmla="*/ 116110 h 170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85927" h="170497">
                          <a:moveTo>
                            <a:pt x="162687" y="0"/>
                          </a:moveTo>
                          <a:lnTo>
                            <a:pt x="23241" y="0"/>
                          </a:lnTo>
                          <a:cubicBezTo>
                            <a:pt x="10478" y="0"/>
                            <a:pt x="0" y="10382"/>
                            <a:pt x="0" y="23241"/>
                          </a:cubicBezTo>
                          <a:lnTo>
                            <a:pt x="0" y="116205"/>
                          </a:lnTo>
                          <a:cubicBezTo>
                            <a:pt x="0" y="128968"/>
                            <a:pt x="10382" y="139446"/>
                            <a:pt x="23241" y="139446"/>
                          </a:cubicBezTo>
                          <a:lnTo>
                            <a:pt x="62008" y="139446"/>
                          </a:lnTo>
                          <a:lnTo>
                            <a:pt x="62008" y="154972"/>
                          </a:lnTo>
                          <a:lnTo>
                            <a:pt x="38767" y="154972"/>
                          </a:lnTo>
                          <a:lnTo>
                            <a:pt x="38767" y="170497"/>
                          </a:lnTo>
                          <a:lnTo>
                            <a:pt x="147161" y="170497"/>
                          </a:lnTo>
                          <a:lnTo>
                            <a:pt x="147161" y="154972"/>
                          </a:lnTo>
                          <a:lnTo>
                            <a:pt x="123920" y="154972"/>
                          </a:lnTo>
                          <a:lnTo>
                            <a:pt x="123920" y="139446"/>
                          </a:lnTo>
                          <a:lnTo>
                            <a:pt x="162687" y="139446"/>
                          </a:lnTo>
                          <a:cubicBezTo>
                            <a:pt x="175450" y="139446"/>
                            <a:pt x="185928" y="129064"/>
                            <a:pt x="185928" y="116205"/>
                          </a:cubicBezTo>
                          <a:lnTo>
                            <a:pt x="185928" y="23241"/>
                          </a:lnTo>
                          <a:cubicBezTo>
                            <a:pt x="185928" y="10382"/>
                            <a:pt x="175546" y="0"/>
                            <a:pt x="162687" y="0"/>
                          </a:cubicBezTo>
                          <a:moveTo>
                            <a:pt x="108490" y="154876"/>
                          </a:moveTo>
                          <a:lnTo>
                            <a:pt x="77533" y="154876"/>
                          </a:lnTo>
                          <a:lnTo>
                            <a:pt x="77533" y="139351"/>
                          </a:lnTo>
                          <a:lnTo>
                            <a:pt x="108490" y="139351"/>
                          </a:lnTo>
                          <a:lnTo>
                            <a:pt x="108490" y="154876"/>
                          </a:lnTo>
                          <a:close/>
                          <a:moveTo>
                            <a:pt x="170402" y="116110"/>
                          </a:moveTo>
                          <a:cubicBezTo>
                            <a:pt x="170402" y="120396"/>
                            <a:pt x="166878" y="123825"/>
                            <a:pt x="162687" y="123825"/>
                          </a:cubicBezTo>
                          <a:lnTo>
                            <a:pt x="23241" y="123825"/>
                          </a:lnTo>
                          <a:cubicBezTo>
                            <a:pt x="18955" y="123825"/>
                            <a:pt x="15526" y="120301"/>
                            <a:pt x="15526" y="116110"/>
                          </a:cubicBezTo>
                          <a:lnTo>
                            <a:pt x="15526" y="23146"/>
                          </a:lnTo>
                          <a:cubicBezTo>
                            <a:pt x="15526" y="18859"/>
                            <a:pt x="19050" y="15430"/>
                            <a:pt x="23241" y="15430"/>
                          </a:cubicBezTo>
                          <a:lnTo>
                            <a:pt x="162687" y="15430"/>
                          </a:lnTo>
                          <a:cubicBezTo>
                            <a:pt x="166973" y="15430"/>
                            <a:pt x="170402" y="18955"/>
                            <a:pt x="170402" y="23146"/>
                          </a:cubicBezTo>
                          <a:lnTo>
                            <a:pt x="170402" y="116110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84" name="Полилиния: фигура 80">
                      <a:extLst/>
                    </p:cNvPr>
                    <p:cNvSpPr/>
                    <p:nvPr/>
                  </p:nvSpPr>
                  <p:spPr>
                    <a:xfrm>
                      <a:off x="4143564" y="2790126"/>
                      <a:ext cx="188214" cy="172783"/>
                    </a:xfrm>
                    <a:custGeom>
                      <a:avLst/>
                      <a:gdLst>
                        <a:gd name="connsiteX0" fmla="*/ 149447 w 188214"/>
                        <a:gd name="connsiteY0" fmla="*/ 172784 h 172783"/>
                        <a:gd name="connsiteX1" fmla="*/ 38671 w 188214"/>
                        <a:gd name="connsiteY1" fmla="*/ 172784 h 172783"/>
                        <a:gd name="connsiteX2" fmla="*/ 38671 w 188214"/>
                        <a:gd name="connsiteY2" fmla="*/ 154877 h 172783"/>
                        <a:gd name="connsiteX3" fmla="*/ 61913 w 188214"/>
                        <a:gd name="connsiteY3" fmla="*/ 154877 h 172783"/>
                        <a:gd name="connsiteX4" fmla="*/ 61913 w 188214"/>
                        <a:gd name="connsiteY4" fmla="*/ 141732 h 172783"/>
                        <a:gd name="connsiteX5" fmla="*/ 24384 w 188214"/>
                        <a:gd name="connsiteY5" fmla="*/ 141732 h 172783"/>
                        <a:gd name="connsiteX6" fmla="*/ 0 w 188214"/>
                        <a:gd name="connsiteY6" fmla="*/ 117348 h 172783"/>
                        <a:gd name="connsiteX7" fmla="*/ 0 w 188214"/>
                        <a:gd name="connsiteY7" fmla="*/ 24384 h 172783"/>
                        <a:gd name="connsiteX8" fmla="*/ 24384 w 188214"/>
                        <a:gd name="connsiteY8" fmla="*/ 0 h 172783"/>
                        <a:gd name="connsiteX9" fmla="*/ 163830 w 188214"/>
                        <a:gd name="connsiteY9" fmla="*/ 0 h 172783"/>
                        <a:gd name="connsiteX10" fmla="*/ 188214 w 188214"/>
                        <a:gd name="connsiteY10" fmla="*/ 24384 h 172783"/>
                        <a:gd name="connsiteX11" fmla="*/ 188214 w 188214"/>
                        <a:gd name="connsiteY11" fmla="*/ 117348 h 172783"/>
                        <a:gd name="connsiteX12" fmla="*/ 163830 w 188214"/>
                        <a:gd name="connsiteY12" fmla="*/ 141732 h 172783"/>
                        <a:gd name="connsiteX13" fmla="*/ 126302 w 188214"/>
                        <a:gd name="connsiteY13" fmla="*/ 141732 h 172783"/>
                        <a:gd name="connsiteX14" fmla="*/ 126302 w 188214"/>
                        <a:gd name="connsiteY14" fmla="*/ 154877 h 172783"/>
                        <a:gd name="connsiteX15" fmla="*/ 149543 w 188214"/>
                        <a:gd name="connsiteY15" fmla="*/ 154877 h 172783"/>
                        <a:gd name="connsiteX16" fmla="*/ 149543 w 188214"/>
                        <a:gd name="connsiteY16" fmla="*/ 172784 h 172783"/>
                        <a:gd name="connsiteX17" fmla="*/ 41053 w 188214"/>
                        <a:gd name="connsiteY17" fmla="*/ 170402 h 172783"/>
                        <a:gd name="connsiteX18" fmla="*/ 147066 w 188214"/>
                        <a:gd name="connsiteY18" fmla="*/ 170402 h 172783"/>
                        <a:gd name="connsiteX19" fmla="*/ 147066 w 188214"/>
                        <a:gd name="connsiteY19" fmla="*/ 157258 h 172783"/>
                        <a:gd name="connsiteX20" fmla="*/ 123825 w 188214"/>
                        <a:gd name="connsiteY20" fmla="*/ 157258 h 172783"/>
                        <a:gd name="connsiteX21" fmla="*/ 123825 w 188214"/>
                        <a:gd name="connsiteY21" fmla="*/ 139351 h 172783"/>
                        <a:gd name="connsiteX22" fmla="*/ 163735 w 188214"/>
                        <a:gd name="connsiteY22" fmla="*/ 139351 h 172783"/>
                        <a:gd name="connsiteX23" fmla="*/ 185738 w 188214"/>
                        <a:gd name="connsiteY23" fmla="*/ 117348 h 172783"/>
                        <a:gd name="connsiteX24" fmla="*/ 185738 w 188214"/>
                        <a:gd name="connsiteY24" fmla="*/ 24384 h 172783"/>
                        <a:gd name="connsiteX25" fmla="*/ 163735 w 188214"/>
                        <a:gd name="connsiteY25" fmla="*/ 2381 h 172783"/>
                        <a:gd name="connsiteX26" fmla="*/ 24289 w 188214"/>
                        <a:gd name="connsiteY26" fmla="*/ 2381 h 172783"/>
                        <a:gd name="connsiteX27" fmla="*/ 2286 w 188214"/>
                        <a:gd name="connsiteY27" fmla="*/ 24384 h 172783"/>
                        <a:gd name="connsiteX28" fmla="*/ 2286 w 188214"/>
                        <a:gd name="connsiteY28" fmla="*/ 117348 h 172783"/>
                        <a:gd name="connsiteX29" fmla="*/ 24289 w 188214"/>
                        <a:gd name="connsiteY29" fmla="*/ 139351 h 172783"/>
                        <a:gd name="connsiteX30" fmla="*/ 64199 w 188214"/>
                        <a:gd name="connsiteY30" fmla="*/ 139351 h 172783"/>
                        <a:gd name="connsiteX31" fmla="*/ 64199 w 188214"/>
                        <a:gd name="connsiteY31" fmla="*/ 157258 h 172783"/>
                        <a:gd name="connsiteX32" fmla="*/ 40958 w 188214"/>
                        <a:gd name="connsiteY32" fmla="*/ 157258 h 172783"/>
                        <a:gd name="connsiteX33" fmla="*/ 40958 w 188214"/>
                        <a:gd name="connsiteY33" fmla="*/ 170402 h 172783"/>
                        <a:gd name="connsiteX34" fmla="*/ 110681 w 188214"/>
                        <a:gd name="connsiteY34" fmla="*/ 157258 h 172783"/>
                        <a:gd name="connsiteX35" fmla="*/ 77343 w 188214"/>
                        <a:gd name="connsiteY35" fmla="*/ 157258 h 172783"/>
                        <a:gd name="connsiteX36" fmla="*/ 77343 w 188214"/>
                        <a:gd name="connsiteY36" fmla="*/ 139351 h 172783"/>
                        <a:gd name="connsiteX37" fmla="*/ 110681 w 188214"/>
                        <a:gd name="connsiteY37" fmla="*/ 139351 h 172783"/>
                        <a:gd name="connsiteX38" fmla="*/ 110681 w 188214"/>
                        <a:gd name="connsiteY38" fmla="*/ 157258 h 172783"/>
                        <a:gd name="connsiteX39" fmla="*/ 79724 w 188214"/>
                        <a:gd name="connsiteY39" fmla="*/ 154877 h 172783"/>
                        <a:gd name="connsiteX40" fmla="*/ 108299 w 188214"/>
                        <a:gd name="connsiteY40" fmla="*/ 154877 h 172783"/>
                        <a:gd name="connsiteX41" fmla="*/ 108299 w 188214"/>
                        <a:gd name="connsiteY41" fmla="*/ 141732 h 172783"/>
                        <a:gd name="connsiteX42" fmla="*/ 79724 w 188214"/>
                        <a:gd name="connsiteY42" fmla="*/ 141732 h 172783"/>
                        <a:gd name="connsiteX43" fmla="*/ 79724 w 188214"/>
                        <a:gd name="connsiteY43" fmla="*/ 154877 h 172783"/>
                        <a:gd name="connsiteX44" fmla="*/ 163735 w 188214"/>
                        <a:gd name="connsiteY44" fmla="*/ 126302 h 172783"/>
                        <a:gd name="connsiteX45" fmla="*/ 24289 w 188214"/>
                        <a:gd name="connsiteY45" fmla="*/ 126302 h 172783"/>
                        <a:gd name="connsiteX46" fmla="*/ 15335 w 188214"/>
                        <a:gd name="connsiteY46" fmla="*/ 117348 h 172783"/>
                        <a:gd name="connsiteX47" fmla="*/ 15335 w 188214"/>
                        <a:gd name="connsiteY47" fmla="*/ 24384 h 172783"/>
                        <a:gd name="connsiteX48" fmla="*/ 24289 w 188214"/>
                        <a:gd name="connsiteY48" fmla="*/ 15431 h 172783"/>
                        <a:gd name="connsiteX49" fmla="*/ 163735 w 188214"/>
                        <a:gd name="connsiteY49" fmla="*/ 15431 h 172783"/>
                        <a:gd name="connsiteX50" fmla="*/ 172688 w 188214"/>
                        <a:gd name="connsiteY50" fmla="*/ 24384 h 172783"/>
                        <a:gd name="connsiteX51" fmla="*/ 172688 w 188214"/>
                        <a:gd name="connsiteY51" fmla="*/ 117348 h 172783"/>
                        <a:gd name="connsiteX52" fmla="*/ 163735 w 188214"/>
                        <a:gd name="connsiteY52" fmla="*/ 126302 h 172783"/>
                        <a:gd name="connsiteX53" fmla="*/ 24384 w 188214"/>
                        <a:gd name="connsiteY53" fmla="*/ 17907 h 172783"/>
                        <a:gd name="connsiteX54" fmla="*/ 17812 w 188214"/>
                        <a:gd name="connsiteY54" fmla="*/ 24479 h 172783"/>
                        <a:gd name="connsiteX55" fmla="*/ 17812 w 188214"/>
                        <a:gd name="connsiteY55" fmla="*/ 117443 h 172783"/>
                        <a:gd name="connsiteX56" fmla="*/ 24384 w 188214"/>
                        <a:gd name="connsiteY56" fmla="*/ 124016 h 172783"/>
                        <a:gd name="connsiteX57" fmla="*/ 163830 w 188214"/>
                        <a:gd name="connsiteY57" fmla="*/ 124016 h 172783"/>
                        <a:gd name="connsiteX58" fmla="*/ 170402 w 188214"/>
                        <a:gd name="connsiteY58" fmla="*/ 117443 h 172783"/>
                        <a:gd name="connsiteX59" fmla="*/ 170402 w 188214"/>
                        <a:gd name="connsiteY59" fmla="*/ 24479 h 172783"/>
                        <a:gd name="connsiteX60" fmla="*/ 163830 w 188214"/>
                        <a:gd name="connsiteY60" fmla="*/ 17907 h 172783"/>
                        <a:gd name="connsiteX61" fmla="*/ 24384 w 188214"/>
                        <a:gd name="connsiteY61" fmla="*/ 17907 h 172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188214" h="172783">
                          <a:moveTo>
                            <a:pt x="149447" y="172784"/>
                          </a:moveTo>
                          <a:lnTo>
                            <a:pt x="38671" y="172784"/>
                          </a:lnTo>
                          <a:lnTo>
                            <a:pt x="38671" y="154877"/>
                          </a:lnTo>
                          <a:lnTo>
                            <a:pt x="61913" y="154877"/>
                          </a:lnTo>
                          <a:lnTo>
                            <a:pt x="61913" y="141732"/>
                          </a:lnTo>
                          <a:lnTo>
                            <a:pt x="24384" y="141732"/>
                          </a:lnTo>
                          <a:cubicBezTo>
                            <a:pt x="10954" y="141732"/>
                            <a:pt x="0" y="130778"/>
                            <a:pt x="0" y="117348"/>
                          </a:cubicBezTo>
                          <a:lnTo>
                            <a:pt x="0" y="24384"/>
                          </a:lnTo>
                          <a:cubicBezTo>
                            <a:pt x="0" y="10954"/>
                            <a:pt x="10954" y="0"/>
                            <a:pt x="24384" y="0"/>
                          </a:cubicBezTo>
                          <a:lnTo>
                            <a:pt x="163830" y="0"/>
                          </a:lnTo>
                          <a:cubicBezTo>
                            <a:pt x="177260" y="0"/>
                            <a:pt x="188214" y="10954"/>
                            <a:pt x="188214" y="24384"/>
                          </a:cubicBezTo>
                          <a:lnTo>
                            <a:pt x="188214" y="117348"/>
                          </a:lnTo>
                          <a:cubicBezTo>
                            <a:pt x="188214" y="130778"/>
                            <a:pt x="177260" y="141732"/>
                            <a:pt x="163830" y="141732"/>
                          </a:cubicBezTo>
                          <a:lnTo>
                            <a:pt x="126302" y="141732"/>
                          </a:lnTo>
                          <a:lnTo>
                            <a:pt x="126302" y="154877"/>
                          </a:lnTo>
                          <a:lnTo>
                            <a:pt x="149543" y="154877"/>
                          </a:lnTo>
                          <a:lnTo>
                            <a:pt x="149543" y="172784"/>
                          </a:lnTo>
                          <a:close/>
                          <a:moveTo>
                            <a:pt x="41053" y="170402"/>
                          </a:moveTo>
                          <a:lnTo>
                            <a:pt x="147066" y="170402"/>
                          </a:lnTo>
                          <a:lnTo>
                            <a:pt x="147066" y="157258"/>
                          </a:lnTo>
                          <a:lnTo>
                            <a:pt x="123825" y="157258"/>
                          </a:lnTo>
                          <a:lnTo>
                            <a:pt x="123825" y="139351"/>
                          </a:lnTo>
                          <a:lnTo>
                            <a:pt x="163735" y="139351"/>
                          </a:lnTo>
                          <a:cubicBezTo>
                            <a:pt x="175927" y="139351"/>
                            <a:pt x="185738" y="129445"/>
                            <a:pt x="185738" y="117348"/>
                          </a:cubicBezTo>
                          <a:lnTo>
                            <a:pt x="185738" y="24384"/>
                          </a:lnTo>
                          <a:cubicBezTo>
                            <a:pt x="185738" y="12192"/>
                            <a:pt x="175832" y="2381"/>
                            <a:pt x="163735" y="2381"/>
                          </a:cubicBezTo>
                          <a:lnTo>
                            <a:pt x="24289" y="2381"/>
                          </a:lnTo>
                          <a:cubicBezTo>
                            <a:pt x="12097" y="2381"/>
                            <a:pt x="2286" y="12287"/>
                            <a:pt x="2286" y="24384"/>
                          </a:cubicBezTo>
                          <a:lnTo>
                            <a:pt x="2286" y="117348"/>
                          </a:lnTo>
                          <a:cubicBezTo>
                            <a:pt x="2286" y="129540"/>
                            <a:pt x="12192" y="139351"/>
                            <a:pt x="24289" y="139351"/>
                          </a:cubicBezTo>
                          <a:lnTo>
                            <a:pt x="64199" y="139351"/>
                          </a:lnTo>
                          <a:lnTo>
                            <a:pt x="64199" y="157258"/>
                          </a:lnTo>
                          <a:lnTo>
                            <a:pt x="40958" y="157258"/>
                          </a:lnTo>
                          <a:lnTo>
                            <a:pt x="40958" y="170402"/>
                          </a:lnTo>
                          <a:close/>
                          <a:moveTo>
                            <a:pt x="110681" y="157258"/>
                          </a:moveTo>
                          <a:lnTo>
                            <a:pt x="77343" y="157258"/>
                          </a:lnTo>
                          <a:lnTo>
                            <a:pt x="77343" y="139351"/>
                          </a:lnTo>
                          <a:lnTo>
                            <a:pt x="110681" y="139351"/>
                          </a:lnTo>
                          <a:lnTo>
                            <a:pt x="110681" y="157258"/>
                          </a:lnTo>
                          <a:close/>
                          <a:moveTo>
                            <a:pt x="79724" y="154877"/>
                          </a:moveTo>
                          <a:lnTo>
                            <a:pt x="108299" y="154877"/>
                          </a:lnTo>
                          <a:lnTo>
                            <a:pt x="108299" y="141732"/>
                          </a:lnTo>
                          <a:lnTo>
                            <a:pt x="79724" y="141732"/>
                          </a:lnTo>
                          <a:lnTo>
                            <a:pt x="79724" y="154877"/>
                          </a:lnTo>
                          <a:close/>
                          <a:moveTo>
                            <a:pt x="163735" y="126302"/>
                          </a:moveTo>
                          <a:lnTo>
                            <a:pt x="24289" y="126302"/>
                          </a:lnTo>
                          <a:cubicBezTo>
                            <a:pt x="19336" y="126302"/>
                            <a:pt x="15335" y="122301"/>
                            <a:pt x="15335" y="117348"/>
                          </a:cubicBezTo>
                          <a:lnTo>
                            <a:pt x="15335" y="24384"/>
                          </a:lnTo>
                          <a:cubicBezTo>
                            <a:pt x="15335" y="19431"/>
                            <a:pt x="19336" y="15431"/>
                            <a:pt x="24289" y="15431"/>
                          </a:cubicBezTo>
                          <a:lnTo>
                            <a:pt x="163735" y="15431"/>
                          </a:lnTo>
                          <a:cubicBezTo>
                            <a:pt x="168688" y="15431"/>
                            <a:pt x="172688" y="19431"/>
                            <a:pt x="172688" y="24384"/>
                          </a:cubicBezTo>
                          <a:lnTo>
                            <a:pt x="172688" y="117348"/>
                          </a:lnTo>
                          <a:cubicBezTo>
                            <a:pt x="172688" y="122301"/>
                            <a:pt x="168688" y="126302"/>
                            <a:pt x="163735" y="126302"/>
                          </a:cubicBezTo>
                          <a:close/>
                          <a:moveTo>
                            <a:pt x="24384" y="17907"/>
                          </a:moveTo>
                          <a:cubicBezTo>
                            <a:pt x="20765" y="17907"/>
                            <a:pt x="17812" y="20860"/>
                            <a:pt x="17812" y="24479"/>
                          </a:cubicBezTo>
                          <a:lnTo>
                            <a:pt x="17812" y="117443"/>
                          </a:lnTo>
                          <a:cubicBezTo>
                            <a:pt x="17812" y="121063"/>
                            <a:pt x="20765" y="124016"/>
                            <a:pt x="24384" y="124016"/>
                          </a:cubicBezTo>
                          <a:lnTo>
                            <a:pt x="163830" y="124016"/>
                          </a:lnTo>
                          <a:cubicBezTo>
                            <a:pt x="167450" y="124016"/>
                            <a:pt x="170402" y="121063"/>
                            <a:pt x="170402" y="117443"/>
                          </a:cubicBezTo>
                          <a:lnTo>
                            <a:pt x="170402" y="24479"/>
                          </a:lnTo>
                          <a:cubicBezTo>
                            <a:pt x="170402" y="20860"/>
                            <a:pt x="167450" y="17907"/>
                            <a:pt x="163830" y="17907"/>
                          </a:cubicBezTo>
                          <a:lnTo>
                            <a:pt x="24384" y="17907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Рисунок 62">
                    <a:extLst/>
                  </p:cNvPr>
                  <p:cNvGrpSpPr/>
                  <p:nvPr/>
                </p:nvGrpSpPr>
                <p:grpSpPr>
                  <a:xfrm>
                    <a:off x="4213097" y="2689256"/>
                    <a:ext cx="48863" cy="87534"/>
                    <a:chOff x="4213097" y="2689256"/>
                    <a:chExt cx="48863" cy="87534"/>
                  </a:xfrm>
                  <a:solidFill>
                    <a:srgbClr val="1D5CA0"/>
                  </a:solidFill>
                </p:grpSpPr>
                <p:sp>
                  <p:nvSpPr>
                    <p:cNvPr id="81" name="Полилиния: фигура 77">
                      <a:extLst/>
                    </p:cNvPr>
                    <p:cNvSpPr/>
                    <p:nvPr/>
                  </p:nvSpPr>
                  <p:spPr>
                    <a:xfrm>
                      <a:off x="4214335" y="2690495"/>
                      <a:ext cx="46481" cy="85153"/>
                    </a:xfrm>
                    <a:custGeom>
                      <a:avLst/>
                      <a:gdLst>
                        <a:gd name="connsiteX0" fmla="*/ 23241 w 46481"/>
                        <a:gd name="connsiteY0" fmla="*/ 85154 h 85153"/>
                        <a:gd name="connsiteX1" fmla="*/ 30956 w 46481"/>
                        <a:gd name="connsiteY1" fmla="*/ 85154 h 85153"/>
                        <a:gd name="connsiteX2" fmla="*/ 30956 w 46481"/>
                        <a:gd name="connsiteY2" fmla="*/ 46482 h 85153"/>
                        <a:gd name="connsiteX3" fmla="*/ 46482 w 46481"/>
                        <a:gd name="connsiteY3" fmla="*/ 46482 h 85153"/>
                        <a:gd name="connsiteX4" fmla="*/ 46482 w 46481"/>
                        <a:gd name="connsiteY4" fmla="*/ 0 h 85153"/>
                        <a:gd name="connsiteX5" fmla="*/ 0 w 46481"/>
                        <a:gd name="connsiteY5" fmla="*/ 0 h 85153"/>
                        <a:gd name="connsiteX6" fmla="*/ 0 w 46481"/>
                        <a:gd name="connsiteY6" fmla="*/ 46482 h 85153"/>
                        <a:gd name="connsiteX7" fmla="*/ 15526 w 46481"/>
                        <a:gd name="connsiteY7" fmla="*/ 46482 h 85153"/>
                        <a:gd name="connsiteX8" fmla="*/ 15526 w 46481"/>
                        <a:gd name="connsiteY8" fmla="*/ 85154 h 85153"/>
                        <a:gd name="connsiteX9" fmla="*/ 23241 w 46481"/>
                        <a:gd name="connsiteY9" fmla="*/ 85154 h 85153"/>
                        <a:gd name="connsiteX10" fmla="*/ 15526 w 46481"/>
                        <a:gd name="connsiteY10" fmla="*/ 23241 h 85153"/>
                        <a:gd name="connsiteX11" fmla="*/ 15526 w 46481"/>
                        <a:gd name="connsiteY11" fmla="*/ 15430 h 85153"/>
                        <a:gd name="connsiteX12" fmla="*/ 31051 w 46481"/>
                        <a:gd name="connsiteY12" fmla="*/ 15430 h 85153"/>
                        <a:gd name="connsiteX13" fmla="*/ 31051 w 46481"/>
                        <a:gd name="connsiteY13" fmla="*/ 23241 h 85153"/>
                        <a:gd name="connsiteX14" fmla="*/ 31051 w 46481"/>
                        <a:gd name="connsiteY14" fmla="*/ 30956 h 85153"/>
                        <a:gd name="connsiteX15" fmla="*/ 23336 w 46481"/>
                        <a:gd name="connsiteY15" fmla="*/ 30956 h 85153"/>
                        <a:gd name="connsiteX16" fmla="*/ 15621 w 46481"/>
                        <a:gd name="connsiteY16" fmla="*/ 30956 h 85153"/>
                        <a:gd name="connsiteX17" fmla="*/ 15621 w 46481"/>
                        <a:gd name="connsiteY17" fmla="*/ 23241 h 8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6481" h="85153">
                          <a:moveTo>
                            <a:pt x="23241" y="85154"/>
                          </a:moveTo>
                          <a:lnTo>
                            <a:pt x="30956" y="85154"/>
                          </a:lnTo>
                          <a:lnTo>
                            <a:pt x="30956" y="46482"/>
                          </a:lnTo>
                          <a:lnTo>
                            <a:pt x="46482" y="46482"/>
                          </a:lnTo>
                          <a:lnTo>
                            <a:pt x="46482" y="0"/>
                          </a:lnTo>
                          <a:lnTo>
                            <a:pt x="0" y="0"/>
                          </a:lnTo>
                          <a:lnTo>
                            <a:pt x="0" y="46482"/>
                          </a:lnTo>
                          <a:lnTo>
                            <a:pt x="15526" y="46482"/>
                          </a:lnTo>
                          <a:lnTo>
                            <a:pt x="15526" y="85154"/>
                          </a:lnTo>
                          <a:lnTo>
                            <a:pt x="23241" y="85154"/>
                          </a:lnTo>
                          <a:close/>
                          <a:moveTo>
                            <a:pt x="15526" y="23241"/>
                          </a:moveTo>
                          <a:lnTo>
                            <a:pt x="15526" y="15430"/>
                          </a:lnTo>
                          <a:lnTo>
                            <a:pt x="31051" y="15430"/>
                          </a:lnTo>
                          <a:lnTo>
                            <a:pt x="31051" y="23241"/>
                          </a:lnTo>
                          <a:lnTo>
                            <a:pt x="31051" y="30956"/>
                          </a:lnTo>
                          <a:lnTo>
                            <a:pt x="23336" y="30956"/>
                          </a:lnTo>
                          <a:lnTo>
                            <a:pt x="15621" y="30956"/>
                          </a:lnTo>
                          <a:lnTo>
                            <a:pt x="15621" y="23241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82" name="Полилиния: фигура 78">
                      <a:extLst/>
                    </p:cNvPr>
                    <p:cNvSpPr/>
                    <p:nvPr/>
                  </p:nvSpPr>
                  <p:spPr>
                    <a:xfrm>
                      <a:off x="4213097" y="2689256"/>
                      <a:ext cx="48863" cy="87534"/>
                    </a:xfrm>
                    <a:custGeom>
                      <a:avLst/>
                      <a:gdLst>
                        <a:gd name="connsiteX0" fmla="*/ 33433 w 48863"/>
                        <a:gd name="connsiteY0" fmla="*/ 87535 h 87534"/>
                        <a:gd name="connsiteX1" fmla="*/ 15526 w 48863"/>
                        <a:gd name="connsiteY1" fmla="*/ 87535 h 87534"/>
                        <a:gd name="connsiteX2" fmla="*/ 15526 w 48863"/>
                        <a:gd name="connsiteY2" fmla="*/ 48863 h 87534"/>
                        <a:gd name="connsiteX3" fmla="*/ 0 w 48863"/>
                        <a:gd name="connsiteY3" fmla="*/ 48863 h 87534"/>
                        <a:gd name="connsiteX4" fmla="*/ 0 w 48863"/>
                        <a:gd name="connsiteY4" fmla="*/ 0 h 87534"/>
                        <a:gd name="connsiteX5" fmla="*/ 48863 w 48863"/>
                        <a:gd name="connsiteY5" fmla="*/ 0 h 87534"/>
                        <a:gd name="connsiteX6" fmla="*/ 48863 w 48863"/>
                        <a:gd name="connsiteY6" fmla="*/ 48863 h 87534"/>
                        <a:gd name="connsiteX7" fmla="*/ 33338 w 48863"/>
                        <a:gd name="connsiteY7" fmla="*/ 48863 h 87534"/>
                        <a:gd name="connsiteX8" fmla="*/ 33338 w 48863"/>
                        <a:gd name="connsiteY8" fmla="*/ 87535 h 87534"/>
                        <a:gd name="connsiteX9" fmla="*/ 17907 w 48863"/>
                        <a:gd name="connsiteY9" fmla="*/ 85154 h 87534"/>
                        <a:gd name="connsiteX10" fmla="*/ 31051 w 48863"/>
                        <a:gd name="connsiteY10" fmla="*/ 85154 h 87534"/>
                        <a:gd name="connsiteX11" fmla="*/ 31051 w 48863"/>
                        <a:gd name="connsiteY11" fmla="*/ 46482 h 87534"/>
                        <a:gd name="connsiteX12" fmla="*/ 46577 w 48863"/>
                        <a:gd name="connsiteY12" fmla="*/ 46482 h 87534"/>
                        <a:gd name="connsiteX13" fmla="*/ 46577 w 48863"/>
                        <a:gd name="connsiteY13" fmla="*/ 2381 h 87534"/>
                        <a:gd name="connsiteX14" fmla="*/ 2476 w 48863"/>
                        <a:gd name="connsiteY14" fmla="*/ 2381 h 87534"/>
                        <a:gd name="connsiteX15" fmla="*/ 2476 w 48863"/>
                        <a:gd name="connsiteY15" fmla="*/ 46482 h 87534"/>
                        <a:gd name="connsiteX16" fmla="*/ 18002 w 48863"/>
                        <a:gd name="connsiteY16" fmla="*/ 46482 h 87534"/>
                        <a:gd name="connsiteX17" fmla="*/ 18002 w 48863"/>
                        <a:gd name="connsiteY17" fmla="*/ 85154 h 87534"/>
                        <a:gd name="connsiteX18" fmla="*/ 33433 w 48863"/>
                        <a:gd name="connsiteY18" fmla="*/ 33338 h 87534"/>
                        <a:gd name="connsiteX19" fmla="*/ 15526 w 48863"/>
                        <a:gd name="connsiteY19" fmla="*/ 33338 h 87534"/>
                        <a:gd name="connsiteX20" fmla="*/ 15526 w 48863"/>
                        <a:gd name="connsiteY20" fmla="*/ 15430 h 87534"/>
                        <a:gd name="connsiteX21" fmla="*/ 33433 w 48863"/>
                        <a:gd name="connsiteY21" fmla="*/ 15430 h 87534"/>
                        <a:gd name="connsiteX22" fmla="*/ 33433 w 48863"/>
                        <a:gd name="connsiteY22" fmla="*/ 33338 h 87534"/>
                        <a:gd name="connsiteX23" fmla="*/ 17907 w 48863"/>
                        <a:gd name="connsiteY23" fmla="*/ 30956 h 87534"/>
                        <a:gd name="connsiteX24" fmla="*/ 31051 w 48863"/>
                        <a:gd name="connsiteY24" fmla="*/ 30956 h 87534"/>
                        <a:gd name="connsiteX25" fmla="*/ 31051 w 48863"/>
                        <a:gd name="connsiteY25" fmla="*/ 17812 h 87534"/>
                        <a:gd name="connsiteX26" fmla="*/ 17907 w 48863"/>
                        <a:gd name="connsiteY26" fmla="*/ 17812 h 87534"/>
                        <a:gd name="connsiteX27" fmla="*/ 17907 w 48863"/>
                        <a:gd name="connsiteY27" fmla="*/ 30956 h 87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8863" h="87534">
                          <a:moveTo>
                            <a:pt x="33433" y="87535"/>
                          </a:moveTo>
                          <a:lnTo>
                            <a:pt x="15526" y="87535"/>
                          </a:lnTo>
                          <a:lnTo>
                            <a:pt x="15526" y="48863"/>
                          </a:lnTo>
                          <a:lnTo>
                            <a:pt x="0" y="48863"/>
                          </a:lnTo>
                          <a:lnTo>
                            <a:pt x="0" y="0"/>
                          </a:lnTo>
                          <a:lnTo>
                            <a:pt x="48863" y="0"/>
                          </a:lnTo>
                          <a:lnTo>
                            <a:pt x="48863" y="48863"/>
                          </a:lnTo>
                          <a:lnTo>
                            <a:pt x="33338" y="48863"/>
                          </a:lnTo>
                          <a:lnTo>
                            <a:pt x="33338" y="87535"/>
                          </a:lnTo>
                          <a:close/>
                          <a:moveTo>
                            <a:pt x="17907" y="85154"/>
                          </a:moveTo>
                          <a:lnTo>
                            <a:pt x="31051" y="85154"/>
                          </a:lnTo>
                          <a:lnTo>
                            <a:pt x="31051" y="46482"/>
                          </a:lnTo>
                          <a:lnTo>
                            <a:pt x="46577" y="46482"/>
                          </a:lnTo>
                          <a:lnTo>
                            <a:pt x="46577" y="2381"/>
                          </a:lnTo>
                          <a:lnTo>
                            <a:pt x="2476" y="2381"/>
                          </a:lnTo>
                          <a:lnTo>
                            <a:pt x="2476" y="46482"/>
                          </a:lnTo>
                          <a:lnTo>
                            <a:pt x="18002" y="46482"/>
                          </a:lnTo>
                          <a:lnTo>
                            <a:pt x="18002" y="85154"/>
                          </a:lnTo>
                          <a:close/>
                          <a:moveTo>
                            <a:pt x="33433" y="33338"/>
                          </a:moveTo>
                          <a:lnTo>
                            <a:pt x="15526" y="33338"/>
                          </a:lnTo>
                          <a:lnTo>
                            <a:pt x="15526" y="15430"/>
                          </a:lnTo>
                          <a:lnTo>
                            <a:pt x="33433" y="15430"/>
                          </a:lnTo>
                          <a:lnTo>
                            <a:pt x="33433" y="33338"/>
                          </a:lnTo>
                          <a:close/>
                          <a:moveTo>
                            <a:pt x="17907" y="30956"/>
                          </a:moveTo>
                          <a:lnTo>
                            <a:pt x="31051" y="30956"/>
                          </a:lnTo>
                          <a:lnTo>
                            <a:pt x="31051" y="17812"/>
                          </a:lnTo>
                          <a:lnTo>
                            <a:pt x="17907" y="17812"/>
                          </a:lnTo>
                          <a:lnTo>
                            <a:pt x="17907" y="3095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57" name="Рисунок 62">
                    <a:extLst/>
                  </p:cNvPr>
                  <p:cNvGrpSpPr/>
                  <p:nvPr/>
                </p:nvGrpSpPr>
                <p:grpSpPr>
                  <a:xfrm>
                    <a:off x="4182045" y="2704211"/>
                    <a:ext cx="17907" cy="17906"/>
                    <a:chOff x="4182045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79" name="Полилиния: фигура 75">
                      <a:extLst/>
                    </p:cNvPr>
                    <p:cNvSpPr/>
                    <p:nvPr/>
                  </p:nvSpPr>
                  <p:spPr>
                    <a:xfrm>
                      <a:off x="4183284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80" name="Полилиния: фигура 76">
                      <a:extLst/>
                    </p:cNvPr>
                    <p:cNvSpPr/>
                    <p:nvPr/>
                  </p:nvSpPr>
                  <p:spPr>
                    <a:xfrm>
                      <a:off x="4182045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58" name="Рисунок 62">
                    <a:extLst/>
                  </p:cNvPr>
                  <p:cNvGrpSpPr/>
                  <p:nvPr/>
                </p:nvGrpSpPr>
                <p:grpSpPr>
                  <a:xfrm>
                    <a:off x="4120038" y="2704211"/>
                    <a:ext cx="17907" cy="17906"/>
                    <a:chOff x="4120038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77" name="Полилиния: фигура 73">
                      <a:extLst/>
                    </p:cNvPr>
                    <p:cNvSpPr/>
                    <p:nvPr/>
                  </p:nvSpPr>
                  <p:spPr>
                    <a:xfrm>
                      <a:off x="4121276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78" name="Полилиния: фигура 74">
                      <a:extLst/>
                    </p:cNvPr>
                    <p:cNvSpPr/>
                    <p:nvPr/>
                  </p:nvSpPr>
                  <p:spPr>
                    <a:xfrm>
                      <a:off x="4120038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477 w 17907"/>
                        <a:gd name="connsiteY5" fmla="*/ 15526 h 17906"/>
                        <a:gd name="connsiteX6" fmla="*/ 15621 w 17907"/>
                        <a:gd name="connsiteY6" fmla="*/ 15526 h 17906"/>
                        <a:gd name="connsiteX7" fmla="*/ 15621 w 17907"/>
                        <a:gd name="connsiteY7" fmla="*/ 2381 h 17906"/>
                        <a:gd name="connsiteX8" fmla="*/ 2477 w 17907"/>
                        <a:gd name="connsiteY8" fmla="*/ 2381 h 17906"/>
                        <a:gd name="connsiteX9" fmla="*/ 2477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477" y="15526"/>
                          </a:moveTo>
                          <a:lnTo>
                            <a:pt x="15621" y="15526"/>
                          </a:lnTo>
                          <a:lnTo>
                            <a:pt x="15621" y="2381"/>
                          </a:lnTo>
                          <a:lnTo>
                            <a:pt x="2477" y="2381"/>
                          </a:lnTo>
                          <a:lnTo>
                            <a:pt x="2477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59" name="Рисунок 62">
                    <a:extLst/>
                  </p:cNvPr>
                  <p:cNvGrpSpPr/>
                  <p:nvPr/>
                </p:nvGrpSpPr>
                <p:grpSpPr>
                  <a:xfrm>
                    <a:off x="4151089" y="2704211"/>
                    <a:ext cx="17907" cy="17906"/>
                    <a:chOff x="4151089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75" name="Полилиния: фигура 71">
                      <a:extLst/>
                    </p:cNvPr>
                    <p:cNvSpPr/>
                    <p:nvPr/>
                  </p:nvSpPr>
                  <p:spPr>
                    <a:xfrm>
                      <a:off x="4152232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76" name="Полилиния: фигура 72">
                      <a:extLst/>
                    </p:cNvPr>
                    <p:cNvSpPr/>
                    <p:nvPr/>
                  </p:nvSpPr>
                  <p:spPr>
                    <a:xfrm>
                      <a:off x="4151089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60" name="Рисунок 62">
                    <a:extLst/>
                  </p:cNvPr>
                  <p:cNvGrpSpPr/>
                  <p:nvPr/>
                </p:nvGrpSpPr>
                <p:grpSpPr>
                  <a:xfrm>
                    <a:off x="4275105" y="2704211"/>
                    <a:ext cx="17907" cy="17906"/>
                    <a:chOff x="4275105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73" name="Полилиния: фигура 69">
                      <a:extLst/>
                    </p:cNvPr>
                    <p:cNvSpPr/>
                    <p:nvPr/>
                  </p:nvSpPr>
                  <p:spPr>
                    <a:xfrm>
                      <a:off x="4276248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74" name="Полилиния: фигура 70">
                      <a:extLst/>
                    </p:cNvPr>
                    <p:cNvSpPr/>
                    <p:nvPr/>
                  </p:nvSpPr>
                  <p:spPr>
                    <a:xfrm>
                      <a:off x="4275105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61" name="Рисунок 62">
                    <a:extLst/>
                  </p:cNvPr>
                  <p:cNvGrpSpPr/>
                  <p:nvPr/>
                </p:nvGrpSpPr>
                <p:grpSpPr>
                  <a:xfrm>
                    <a:off x="4306061" y="2704211"/>
                    <a:ext cx="17907" cy="17906"/>
                    <a:chOff x="4306061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71" name="Полилиния: фигура 67">
                      <a:extLst/>
                    </p:cNvPr>
                    <p:cNvSpPr/>
                    <p:nvPr/>
                  </p:nvSpPr>
                  <p:spPr>
                    <a:xfrm>
                      <a:off x="4307299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72" name="Полилиния: фигура 68">
                      <a:extLst/>
                    </p:cNvPr>
                    <p:cNvSpPr/>
                    <p:nvPr/>
                  </p:nvSpPr>
                  <p:spPr>
                    <a:xfrm>
                      <a:off x="4306061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62" name="Рисунок 62">
                    <a:extLst/>
                  </p:cNvPr>
                  <p:cNvGrpSpPr/>
                  <p:nvPr/>
                </p:nvGrpSpPr>
                <p:grpSpPr>
                  <a:xfrm>
                    <a:off x="4337017" y="2704211"/>
                    <a:ext cx="17907" cy="17906"/>
                    <a:chOff x="4337017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69" name="Полилиния: фигура 65">
                      <a:extLst/>
                    </p:cNvPr>
                    <p:cNvSpPr/>
                    <p:nvPr/>
                  </p:nvSpPr>
                  <p:spPr>
                    <a:xfrm>
                      <a:off x="4338256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70" name="Полилиния: фигура 66">
                      <a:extLst/>
                    </p:cNvPr>
                    <p:cNvSpPr/>
                    <p:nvPr/>
                  </p:nvSpPr>
                  <p:spPr>
                    <a:xfrm>
                      <a:off x="4337017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63" name="Рисунок 62">
                    <a:extLst/>
                  </p:cNvPr>
                  <p:cNvGrpSpPr/>
                  <p:nvPr/>
                </p:nvGrpSpPr>
                <p:grpSpPr>
                  <a:xfrm>
                    <a:off x="4461033" y="2704211"/>
                    <a:ext cx="17907" cy="17906"/>
                    <a:chOff x="4461033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67" name="Полилиния: фигура 63">
                      <a:extLst/>
                    </p:cNvPr>
                    <p:cNvSpPr/>
                    <p:nvPr/>
                  </p:nvSpPr>
                  <p:spPr>
                    <a:xfrm>
                      <a:off x="4462271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68" name="Полилиния: фигура 64">
                      <a:extLst/>
                    </p:cNvPr>
                    <p:cNvSpPr/>
                    <p:nvPr/>
                  </p:nvSpPr>
                  <p:spPr>
                    <a:xfrm>
                      <a:off x="4461033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  <p:grpSp>
                <p:nvGrpSpPr>
                  <p:cNvPr id="64" name="Рисунок 62">
                    <a:extLst/>
                  </p:cNvPr>
                  <p:cNvGrpSpPr/>
                  <p:nvPr/>
                </p:nvGrpSpPr>
                <p:grpSpPr>
                  <a:xfrm>
                    <a:off x="4430077" y="2704211"/>
                    <a:ext cx="17907" cy="17906"/>
                    <a:chOff x="4430077" y="2704211"/>
                    <a:chExt cx="17907" cy="17906"/>
                  </a:xfrm>
                  <a:solidFill>
                    <a:srgbClr val="1D5CA0"/>
                  </a:solidFill>
                </p:grpSpPr>
                <p:sp>
                  <p:nvSpPr>
                    <p:cNvPr id="65" name="Полилиния: фигура 61">
                      <a:extLst/>
                    </p:cNvPr>
                    <p:cNvSpPr/>
                    <p:nvPr/>
                  </p:nvSpPr>
                  <p:spPr>
                    <a:xfrm>
                      <a:off x="4431315" y="2705449"/>
                      <a:ext cx="15525" cy="15525"/>
                    </a:xfrm>
                    <a:custGeom>
                      <a:avLst/>
                      <a:gdLst>
                        <a:gd name="connsiteX0" fmla="*/ 0 w 15525"/>
                        <a:gd name="connsiteY0" fmla="*/ 0 h 15525"/>
                        <a:gd name="connsiteX1" fmla="*/ 15526 w 15525"/>
                        <a:gd name="connsiteY1" fmla="*/ 0 h 15525"/>
                        <a:gd name="connsiteX2" fmla="*/ 15526 w 15525"/>
                        <a:gd name="connsiteY2" fmla="*/ 15526 h 15525"/>
                        <a:gd name="connsiteX3" fmla="*/ 0 w 15525"/>
                        <a:gd name="connsiteY3" fmla="*/ 15526 h 1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25" h="15525">
                          <a:moveTo>
                            <a:pt x="0" y="0"/>
                          </a:moveTo>
                          <a:lnTo>
                            <a:pt x="15526" y="0"/>
                          </a:lnTo>
                          <a:lnTo>
                            <a:pt x="15526" y="15526"/>
                          </a:lnTo>
                          <a:lnTo>
                            <a:pt x="0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  <p:sp>
                  <p:nvSpPr>
                    <p:cNvPr id="66" name="Полилиния: фигура 62">
                      <a:extLst/>
                    </p:cNvPr>
                    <p:cNvSpPr/>
                    <p:nvPr/>
                  </p:nvSpPr>
                  <p:spPr>
                    <a:xfrm>
                      <a:off x="4430077" y="2704211"/>
                      <a:ext cx="17907" cy="17906"/>
                    </a:xfrm>
                    <a:custGeom>
                      <a:avLst/>
                      <a:gdLst>
                        <a:gd name="connsiteX0" fmla="*/ 17907 w 17907"/>
                        <a:gd name="connsiteY0" fmla="*/ 17907 h 17906"/>
                        <a:gd name="connsiteX1" fmla="*/ 0 w 17907"/>
                        <a:gd name="connsiteY1" fmla="*/ 17907 h 17906"/>
                        <a:gd name="connsiteX2" fmla="*/ 0 w 17907"/>
                        <a:gd name="connsiteY2" fmla="*/ 0 h 17906"/>
                        <a:gd name="connsiteX3" fmla="*/ 17907 w 17907"/>
                        <a:gd name="connsiteY3" fmla="*/ 0 h 17906"/>
                        <a:gd name="connsiteX4" fmla="*/ 17907 w 17907"/>
                        <a:gd name="connsiteY4" fmla="*/ 17907 h 17906"/>
                        <a:gd name="connsiteX5" fmla="*/ 2381 w 17907"/>
                        <a:gd name="connsiteY5" fmla="*/ 15526 h 17906"/>
                        <a:gd name="connsiteX6" fmla="*/ 15526 w 17907"/>
                        <a:gd name="connsiteY6" fmla="*/ 15526 h 17906"/>
                        <a:gd name="connsiteX7" fmla="*/ 15526 w 17907"/>
                        <a:gd name="connsiteY7" fmla="*/ 2381 h 17906"/>
                        <a:gd name="connsiteX8" fmla="*/ 2381 w 17907"/>
                        <a:gd name="connsiteY8" fmla="*/ 2381 h 17906"/>
                        <a:gd name="connsiteX9" fmla="*/ 2381 w 17907"/>
                        <a:gd name="connsiteY9" fmla="*/ 15526 h 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907" h="17906">
                          <a:moveTo>
                            <a:pt x="17907" y="17907"/>
                          </a:moveTo>
                          <a:lnTo>
                            <a:pt x="0" y="17907"/>
                          </a:lnTo>
                          <a:lnTo>
                            <a:pt x="0" y="0"/>
                          </a:lnTo>
                          <a:lnTo>
                            <a:pt x="17907" y="0"/>
                          </a:lnTo>
                          <a:lnTo>
                            <a:pt x="17907" y="17907"/>
                          </a:lnTo>
                          <a:close/>
                          <a:moveTo>
                            <a:pt x="2381" y="15526"/>
                          </a:moveTo>
                          <a:lnTo>
                            <a:pt x="15526" y="15526"/>
                          </a:lnTo>
                          <a:lnTo>
                            <a:pt x="15526" y="2381"/>
                          </a:lnTo>
                          <a:lnTo>
                            <a:pt x="2381" y="2381"/>
                          </a:lnTo>
                          <a:lnTo>
                            <a:pt x="2381" y="15526"/>
                          </a:lnTo>
                          <a:close/>
                        </a:path>
                      </a:pathLst>
                    </a:custGeom>
                    <a:solidFill>
                      <a:srgbClr val="1D5CA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 sz="1351" dirty="0">
                        <a:solidFill>
                          <a:srgbClr val="07396F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38" name="Рисунок 71">
              <a:extLst/>
            </p:cNvPr>
            <p:cNvGrpSpPr/>
            <p:nvPr/>
          </p:nvGrpSpPr>
          <p:grpSpPr>
            <a:xfrm>
              <a:off x="4738476" y="780844"/>
              <a:ext cx="522353" cy="481040"/>
              <a:chOff x="900112" y="3214848"/>
              <a:chExt cx="520136" cy="437007"/>
            </a:xfrm>
            <a:solidFill>
              <a:srgbClr val="1D5CA0"/>
            </a:solidFill>
          </p:grpSpPr>
          <p:sp>
            <p:nvSpPr>
              <p:cNvPr id="39" name="Полилиния: фигура 103">
                <a:extLst/>
              </p:cNvPr>
              <p:cNvSpPr/>
              <p:nvPr/>
            </p:nvSpPr>
            <p:spPr>
              <a:xfrm>
                <a:off x="900112" y="3416288"/>
                <a:ext cx="519112" cy="235567"/>
              </a:xfrm>
              <a:custGeom>
                <a:avLst/>
                <a:gdLst>
                  <a:gd name="connsiteX0" fmla="*/ 478917 w 519112"/>
                  <a:gd name="connsiteY0" fmla="*/ 43352 h 235567"/>
                  <a:gd name="connsiteX1" fmla="*/ 380810 w 519112"/>
                  <a:gd name="connsiteY1" fmla="*/ 299 h 235567"/>
                  <a:gd name="connsiteX2" fmla="*/ 368522 w 519112"/>
                  <a:gd name="connsiteY2" fmla="*/ 7634 h 235567"/>
                  <a:gd name="connsiteX3" fmla="*/ 375857 w 519112"/>
                  <a:gd name="connsiteY3" fmla="*/ 19921 h 235567"/>
                  <a:gd name="connsiteX4" fmla="*/ 466630 w 519112"/>
                  <a:gd name="connsiteY4" fmla="*/ 59450 h 235567"/>
                  <a:gd name="connsiteX5" fmla="*/ 498729 w 519112"/>
                  <a:gd name="connsiteY5" fmla="*/ 110790 h 235567"/>
                  <a:gd name="connsiteX6" fmla="*/ 431578 w 519112"/>
                  <a:gd name="connsiteY6" fmla="*/ 182608 h 235567"/>
                  <a:gd name="connsiteX7" fmla="*/ 259461 w 519112"/>
                  <a:gd name="connsiteY7" fmla="*/ 215183 h 235567"/>
                  <a:gd name="connsiteX8" fmla="*/ 87344 w 519112"/>
                  <a:gd name="connsiteY8" fmla="*/ 182608 h 235567"/>
                  <a:gd name="connsiteX9" fmla="*/ 20193 w 519112"/>
                  <a:gd name="connsiteY9" fmla="*/ 110790 h 235567"/>
                  <a:gd name="connsiteX10" fmla="*/ 52292 w 519112"/>
                  <a:gd name="connsiteY10" fmla="*/ 59450 h 235567"/>
                  <a:gd name="connsiteX11" fmla="*/ 143066 w 519112"/>
                  <a:gd name="connsiteY11" fmla="*/ 19921 h 235567"/>
                  <a:gd name="connsiteX12" fmla="*/ 149257 w 519112"/>
                  <a:gd name="connsiteY12" fmla="*/ 15349 h 235567"/>
                  <a:gd name="connsiteX13" fmla="*/ 150400 w 519112"/>
                  <a:gd name="connsiteY13" fmla="*/ 7634 h 235567"/>
                  <a:gd name="connsiteX14" fmla="*/ 138113 w 519112"/>
                  <a:gd name="connsiteY14" fmla="*/ 299 h 235567"/>
                  <a:gd name="connsiteX15" fmla="*/ 40005 w 519112"/>
                  <a:gd name="connsiteY15" fmla="*/ 43352 h 235567"/>
                  <a:gd name="connsiteX16" fmla="*/ 0 w 519112"/>
                  <a:gd name="connsiteY16" fmla="*/ 110885 h 235567"/>
                  <a:gd name="connsiteX17" fmla="*/ 78962 w 519112"/>
                  <a:gd name="connsiteY17" fmla="*/ 201086 h 235567"/>
                  <a:gd name="connsiteX18" fmla="*/ 259556 w 519112"/>
                  <a:gd name="connsiteY18" fmla="*/ 235567 h 235567"/>
                  <a:gd name="connsiteX19" fmla="*/ 440150 w 519112"/>
                  <a:gd name="connsiteY19" fmla="*/ 201086 h 235567"/>
                  <a:gd name="connsiteX20" fmla="*/ 519113 w 519112"/>
                  <a:gd name="connsiteY20" fmla="*/ 110885 h 235567"/>
                  <a:gd name="connsiteX21" fmla="*/ 478917 w 519112"/>
                  <a:gd name="connsiteY21" fmla="*/ 43352 h 23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9112" h="235567">
                    <a:moveTo>
                      <a:pt x="478917" y="43352"/>
                    </a:moveTo>
                    <a:cubicBezTo>
                      <a:pt x="454914" y="25160"/>
                      <a:pt x="421005" y="10301"/>
                      <a:pt x="380810" y="299"/>
                    </a:cubicBezTo>
                    <a:cubicBezTo>
                      <a:pt x="375380" y="-1034"/>
                      <a:pt x="369856" y="2300"/>
                      <a:pt x="368522" y="7634"/>
                    </a:cubicBezTo>
                    <a:cubicBezTo>
                      <a:pt x="367189" y="13063"/>
                      <a:pt x="370523" y="18588"/>
                      <a:pt x="375857" y="19921"/>
                    </a:cubicBezTo>
                    <a:cubicBezTo>
                      <a:pt x="413385" y="29256"/>
                      <a:pt x="444722" y="42972"/>
                      <a:pt x="466630" y="59450"/>
                    </a:cubicBezTo>
                    <a:cubicBezTo>
                      <a:pt x="481298" y="70499"/>
                      <a:pt x="498729" y="88406"/>
                      <a:pt x="498729" y="110790"/>
                    </a:cubicBezTo>
                    <a:cubicBezTo>
                      <a:pt x="498729" y="137174"/>
                      <a:pt x="474917" y="162701"/>
                      <a:pt x="431578" y="182608"/>
                    </a:cubicBezTo>
                    <a:cubicBezTo>
                      <a:pt x="385763" y="203658"/>
                      <a:pt x="324612" y="215183"/>
                      <a:pt x="259461" y="215183"/>
                    </a:cubicBezTo>
                    <a:cubicBezTo>
                      <a:pt x="194310" y="215183"/>
                      <a:pt x="133160" y="203563"/>
                      <a:pt x="87344" y="182608"/>
                    </a:cubicBezTo>
                    <a:cubicBezTo>
                      <a:pt x="44006" y="162701"/>
                      <a:pt x="20193" y="137174"/>
                      <a:pt x="20193" y="110790"/>
                    </a:cubicBezTo>
                    <a:cubicBezTo>
                      <a:pt x="20193" y="88406"/>
                      <a:pt x="37624" y="70499"/>
                      <a:pt x="52292" y="59450"/>
                    </a:cubicBezTo>
                    <a:cubicBezTo>
                      <a:pt x="74200" y="42876"/>
                      <a:pt x="105537" y="29256"/>
                      <a:pt x="143066" y="19921"/>
                    </a:cubicBezTo>
                    <a:cubicBezTo>
                      <a:pt x="145733" y="19254"/>
                      <a:pt x="147923" y="17635"/>
                      <a:pt x="149257" y="15349"/>
                    </a:cubicBezTo>
                    <a:cubicBezTo>
                      <a:pt x="150686" y="13063"/>
                      <a:pt x="151067" y="10301"/>
                      <a:pt x="150400" y="7634"/>
                    </a:cubicBezTo>
                    <a:cubicBezTo>
                      <a:pt x="149066" y="2205"/>
                      <a:pt x="143637" y="-1034"/>
                      <a:pt x="138113" y="299"/>
                    </a:cubicBezTo>
                    <a:cubicBezTo>
                      <a:pt x="98012" y="10301"/>
                      <a:pt x="64103" y="25160"/>
                      <a:pt x="40005" y="43352"/>
                    </a:cubicBezTo>
                    <a:cubicBezTo>
                      <a:pt x="13907" y="63260"/>
                      <a:pt x="0" y="86501"/>
                      <a:pt x="0" y="110885"/>
                    </a:cubicBezTo>
                    <a:cubicBezTo>
                      <a:pt x="0" y="145651"/>
                      <a:pt x="28004" y="177750"/>
                      <a:pt x="78962" y="201086"/>
                    </a:cubicBezTo>
                    <a:cubicBezTo>
                      <a:pt x="127349" y="223280"/>
                      <a:pt x="191548" y="235567"/>
                      <a:pt x="259556" y="235567"/>
                    </a:cubicBezTo>
                    <a:cubicBezTo>
                      <a:pt x="327565" y="235567"/>
                      <a:pt x="391763" y="223280"/>
                      <a:pt x="440150" y="201086"/>
                    </a:cubicBezTo>
                    <a:cubicBezTo>
                      <a:pt x="491014" y="177750"/>
                      <a:pt x="519113" y="145651"/>
                      <a:pt x="519113" y="110885"/>
                    </a:cubicBezTo>
                    <a:cubicBezTo>
                      <a:pt x="519113" y="86501"/>
                      <a:pt x="505206" y="63165"/>
                      <a:pt x="478917" y="43352"/>
                    </a:cubicBezTo>
                    <a:close/>
                  </a:path>
                </a:pathLst>
              </a:custGeom>
              <a:solidFill>
                <a:srgbClr val="1D5CA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1351" dirty="0">
                  <a:solidFill>
                    <a:srgbClr val="07396F"/>
                  </a:solidFill>
                </a:endParaRPr>
              </a:p>
            </p:txBody>
          </p:sp>
          <p:sp>
            <p:nvSpPr>
              <p:cNvPr id="40" name="Полилиния: фигура 104">
                <a:extLst/>
              </p:cNvPr>
              <p:cNvSpPr/>
              <p:nvPr/>
            </p:nvSpPr>
            <p:spPr>
              <a:xfrm>
                <a:off x="997838" y="3453570"/>
                <a:ext cx="323849" cy="146945"/>
              </a:xfrm>
              <a:custGeom>
                <a:avLst/>
                <a:gdLst>
                  <a:gd name="connsiteX0" fmla="*/ 77819 w 323849"/>
                  <a:gd name="connsiteY0" fmla="*/ 19787 h 146945"/>
                  <a:gd name="connsiteX1" fmla="*/ 83725 w 323849"/>
                  <a:gd name="connsiteY1" fmla="*/ 14739 h 146945"/>
                  <a:gd name="connsiteX2" fmla="*/ 84392 w 323849"/>
                  <a:gd name="connsiteY2" fmla="*/ 7023 h 146945"/>
                  <a:gd name="connsiteX3" fmla="*/ 79343 w 323849"/>
                  <a:gd name="connsiteY3" fmla="*/ 1118 h 146945"/>
                  <a:gd name="connsiteX4" fmla="*/ 71628 w 323849"/>
                  <a:gd name="connsiteY4" fmla="*/ 451 h 146945"/>
                  <a:gd name="connsiteX5" fmla="*/ 0 w 323849"/>
                  <a:gd name="connsiteY5" fmla="*/ 67126 h 146945"/>
                  <a:gd name="connsiteX6" fmla="*/ 161925 w 323849"/>
                  <a:gd name="connsiteY6" fmla="*/ 146946 h 146945"/>
                  <a:gd name="connsiteX7" fmla="*/ 323850 w 323849"/>
                  <a:gd name="connsiteY7" fmla="*/ 67126 h 146945"/>
                  <a:gd name="connsiteX8" fmla="*/ 253556 w 323849"/>
                  <a:gd name="connsiteY8" fmla="*/ 832 h 146945"/>
                  <a:gd name="connsiteX9" fmla="*/ 245840 w 323849"/>
                  <a:gd name="connsiteY9" fmla="*/ 1404 h 146945"/>
                  <a:gd name="connsiteX10" fmla="*/ 240792 w 323849"/>
                  <a:gd name="connsiteY10" fmla="*/ 7309 h 146945"/>
                  <a:gd name="connsiteX11" fmla="*/ 247269 w 323849"/>
                  <a:gd name="connsiteY11" fmla="*/ 20073 h 146945"/>
                  <a:gd name="connsiteX12" fmla="*/ 303657 w 323849"/>
                  <a:gd name="connsiteY12" fmla="*/ 67126 h 146945"/>
                  <a:gd name="connsiteX13" fmla="*/ 265081 w 323849"/>
                  <a:gd name="connsiteY13" fmla="*/ 107227 h 146945"/>
                  <a:gd name="connsiteX14" fmla="*/ 162020 w 323849"/>
                  <a:gd name="connsiteY14" fmla="*/ 126753 h 146945"/>
                  <a:gd name="connsiteX15" fmla="*/ 58960 w 323849"/>
                  <a:gd name="connsiteY15" fmla="*/ 107227 h 146945"/>
                  <a:gd name="connsiteX16" fmla="*/ 20383 w 323849"/>
                  <a:gd name="connsiteY16" fmla="*/ 67126 h 146945"/>
                  <a:gd name="connsiteX17" fmla="*/ 77819 w 323849"/>
                  <a:gd name="connsiteY17" fmla="*/ 19787 h 146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3849" h="146945">
                    <a:moveTo>
                      <a:pt x="77819" y="19787"/>
                    </a:moveTo>
                    <a:cubicBezTo>
                      <a:pt x="80391" y="18930"/>
                      <a:pt x="82487" y="17215"/>
                      <a:pt x="83725" y="14739"/>
                    </a:cubicBezTo>
                    <a:cubicBezTo>
                      <a:pt x="84963" y="12357"/>
                      <a:pt x="85154" y="9595"/>
                      <a:pt x="84392" y="7023"/>
                    </a:cubicBezTo>
                    <a:cubicBezTo>
                      <a:pt x="83534" y="4452"/>
                      <a:pt x="81820" y="2356"/>
                      <a:pt x="79343" y="1118"/>
                    </a:cubicBezTo>
                    <a:cubicBezTo>
                      <a:pt x="76962" y="-120"/>
                      <a:pt x="74200" y="-311"/>
                      <a:pt x="71628" y="451"/>
                    </a:cubicBezTo>
                    <a:cubicBezTo>
                      <a:pt x="26098" y="15120"/>
                      <a:pt x="0" y="39408"/>
                      <a:pt x="0" y="67126"/>
                    </a:cubicBezTo>
                    <a:cubicBezTo>
                      <a:pt x="0" y="111894"/>
                      <a:pt x="71056" y="146946"/>
                      <a:pt x="161925" y="146946"/>
                    </a:cubicBezTo>
                    <a:cubicBezTo>
                      <a:pt x="252793" y="146946"/>
                      <a:pt x="323850" y="111894"/>
                      <a:pt x="323850" y="67126"/>
                    </a:cubicBezTo>
                    <a:cubicBezTo>
                      <a:pt x="323850" y="39790"/>
                      <a:pt x="298228" y="15596"/>
                      <a:pt x="253556" y="832"/>
                    </a:cubicBezTo>
                    <a:cubicBezTo>
                      <a:pt x="250984" y="-25"/>
                      <a:pt x="248222" y="165"/>
                      <a:pt x="245840" y="1404"/>
                    </a:cubicBezTo>
                    <a:cubicBezTo>
                      <a:pt x="243459" y="2642"/>
                      <a:pt x="241649" y="4738"/>
                      <a:pt x="240792" y="7309"/>
                    </a:cubicBezTo>
                    <a:cubicBezTo>
                      <a:pt x="239078" y="12643"/>
                      <a:pt x="241935" y="18358"/>
                      <a:pt x="247269" y="20073"/>
                    </a:cubicBezTo>
                    <a:cubicBezTo>
                      <a:pt x="282607" y="31693"/>
                      <a:pt x="303657" y="49315"/>
                      <a:pt x="303657" y="67126"/>
                    </a:cubicBezTo>
                    <a:cubicBezTo>
                      <a:pt x="303657" y="81319"/>
                      <a:pt x="289655" y="95987"/>
                      <a:pt x="265081" y="107227"/>
                    </a:cubicBezTo>
                    <a:cubicBezTo>
                      <a:pt x="237744" y="119799"/>
                      <a:pt x="201168" y="126753"/>
                      <a:pt x="162020" y="126753"/>
                    </a:cubicBezTo>
                    <a:cubicBezTo>
                      <a:pt x="122873" y="126753"/>
                      <a:pt x="86296" y="119799"/>
                      <a:pt x="58960" y="107227"/>
                    </a:cubicBezTo>
                    <a:cubicBezTo>
                      <a:pt x="34481" y="95987"/>
                      <a:pt x="20383" y="81414"/>
                      <a:pt x="20383" y="67126"/>
                    </a:cubicBezTo>
                    <a:cubicBezTo>
                      <a:pt x="20193" y="49410"/>
                      <a:pt x="42291" y="31217"/>
                      <a:pt x="77819" y="19787"/>
                    </a:cubicBezTo>
                    <a:close/>
                  </a:path>
                </a:pathLst>
              </a:custGeom>
              <a:solidFill>
                <a:srgbClr val="1D5CA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1351" dirty="0">
                  <a:solidFill>
                    <a:srgbClr val="07396F"/>
                  </a:solidFill>
                </a:endParaRPr>
              </a:p>
            </p:txBody>
          </p:sp>
          <p:sp>
            <p:nvSpPr>
              <p:cNvPr id="41" name="Полилиния: фигура 105">
                <a:extLst/>
              </p:cNvPr>
              <p:cNvSpPr/>
              <p:nvPr/>
            </p:nvSpPr>
            <p:spPr>
              <a:xfrm>
                <a:off x="1091469" y="3486596"/>
                <a:ext cx="136397" cy="60389"/>
              </a:xfrm>
              <a:custGeom>
                <a:avLst/>
                <a:gdLst>
                  <a:gd name="connsiteX0" fmla="*/ 24289 w 136397"/>
                  <a:gd name="connsiteY0" fmla="*/ 18098 h 60389"/>
                  <a:gd name="connsiteX1" fmla="*/ 26003 w 136397"/>
                  <a:gd name="connsiteY1" fmla="*/ 3906 h 60389"/>
                  <a:gd name="connsiteX2" fmla="*/ 19241 w 136397"/>
                  <a:gd name="connsiteY2" fmla="*/ 96 h 60389"/>
                  <a:gd name="connsiteX3" fmla="*/ 11811 w 136397"/>
                  <a:gd name="connsiteY3" fmla="*/ 2191 h 60389"/>
                  <a:gd name="connsiteX4" fmla="*/ 0 w 136397"/>
                  <a:gd name="connsiteY4" fmla="*/ 23623 h 60389"/>
                  <a:gd name="connsiteX5" fmla="*/ 68199 w 136397"/>
                  <a:gd name="connsiteY5" fmla="*/ 60389 h 60389"/>
                  <a:gd name="connsiteX6" fmla="*/ 136398 w 136397"/>
                  <a:gd name="connsiteY6" fmla="*/ 23623 h 60389"/>
                  <a:gd name="connsiteX7" fmla="*/ 124873 w 136397"/>
                  <a:gd name="connsiteY7" fmla="*/ 2477 h 60389"/>
                  <a:gd name="connsiteX8" fmla="*/ 117443 w 136397"/>
                  <a:gd name="connsiteY8" fmla="*/ 287 h 60389"/>
                  <a:gd name="connsiteX9" fmla="*/ 110680 w 136397"/>
                  <a:gd name="connsiteY9" fmla="*/ 4001 h 60389"/>
                  <a:gd name="connsiteX10" fmla="*/ 108490 w 136397"/>
                  <a:gd name="connsiteY10" fmla="*/ 11431 h 60389"/>
                  <a:gd name="connsiteX11" fmla="*/ 112205 w 136397"/>
                  <a:gd name="connsiteY11" fmla="*/ 18194 h 60389"/>
                  <a:gd name="connsiteX12" fmla="*/ 116110 w 136397"/>
                  <a:gd name="connsiteY12" fmla="*/ 23528 h 60389"/>
                  <a:gd name="connsiteX13" fmla="*/ 68199 w 136397"/>
                  <a:gd name="connsiteY13" fmla="*/ 40101 h 60389"/>
                  <a:gd name="connsiteX14" fmla="*/ 20288 w 136397"/>
                  <a:gd name="connsiteY14" fmla="*/ 23528 h 60389"/>
                  <a:gd name="connsiteX15" fmla="*/ 24289 w 136397"/>
                  <a:gd name="connsiteY15" fmla="*/ 18098 h 6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397" h="60389">
                    <a:moveTo>
                      <a:pt x="24289" y="18098"/>
                    </a:moveTo>
                    <a:cubicBezTo>
                      <a:pt x="28670" y="14669"/>
                      <a:pt x="29432" y="8288"/>
                      <a:pt x="26003" y="3906"/>
                    </a:cubicBezTo>
                    <a:cubicBezTo>
                      <a:pt x="24384" y="1811"/>
                      <a:pt x="21907" y="382"/>
                      <a:pt x="19241" y="96"/>
                    </a:cubicBezTo>
                    <a:cubicBezTo>
                      <a:pt x="16478" y="-285"/>
                      <a:pt x="13906" y="477"/>
                      <a:pt x="11811" y="2191"/>
                    </a:cubicBezTo>
                    <a:cubicBezTo>
                      <a:pt x="2000" y="9812"/>
                      <a:pt x="0" y="18098"/>
                      <a:pt x="0" y="23623"/>
                    </a:cubicBezTo>
                    <a:cubicBezTo>
                      <a:pt x="0" y="44578"/>
                      <a:pt x="29337" y="60389"/>
                      <a:pt x="68199" y="60389"/>
                    </a:cubicBezTo>
                    <a:cubicBezTo>
                      <a:pt x="107061" y="60389"/>
                      <a:pt x="136398" y="44578"/>
                      <a:pt x="136398" y="23623"/>
                    </a:cubicBezTo>
                    <a:cubicBezTo>
                      <a:pt x="136398" y="18194"/>
                      <a:pt x="134398" y="10002"/>
                      <a:pt x="124873" y="2477"/>
                    </a:cubicBezTo>
                    <a:cubicBezTo>
                      <a:pt x="122777" y="763"/>
                      <a:pt x="120110" y="1"/>
                      <a:pt x="117443" y="287"/>
                    </a:cubicBezTo>
                    <a:cubicBezTo>
                      <a:pt x="114776" y="572"/>
                      <a:pt x="112300" y="1906"/>
                      <a:pt x="110680" y="4001"/>
                    </a:cubicBezTo>
                    <a:cubicBezTo>
                      <a:pt x="108966" y="6097"/>
                      <a:pt x="108204" y="8764"/>
                      <a:pt x="108490" y="11431"/>
                    </a:cubicBezTo>
                    <a:cubicBezTo>
                      <a:pt x="108776" y="14098"/>
                      <a:pt x="110109" y="16574"/>
                      <a:pt x="112205" y="18194"/>
                    </a:cubicBezTo>
                    <a:cubicBezTo>
                      <a:pt x="114586" y="20098"/>
                      <a:pt x="116110" y="22194"/>
                      <a:pt x="116110" y="23528"/>
                    </a:cubicBezTo>
                    <a:cubicBezTo>
                      <a:pt x="116110" y="28481"/>
                      <a:pt x="99822" y="40101"/>
                      <a:pt x="68199" y="40101"/>
                    </a:cubicBezTo>
                    <a:cubicBezTo>
                      <a:pt x="36576" y="40101"/>
                      <a:pt x="20288" y="28481"/>
                      <a:pt x="20288" y="23528"/>
                    </a:cubicBezTo>
                    <a:cubicBezTo>
                      <a:pt x="20288" y="22099"/>
                      <a:pt x="21812" y="20003"/>
                      <a:pt x="24289" y="18098"/>
                    </a:cubicBezTo>
                    <a:close/>
                  </a:path>
                </a:pathLst>
              </a:custGeom>
              <a:solidFill>
                <a:srgbClr val="1D5CA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1351" dirty="0">
                  <a:solidFill>
                    <a:srgbClr val="07396F"/>
                  </a:solidFill>
                </a:endParaRPr>
              </a:p>
            </p:txBody>
          </p:sp>
          <p:sp>
            <p:nvSpPr>
              <p:cNvPr id="42" name="Полилиния: фигура 106">
                <a:extLst/>
              </p:cNvPr>
              <p:cNvSpPr/>
              <p:nvPr/>
            </p:nvSpPr>
            <p:spPr>
              <a:xfrm>
                <a:off x="1044534" y="3214848"/>
                <a:ext cx="375713" cy="305371"/>
              </a:xfrm>
              <a:custGeom>
                <a:avLst/>
                <a:gdLst>
                  <a:gd name="connsiteX0" fmla="*/ 108371 w 375713"/>
                  <a:gd name="connsiteY0" fmla="*/ 302419 h 305371"/>
                  <a:gd name="connsiteX1" fmla="*/ 115514 w 375713"/>
                  <a:gd name="connsiteY1" fmla="*/ 305372 h 305371"/>
                  <a:gd name="connsiteX2" fmla="*/ 122658 w 375713"/>
                  <a:gd name="connsiteY2" fmla="*/ 302419 h 305371"/>
                  <a:gd name="connsiteX3" fmla="*/ 372785 w 375713"/>
                  <a:gd name="connsiteY3" fmla="*/ 52292 h 305371"/>
                  <a:gd name="connsiteX4" fmla="*/ 372785 w 375713"/>
                  <a:gd name="connsiteY4" fmla="*/ 38005 h 305371"/>
                  <a:gd name="connsiteX5" fmla="*/ 337637 w 375713"/>
                  <a:gd name="connsiteY5" fmla="*/ 2857 h 305371"/>
                  <a:gd name="connsiteX6" fmla="*/ 323350 w 375713"/>
                  <a:gd name="connsiteY6" fmla="*/ 2857 h 305371"/>
                  <a:gd name="connsiteX7" fmla="*/ 115514 w 375713"/>
                  <a:gd name="connsiteY7" fmla="*/ 210693 h 305371"/>
                  <a:gd name="connsiteX8" fmla="*/ 52364 w 375713"/>
                  <a:gd name="connsiteY8" fmla="*/ 147542 h 305371"/>
                  <a:gd name="connsiteX9" fmla="*/ 38076 w 375713"/>
                  <a:gd name="connsiteY9" fmla="*/ 147542 h 305371"/>
                  <a:gd name="connsiteX10" fmla="*/ 2929 w 375713"/>
                  <a:gd name="connsiteY10" fmla="*/ 182690 h 305371"/>
                  <a:gd name="connsiteX11" fmla="*/ 2929 w 375713"/>
                  <a:gd name="connsiteY11" fmla="*/ 196977 h 305371"/>
                  <a:gd name="connsiteX12" fmla="*/ 108371 w 375713"/>
                  <a:gd name="connsiteY12" fmla="*/ 302419 h 305371"/>
                  <a:gd name="connsiteX13" fmla="*/ 45220 w 375713"/>
                  <a:gd name="connsiteY13" fmla="*/ 169069 h 305371"/>
                  <a:gd name="connsiteX14" fmla="*/ 108371 w 375713"/>
                  <a:gd name="connsiteY14" fmla="*/ 232220 h 305371"/>
                  <a:gd name="connsiteX15" fmla="*/ 122658 w 375713"/>
                  <a:gd name="connsiteY15" fmla="*/ 232220 h 305371"/>
                  <a:gd name="connsiteX16" fmla="*/ 330494 w 375713"/>
                  <a:gd name="connsiteY16" fmla="*/ 24384 h 305371"/>
                  <a:gd name="connsiteX17" fmla="*/ 351258 w 375713"/>
                  <a:gd name="connsiteY17" fmla="*/ 45148 h 305371"/>
                  <a:gd name="connsiteX18" fmla="*/ 115419 w 375713"/>
                  <a:gd name="connsiteY18" fmla="*/ 280988 h 305371"/>
                  <a:gd name="connsiteX19" fmla="*/ 24265 w 375713"/>
                  <a:gd name="connsiteY19" fmla="*/ 189833 h 305371"/>
                  <a:gd name="connsiteX20" fmla="*/ 45220 w 375713"/>
                  <a:gd name="connsiteY20" fmla="*/ 169069 h 30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5713" h="305371">
                    <a:moveTo>
                      <a:pt x="108371" y="302419"/>
                    </a:moveTo>
                    <a:cubicBezTo>
                      <a:pt x="110276" y="304324"/>
                      <a:pt x="112847" y="305372"/>
                      <a:pt x="115514" y="305372"/>
                    </a:cubicBezTo>
                    <a:cubicBezTo>
                      <a:pt x="118181" y="305372"/>
                      <a:pt x="120753" y="304324"/>
                      <a:pt x="122658" y="302419"/>
                    </a:cubicBezTo>
                    <a:lnTo>
                      <a:pt x="372785" y="52292"/>
                    </a:lnTo>
                    <a:cubicBezTo>
                      <a:pt x="376690" y="48387"/>
                      <a:pt x="376690" y="41910"/>
                      <a:pt x="372785" y="38005"/>
                    </a:cubicBezTo>
                    <a:lnTo>
                      <a:pt x="337637" y="2857"/>
                    </a:lnTo>
                    <a:cubicBezTo>
                      <a:pt x="333827" y="-952"/>
                      <a:pt x="327065" y="-952"/>
                      <a:pt x="323350" y="2857"/>
                    </a:cubicBezTo>
                    <a:lnTo>
                      <a:pt x="115514" y="210693"/>
                    </a:lnTo>
                    <a:lnTo>
                      <a:pt x="52364" y="147542"/>
                    </a:lnTo>
                    <a:cubicBezTo>
                      <a:pt x="48554" y="143732"/>
                      <a:pt x="41886" y="143732"/>
                      <a:pt x="38076" y="147542"/>
                    </a:cubicBezTo>
                    <a:lnTo>
                      <a:pt x="2929" y="182690"/>
                    </a:lnTo>
                    <a:cubicBezTo>
                      <a:pt x="-976" y="186595"/>
                      <a:pt x="-976" y="193072"/>
                      <a:pt x="2929" y="196977"/>
                    </a:cubicBezTo>
                    <a:lnTo>
                      <a:pt x="108371" y="302419"/>
                    </a:lnTo>
                    <a:close/>
                    <a:moveTo>
                      <a:pt x="45220" y="169069"/>
                    </a:moveTo>
                    <a:lnTo>
                      <a:pt x="108371" y="232220"/>
                    </a:lnTo>
                    <a:cubicBezTo>
                      <a:pt x="112181" y="236030"/>
                      <a:pt x="118848" y="236030"/>
                      <a:pt x="122658" y="232220"/>
                    </a:cubicBezTo>
                    <a:lnTo>
                      <a:pt x="330494" y="24384"/>
                    </a:lnTo>
                    <a:lnTo>
                      <a:pt x="351258" y="45148"/>
                    </a:lnTo>
                    <a:lnTo>
                      <a:pt x="115419" y="280988"/>
                    </a:lnTo>
                    <a:lnTo>
                      <a:pt x="24265" y="189833"/>
                    </a:lnTo>
                    <a:lnTo>
                      <a:pt x="45220" y="169069"/>
                    </a:lnTo>
                    <a:close/>
                  </a:path>
                </a:pathLst>
              </a:custGeom>
              <a:solidFill>
                <a:srgbClr val="1D5CA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1351" dirty="0">
                  <a:solidFill>
                    <a:srgbClr val="07396F"/>
                  </a:solidFill>
                </a:endParaRPr>
              </a:p>
            </p:txBody>
          </p:sp>
        </p:grpSp>
      </p:grpSp>
      <p:sp>
        <p:nvSpPr>
          <p:cNvPr id="98" name="Прямоугольник 3"/>
          <p:cNvSpPr>
            <a:spLocks noChangeArrowheads="1"/>
          </p:cNvSpPr>
          <p:nvPr/>
        </p:nvSpPr>
        <p:spPr bwMode="auto">
          <a:xfrm>
            <a:off x="980491" y="1290991"/>
            <a:ext cx="27338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5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dirty="0">
                <a:solidFill>
                  <a:srgbClr val="002060"/>
                </a:solidFill>
              </a:rPr>
              <a:t>Унифицированная линейка типизированных постов радиационного контроля (ПРК) </a:t>
            </a:r>
            <a:r>
              <a:rPr lang="ru-RU" altLang="ru-RU" sz="800" dirty="0">
                <a:solidFill>
                  <a:srgbClr val="07396F"/>
                </a:solidFill>
              </a:rPr>
              <a:t>4 типов (МАХ</a:t>
            </a:r>
            <a:r>
              <a:rPr lang="en-US" altLang="ru-RU" sz="800" dirty="0">
                <a:solidFill>
                  <a:srgbClr val="07396F"/>
                </a:solidFill>
              </a:rPr>
              <a:t>IMUM</a:t>
            </a:r>
            <a:r>
              <a:rPr lang="ru-RU" altLang="ru-RU" sz="800" dirty="0">
                <a:solidFill>
                  <a:srgbClr val="07396F"/>
                </a:solidFill>
              </a:rPr>
              <a:t>, </a:t>
            </a:r>
            <a:r>
              <a:rPr lang="en-US" altLang="ru-RU" sz="800" dirty="0">
                <a:solidFill>
                  <a:srgbClr val="07396F"/>
                </a:solidFill>
              </a:rPr>
              <a:t>MEDIUM</a:t>
            </a:r>
            <a:r>
              <a:rPr lang="ru-RU" altLang="ru-RU" sz="800" dirty="0">
                <a:solidFill>
                  <a:srgbClr val="07396F"/>
                </a:solidFill>
              </a:rPr>
              <a:t>, </a:t>
            </a:r>
            <a:r>
              <a:rPr lang="en-US" altLang="ru-RU" sz="800" dirty="0">
                <a:solidFill>
                  <a:srgbClr val="07396F"/>
                </a:solidFill>
              </a:rPr>
              <a:t>MINIMUM</a:t>
            </a:r>
            <a:r>
              <a:rPr lang="ru-RU" altLang="ru-RU" sz="800" dirty="0">
                <a:solidFill>
                  <a:srgbClr val="07396F"/>
                </a:solidFill>
              </a:rPr>
              <a:t> и </a:t>
            </a:r>
            <a:r>
              <a:rPr lang="en-US" altLang="ru-RU" sz="800" dirty="0">
                <a:solidFill>
                  <a:srgbClr val="07396F"/>
                </a:solidFill>
              </a:rPr>
              <a:t>MOBILE</a:t>
            </a:r>
            <a:r>
              <a:rPr lang="ru-RU" altLang="ru-RU" sz="800" dirty="0">
                <a:solidFill>
                  <a:srgbClr val="07396F"/>
                </a:solidFill>
              </a:rPr>
              <a:t>) </a:t>
            </a:r>
            <a:r>
              <a:rPr lang="ru-RU" altLang="ru-RU" sz="800" dirty="0">
                <a:solidFill>
                  <a:srgbClr val="002060"/>
                </a:solidFill>
              </a:rPr>
              <a:t> и программно-технических средств (ПТС) нижнего уровня системы АСКРО.</a:t>
            </a:r>
            <a:endParaRPr lang="ru-RU" altLang="ru-RU" sz="800" dirty="0">
              <a:solidFill>
                <a:srgbClr val="07396F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83568" y="2002452"/>
            <a:ext cx="30221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252" algn="just">
              <a:defRPr/>
            </a:pPr>
            <a:r>
              <a:rPr lang="ru-RU" sz="800" b="1" dirty="0">
                <a:solidFill>
                  <a:srgbClr val="07396F"/>
                </a:solidFill>
              </a:rPr>
              <a:t>Составные части проекта</a:t>
            </a:r>
          </a:p>
          <a:p>
            <a:pPr marL="398960" indent="-128708" algn="just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7396F"/>
                </a:solidFill>
              </a:rPr>
              <a:t>Разработка линейки стационарных унифицированных постов радиационного контроля МАЭД гамма-излучения контейнерного типа (класс 3Н).</a:t>
            </a:r>
            <a:endParaRPr lang="en-US" sz="800" dirty="0">
              <a:solidFill>
                <a:srgbClr val="07396F"/>
              </a:solidFill>
            </a:endParaRPr>
          </a:p>
          <a:p>
            <a:pPr marL="398960" indent="-128708" algn="just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7396F"/>
                </a:solidFill>
              </a:rPr>
              <a:t>Разработка стационарного измерителя радиационного фона и температуры с цифровым интерфейсом (класс 3Н, моноблок</a:t>
            </a:r>
            <a:r>
              <a:rPr lang="ru-RU" sz="800" dirty="0" smtClean="0">
                <a:solidFill>
                  <a:srgbClr val="07396F"/>
                </a:solidFill>
              </a:rPr>
              <a:t>).</a:t>
            </a:r>
            <a:endParaRPr lang="ru-RU" sz="800" dirty="0">
              <a:solidFill>
                <a:srgbClr val="07396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3928" y="2125208"/>
            <a:ext cx="332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960" indent="-128708" algn="just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7396F"/>
                </a:solidFill>
              </a:rPr>
              <a:t>Разработка телеметрического блока управления для сбора, анализа и передачи измеренных данных.</a:t>
            </a:r>
          </a:p>
          <a:p>
            <a:pPr marL="398960" indent="-128708" algn="just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7396F"/>
                </a:solidFill>
              </a:rPr>
              <a:t>Интегрирование аспирационной установки для контроля ОА аэрозолей в приземном слое в состав АСКРО (опционально).</a:t>
            </a:r>
            <a:endParaRPr lang="en-US" sz="800" dirty="0">
              <a:solidFill>
                <a:srgbClr val="07396F"/>
              </a:solidFill>
            </a:endParaRPr>
          </a:p>
        </p:txBody>
      </p:sp>
      <p:grpSp>
        <p:nvGrpSpPr>
          <p:cNvPr id="146" name="Рисунок 69">
            <a:extLst/>
          </p:cNvPr>
          <p:cNvGrpSpPr/>
          <p:nvPr/>
        </p:nvGrpSpPr>
        <p:grpSpPr>
          <a:xfrm>
            <a:off x="4053564" y="2999483"/>
            <a:ext cx="332456" cy="287819"/>
            <a:chOff x="1696211" y="1722852"/>
            <a:chExt cx="471963" cy="477869"/>
          </a:xfrm>
          <a:solidFill>
            <a:srgbClr val="1D5CA0"/>
          </a:solidFill>
        </p:grpSpPr>
        <p:sp>
          <p:nvSpPr>
            <p:cNvPr id="147" name="Полилиния: фигура 101">
              <a:extLst/>
            </p:cNvPr>
            <p:cNvSpPr/>
            <p:nvPr/>
          </p:nvSpPr>
          <p:spPr>
            <a:xfrm>
              <a:off x="1696211" y="1722852"/>
              <a:ext cx="344614" cy="477869"/>
            </a:xfrm>
            <a:custGeom>
              <a:avLst/>
              <a:gdLst>
                <a:gd name="connsiteX0" fmla="*/ 325565 w 344614"/>
                <a:gd name="connsiteY0" fmla="*/ 362617 h 477869"/>
                <a:gd name="connsiteX1" fmla="*/ 246317 w 344614"/>
                <a:gd name="connsiteY1" fmla="*/ 362617 h 477869"/>
                <a:gd name="connsiteX2" fmla="*/ 229362 w 344614"/>
                <a:gd name="connsiteY2" fmla="*/ 379571 h 477869"/>
                <a:gd name="connsiteX3" fmla="*/ 229362 w 344614"/>
                <a:gd name="connsiteY3" fmla="*/ 409194 h 477869"/>
                <a:gd name="connsiteX4" fmla="*/ 238887 w 344614"/>
                <a:gd name="connsiteY4" fmla="*/ 418719 h 477869"/>
                <a:gd name="connsiteX5" fmla="*/ 248412 w 344614"/>
                <a:gd name="connsiteY5" fmla="*/ 409194 h 477869"/>
                <a:gd name="connsiteX6" fmla="*/ 248412 w 344614"/>
                <a:gd name="connsiteY6" fmla="*/ 381762 h 477869"/>
                <a:gd name="connsiteX7" fmla="*/ 312134 w 344614"/>
                <a:gd name="connsiteY7" fmla="*/ 381762 h 477869"/>
                <a:gd name="connsiteX8" fmla="*/ 234982 w 344614"/>
                <a:gd name="connsiteY8" fmla="*/ 458915 h 477869"/>
                <a:gd name="connsiteX9" fmla="*/ 24289 w 344614"/>
                <a:gd name="connsiteY9" fmla="*/ 458915 h 477869"/>
                <a:gd name="connsiteX10" fmla="*/ 19050 w 344614"/>
                <a:gd name="connsiteY10" fmla="*/ 453676 h 477869"/>
                <a:gd name="connsiteX11" fmla="*/ 19050 w 344614"/>
                <a:gd name="connsiteY11" fmla="*/ 24289 h 477869"/>
                <a:gd name="connsiteX12" fmla="*/ 24289 w 344614"/>
                <a:gd name="connsiteY12" fmla="*/ 19050 h 477869"/>
                <a:gd name="connsiteX13" fmla="*/ 320326 w 344614"/>
                <a:gd name="connsiteY13" fmla="*/ 19050 h 477869"/>
                <a:gd name="connsiteX14" fmla="*/ 325565 w 344614"/>
                <a:gd name="connsiteY14" fmla="*/ 24289 h 477869"/>
                <a:gd name="connsiteX15" fmla="*/ 325565 w 344614"/>
                <a:gd name="connsiteY15" fmla="*/ 63437 h 477869"/>
                <a:gd name="connsiteX16" fmla="*/ 344615 w 344614"/>
                <a:gd name="connsiteY16" fmla="*/ 63437 h 477869"/>
                <a:gd name="connsiteX17" fmla="*/ 344615 w 344614"/>
                <a:gd name="connsiteY17" fmla="*/ 24289 h 477869"/>
                <a:gd name="connsiteX18" fmla="*/ 320326 w 344614"/>
                <a:gd name="connsiteY18" fmla="*/ 0 h 477869"/>
                <a:gd name="connsiteX19" fmla="*/ 24289 w 344614"/>
                <a:gd name="connsiteY19" fmla="*/ 0 h 477869"/>
                <a:gd name="connsiteX20" fmla="*/ 0 w 344614"/>
                <a:gd name="connsiteY20" fmla="*/ 24289 h 477869"/>
                <a:gd name="connsiteX21" fmla="*/ 0 w 344614"/>
                <a:gd name="connsiteY21" fmla="*/ 453581 h 477869"/>
                <a:gd name="connsiteX22" fmla="*/ 24289 w 344614"/>
                <a:gd name="connsiteY22" fmla="*/ 477869 h 477869"/>
                <a:gd name="connsiteX23" fmla="*/ 238887 w 344614"/>
                <a:gd name="connsiteY23" fmla="*/ 477869 h 477869"/>
                <a:gd name="connsiteX24" fmla="*/ 245650 w 344614"/>
                <a:gd name="connsiteY24" fmla="*/ 475107 h 477869"/>
                <a:gd name="connsiteX25" fmla="*/ 341852 w 344614"/>
                <a:gd name="connsiteY25" fmla="*/ 378905 h 477869"/>
                <a:gd name="connsiteX26" fmla="*/ 344615 w 344614"/>
                <a:gd name="connsiteY26" fmla="*/ 372142 h 477869"/>
                <a:gd name="connsiteX27" fmla="*/ 344615 w 344614"/>
                <a:gd name="connsiteY27" fmla="*/ 244221 h 477869"/>
                <a:gd name="connsiteX28" fmla="*/ 325565 w 344614"/>
                <a:gd name="connsiteY28" fmla="*/ 244221 h 477869"/>
                <a:gd name="connsiteX29" fmla="*/ 325565 w 344614"/>
                <a:gd name="connsiteY29" fmla="*/ 362617 h 47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4614" h="477869">
                  <a:moveTo>
                    <a:pt x="325565" y="362617"/>
                  </a:moveTo>
                  <a:lnTo>
                    <a:pt x="246317" y="362617"/>
                  </a:lnTo>
                  <a:cubicBezTo>
                    <a:pt x="236982" y="362617"/>
                    <a:pt x="229362" y="370237"/>
                    <a:pt x="229362" y="379571"/>
                  </a:cubicBezTo>
                  <a:lnTo>
                    <a:pt x="229362" y="409194"/>
                  </a:lnTo>
                  <a:cubicBezTo>
                    <a:pt x="229362" y="414433"/>
                    <a:pt x="233648" y="418719"/>
                    <a:pt x="238887" y="418719"/>
                  </a:cubicBezTo>
                  <a:cubicBezTo>
                    <a:pt x="244126" y="418719"/>
                    <a:pt x="248412" y="414433"/>
                    <a:pt x="248412" y="409194"/>
                  </a:cubicBezTo>
                  <a:lnTo>
                    <a:pt x="248412" y="381762"/>
                  </a:lnTo>
                  <a:lnTo>
                    <a:pt x="312134" y="381762"/>
                  </a:lnTo>
                  <a:lnTo>
                    <a:pt x="234982" y="458915"/>
                  </a:lnTo>
                  <a:lnTo>
                    <a:pt x="24289" y="458915"/>
                  </a:lnTo>
                  <a:cubicBezTo>
                    <a:pt x="21336" y="458915"/>
                    <a:pt x="19050" y="456533"/>
                    <a:pt x="19050" y="453676"/>
                  </a:cubicBezTo>
                  <a:lnTo>
                    <a:pt x="19050" y="24289"/>
                  </a:lnTo>
                  <a:cubicBezTo>
                    <a:pt x="19050" y="21336"/>
                    <a:pt x="21431" y="19050"/>
                    <a:pt x="24289" y="19050"/>
                  </a:cubicBezTo>
                  <a:lnTo>
                    <a:pt x="320326" y="19050"/>
                  </a:lnTo>
                  <a:cubicBezTo>
                    <a:pt x="323278" y="19050"/>
                    <a:pt x="325565" y="21431"/>
                    <a:pt x="325565" y="24289"/>
                  </a:cubicBezTo>
                  <a:lnTo>
                    <a:pt x="325565" y="63437"/>
                  </a:lnTo>
                  <a:lnTo>
                    <a:pt x="344615" y="63437"/>
                  </a:lnTo>
                  <a:lnTo>
                    <a:pt x="344615" y="24289"/>
                  </a:lnTo>
                  <a:cubicBezTo>
                    <a:pt x="344615" y="10858"/>
                    <a:pt x="333661" y="0"/>
                    <a:pt x="320326" y="0"/>
                  </a:cubicBezTo>
                  <a:lnTo>
                    <a:pt x="24289" y="0"/>
                  </a:lnTo>
                  <a:cubicBezTo>
                    <a:pt x="10858" y="0"/>
                    <a:pt x="0" y="10954"/>
                    <a:pt x="0" y="24289"/>
                  </a:cubicBezTo>
                  <a:lnTo>
                    <a:pt x="0" y="453581"/>
                  </a:lnTo>
                  <a:cubicBezTo>
                    <a:pt x="0" y="467011"/>
                    <a:pt x="10954" y="477869"/>
                    <a:pt x="24289" y="477869"/>
                  </a:cubicBezTo>
                  <a:lnTo>
                    <a:pt x="238887" y="477869"/>
                  </a:lnTo>
                  <a:cubicBezTo>
                    <a:pt x="241459" y="477869"/>
                    <a:pt x="243840" y="476822"/>
                    <a:pt x="245650" y="475107"/>
                  </a:cubicBezTo>
                  <a:lnTo>
                    <a:pt x="341852" y="378905"/>
                  </a:lnTo>
                  <a:cubicBezTo>
                    <a:pt x="343662" y="377095"/>
                    <a:pt x="344615" y="374714"/>
                    <a:pt x="344615" y="372142"/>
                  </a:cubicBezTo>
                  <a:lnTo>
                    <a:pt x="344615" y="244221"/>
                  </a:lnTo>
                  <a:lnTo>
                    <a:pt x="325565" y="244221"/>
                  </a:lnTo>
                  <a:lnTo>
                    <a:pt x="325565" y="362617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48" name="Полилиния: фигура 102">
              <a:extLst/>
            </p:cNvPr>
            <p:cNvSpPr/>
            <p:nvPr/>
          </p:nvSpPr>
          <p:spPr>
            <a:xfrm>
              <a:off x="1755457" y="1833819"/>
              <a:ext cx="211454" cy="19050"/>
            </a:xfrm>
            <a:custGeom>
              <a:avLst/>
              <a:gdLst>
                <a:gd name="connsiteX0" fmla="*/ 211455 w 211454"/>
                <a:gd name="connsiteY0" fmla="*/ 9525 h 19050"/>
                <a:gd name="connsiteX1" fmla="*/ 201930 w 211454"/>
                <a:gd name="connsiteY1" fmla="*/ 0 h 19050"/>
                <a:gd name="connsiteX2" fmla="*/ 9525 w 211454"/>
                <a:gd name="connsiteY2" fmla="*/ 0 h 19050"/>
                <a:gd name="connsiteX3" fmla="*/ 0 w 211454"/>
                <a:gd name="connsiteY3" fmla="*/ 9525 h 19050"/>
                <a:gd name="connsiteX4" fmla="*/ 9525 w 211454"/>
                <a:gd name="connsiteY4" fmla="*/ 19050 h 19050"/>
                <a:gd name="connsiteX5" fmla="*/ 201930 w 211454"/>
                <a:gd name="connsiteY5" fmla="*/ 19050 h 19050"/>
                <a:gd name="connsiteX6" fmla="*/ 211455 w 211454"/>
                <a:gd name="connsiteY6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4" h="19050">
                  <a:moveTo>
                    <a:pt x="211455" y="9525"/>
                  </a:moveTo>
                  <a:cubicBezTo>
                    <a:pt x="211455" y="4286"/>
                    <a:pt x="207169" y="0"/>
                    <a:pt x="201930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201930" y="19050"/>
                  </a:lnTo>
                  <a:cubicBezTo>
                    <a:pt x="207169" y="19050"/>
                    <a:pt x="211455" y="14859"/>
                    <a:pt x="211455" y="9525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49" name="Полилиния: фигура 103">
              <a:extLst/>
            </p:cNvPr>
            <p:cNvSpPr/>
            <p:nvPr/>
          </p:nvSpPr>
          <p:spPr>
            <a:xfrm>
              <a:off x="1755361" y="1900494"/>
              <a:ext cx="152304" cy="19050"/>
            </a:xfrm>
            <a:custGeom>
              <a:avLst/>
              <a:gdLst>
                <a:gd name="connsiteX0" fmla="*/ 152305 w 152304"/>
                <a:gd name="connsiteY0" fmla="*/ 9525 h 19050"/>
                <a:gd name="connsiteX1" fmla="*/ 142780 w 152304"/>
                <a:gd name="connsiteY1" fmla="*/ 0 h 19050"/>
                <a:gd name="connsiteX2" fmla="*/ 9525 w 152304"/>
                <a:gd name="connsiteY2" fmla="*/ 0 h 19050"/>
                <a:gd name="connsiteX3" fmla="*/ 0 w 152304"/>
                <a:gd name="connsiteY3" fmla="*/ 9525 h 19050"/>
                <a:gd name="connsiteX4" fmla="*/ 9525 w 152304"/>
                <a:gd name="connsiteY4" fmla="*/ 19050 h 19050"/>
                <a:gd name="connsiteX5" fmla="*/ 142780 w 152304"/>
                <a:gd name="connsiteY5" fmla="*/ 19050 h 19050"/>
                <a:gd name="connsiteX6" fmla="*/ 152305 w 152304"/>
                <a:gd name="connsiteY6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304" h="19050">
                  <a:moveTo>
                    <a:pt x="152305" y="9525"/>
                  </a:moveTo>
                  <a:cubicBezTo>
                    <a:pt x="152305" y="4286"/>
                    <a:pt x="148019" y="0"/>
                    <a:pt x="142780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142780" y="19050"/>
                  </a:lnTo>
                  <a:cubicBezTo>
                    <a:pt x="148019" y="19050"/>
                    <a:pt x="152305" y="14764"/>
                    <a:pt x="152305" y="9525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50" name="Полилиния: фигура 104">
              <a:extLst/>
            </p:cNvPr>
            <p:cNvSpPr/>
            <p:nvPr/>
          </p:nvSpPr>
          <p:spPr>
            <a:xfrm>
              <a:off x="1755457" y="1967073"/>
              <a:ext cx="107822" cy="19050"/>
            </a:xfrm>
            <a:custGeom>
              <a:avLst/>
              <a:gdLst>
                <a:gd name="connsiteX0" fmla="*/ 98298 w 107822"/>
                <a:gd name="connsiteY0" fmla="*/ 19050 h 19050"/>
                <a:gd name="connsiteX1" fmla="*/ 107823 w 107822"/>
                <a:gd name="connsiteY1" fmla="*/ 9525 h 19050"/>
                <a:gd name="connsiteX2" fmla="*/ 98298 w 107822"/>
                <a:gd name="connsiteY2" fmla="*/ 0 h 19050"/>
                <a:gd name="connsiteX3" fmla="*/ 9525 w 107822"/>
                <a:gd name="connsiteY3" fmla="*/ 0 h 19050"/>
                <a:gd name="connsiteX4" fmla="*/ 0 w 107822"/>
                <a:gd name="connsiteY4" fmla="*/ 9525 h 19050"/>
                <a:gd name="connsiteX5" fmla="*/ 9525 w 107822"/>
                <a:gd name="connsiteY5" fmla="*/ 19050 h 19050"/>
                <a:gd name="connsiteX6" fmla="*/ 98298 w 107822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822" h="19050">
                  <a:moveTo>
                    <a:pt x="98298" y="19050"/>
                  </a:moveTo>
                  <a:cubicBezTo>
                    <a:pt x="103537" y="19050"/>
                    <a:pt x="107823" y="14764"/>
                    <a:pt x="107823" y="9525"/>
                  </a:cubicBezTo>
                  <a:cubicBezTo>
                    <a:pt x="107823" y="4286"/>
                    <a:pt x="103537" y="0"/>
                    <a:pt x="98298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98298" y="1905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51" name="Полилиния: фигура 105">
              <a:extLst/>
            </p:cNvPr>
            <p:cNvSpPr/>
            <p:nvPr/>
          </p:nvSpPr>
          <p:spPr>
            <a:xfrm>
              <a:off x="1762836" y="2041249"/>
              <a:ext cx="107801" cy="85558"/>
            </a:xfrm>
            <a:custGeom>
              <a:avLst/>
              <a:gdLst>
                <a:gd name="connsiteX0" fmla="*/ 23481 w 107801"/>
                <a:gd name="connsiteY0" fmla="*/ 80891 h 85558"/>
                <a:gd name="connsiteX1" fmla="*/ 30530 w 107801"/>
                <a:gd name="connsiteY1" fmla="*/ 85463 h 85558"/>
                <a:gd name="connsiteX2" fmla="*/ 31673 w 107801"/>
                <a:gd name="connsiteY2" fmla="*/ 85558 h 85558"/>
                <a:gd name="connsiteX3" fmla="*/ 38436 w 107801"/>
                <a:gd name="connsiteY3" fmla="*/ 82796 h 85558"/>
                <a:gd name="connsiteX4" fmla="*/ 105015 w 107801"/>
                <a:gd name="connsiteY4" fmla="*/ 16216 h 85558"/>
                <a:gd name="connsiteX5" fmla="*/ 105015 w 107801"/>
                <a:gd name="connsiteY5" fmla="*/ 2786 h 85558"/>
                <a:gd name="connsiteX6" fmla="*/ 91585 w 107801"/>
                <a:gd name="connsiteY6" fmla="*/ 2786 h 85558"/>
                <a:gd name="connsiteX7" fmla="*/ 33578 w 107801"/>
                <a:gd name="connsiteY7" fmla="*/ 60793 h 85558"/>
                <a:gd name="connsiteX8" fmla="*/ 17671 w 107801"/>
                <a:gd name="connsiteY8" fmla="*/ 34219 h 85558"/>
                <a:gd name="connsiteX9" fmla="*/ 4622 w 107801"/>
                <a:gd name="connsiteY9" fmla="*/ 30980 h 85558"/>
                <a:gd name="connsiteX10" fmla="*/ 1383 w 107801"/>
                <a:gd name="connsiteY10" fmla="*/ 44029 h 85558"/>
                <a:gd name="connsiteX11" fmla="*/ 23481 w 107801"/>
                <a:gd name="connsiteY11" fmla="*/ 80891 h 8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801" h="85558">
                  <a:moveTo>
                    <a:pt x="23481" y="80891"/>
                  </a:moveTo>
                  <a:cubicBezTo>
                    <a:pt x="25005" y="83368"/>
                    <a:pt x="27577" y="85082"/>
                    <a:pt x="30530" y="85463"/>
                  </a:cubicBezTo>
                  <a:cubicBezTo>
                    <a:pt x="30911" y="85463"/>
                    <a:pt x="31292" y="85558"/>
                    <a:pt x="31673" y="85558"/>
                  </a:cubicBezTo>
                  <a:cubicBezTo>
                    <a:pt x="34149" y="85558"/>
                    <a:pt x="36626" y="84606"/>
                    <a:pt x="38436" y="82796"/>
                  </a:cubicBezTo>
                  <a:lnTo>
                    <a:pt x="105015" y="16216"/>
                  </a:lnTo>
                  <a:cubicBezTo>
                    <a:pt x="108730" y="12502"/>
                    <a:pt x="108730" y="6501"/>
                    <a:pt x="105015" y="2786"/>
                  </a:cubicBezTo>
                  <a:cubicBezTo>
                    <a:pt x="101301" y="-929"/>
                    <a:pt x="95300" y="-929"/>
                    <a:pt x="91585" y="2786"/>
                  </a:cubicBezTo>
                  <a:lnTo>
                    <a:pt x="33578" y="60793"/>
                  </a:lnTo>
                  <a:lnTo>
                    <a:pt x="17671" y="34219"/>
                  </a:lnTo>
                  <a:cubicBezTo>
                    <a:pt x="15004" y="29742"/>
                    <a:pt x="9099" y="28218"/>
                    <a:pt x="4622" y="30980"/>
                  </a:cubicBezTo>
                  <a:cubicBezTo>
                    <a:pt x="145" y="33742"/>
                    <a:pt x="-1379" y="39553"/>
                    <a:pt x="1383" y="44029"/>
                  </a:cubicBezTo>
                  <a:lnTo>
                    <a:pt x="23481" y="80891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  <p:sp>
          <p:nvSpPr>
            <p:cNvPr id="152" name="Полилиния: фигура 106">
              <a:extLst/>
            </p:cNvPr>
            <p:cNvSpPr/>
            <p:nvPr/>
          </p:nvSpPr>
          <p:spPr>
            <a:xfrm>
              <a:off x="1876591" y="1743998"/>
              <a:ext cx="291584" cy="291750"/>
            </a:xfrm>
            <a:custGeom>
              <a:avLst/>
              <a:gdLst>
                <a:gd name="connsiteX0" fmla="*/ 277487 w 291584"/>
                <a:gd name="connsiteY0" fmla="*/ 13621 h 291750"/>
                <a:gd name="connsiteX1" fmla="*/ 244626 w 291584"/>
                <a:gd name="connsiteY1" fmla="*/ 0 h 291750"/>
                <a:gd name="connsiteX2" fmla="*/ 211765 w 291584"/>
                <a:gd name="connsiteY2" fmla="*/ 13621 h 291750"/>
                <a:gd name="connsiteX3" fmla="*/ 122801 w 291584"/>
                <a:gd name="connsiteY3" fmla="*/ 102584 h 291750"/>
                <a:gd name="connsiteX4" fmla="*/ 122801 w 291584"/>
                <a:gd name="connsiteY4" fmla="*/ 116015 h 291750"/>
                <a:gd name="connsiteX5" fmla="*/ 163187 w 291584"/>
                <a:gd name="connsiteY5" fmla="*/ 156400 h 291750"/>
                <a:gd name="connsiteX6" fmla="*/ 77272 w 291584"/>
                <a:gd name="connsiteY6" fmla="*/ 242411 h 291750"/>
                <a:gd name="connsiteX7" fmla="*/ 63079 w 291584"/>
                <a:gd name="connsiteY7" fmla="*/ 228219 h 291750"/>
                <a:gd name="connsiteX8" fmla="*/ 49649 w 291584"/>
                <a:gd name="connsiteY8" fmla="*/ 228219 h 291750"/>
                <a:gd name="connsiteX9" fmla="*/ 49649 w 291584"/>
                <a:gd name="connsiteY9" fmla="*/ 241649 h 291750"/>
                <a:gd name="connsiteX10" fmla="*/ 60412 w 291584"/>
                <a:gd name="connsiteY10" fmla="*/ 252413 h 291750"/>
                <a:gd name="connsiteX11" fmla="*/ 27361 w 291584"/>
                <a:gd name="connsiteY11" fmla="*/ 265652 h 291750"/>
                <a:gd name="connsiteX12" fmla="*/ 26599 w 291584"/>
                <a:gd name="connsiteY12" fmla="*/ 264890 h 291750"/>
                <a:gd name="connsiteX13" fmla="*/ 26599 w 291584"/>
                <a:gd name="connsiteY13" fmla="*/ 264890 h 291750"/>
                <a:gd name="connsiteX14" fmla="*/ 26599 w 291584"/>
                <a:gd name="connsiteY14" fmla="*/ 264890 h 291750"/>
                <a:gd name="connsiteX15" fmla="*/ 25837 w 291584"/>
                <a:gd name="connsiteY15" fmla="*/ 264128 h 291750"/>
                <a:gd name="connsiteX16" fmla="*/ 43744 w 291584"/>
                <a:gd name="connsiteY16" fmla="*/ 219456 h 291750"/>
                <a:gd name="connsiteX17" fmla="*/ 127564 w 291584"/>
                <a:gd name="connsiteY17" fmla="*/ 135636 h 291750"/>
                <a:gd name="connsiteX18" fmla="*/ 114133 w 291584"/>
                <a:gd name="connsiteY18" fmla="*/ 122206 h 291750"/>
                <a:gd name="connsiteX19" fmla="*/ 28885 w 291584"/>
                <a:gd name="connsiteY19" fmla="*/ 207454 h 291750"/>
                <a:gd name="connsiteX20" fmla="*/ 26789 w 291584"/>
                <a:gd name="connsiteY20" fmla="*/ 210693 h 291750"/>
                <a:gd name="connsiteX21" fmla="*/ 5834 w 291584"/>
                <a:gd name="connsiteY21" fmla="*/ 263081 h 291750"/>
                <a:gd name="connsiteX22" fmla="*/ 6691 w 291584"/>
                <a:gd name="connsiteY22" fmla="*/ 271653 h 291750"/>
                <a:gd name="connsiteX23" fmla="*/ 2786 w 291584"/>
                <a:gd name="connsiteY23" fmla="*/ 275558 h 291750"/>
                <a:gd name="connsiteX24" fmla="*/ 2786 w 291584"/>
                <a:gd name="connsiteY24" fmla="*/ 288988 h 291750"/>
                <a:gd name="connsiteX25" fmla="*/ 9549 w 291584"/>
                <a:gd name="connsiteY25" fmla="*/ 291751 h 291750"/>
                <a:gd name="connsiteX26" fmla="*/ 16312 w 291584"/>
                <a:gd name="connsiteY26" fmla="*/ 288988 h 291750"/>
                <a:gd name="connsiteX27" fmla="*/ 20312 w 291584"/>
                <a:gd name="connsiteY27" fmla="*/ 284988 h 291750"/>
                <a:gd name="connsiteX28" fmla="*/ 25265 w 291584"/>
                <a:gd name="connsiteY28" fmla="*/ 286607 h 291750"/>
                <a:gd name="connsiteX29" fmla="*/ 28789 w 291584"/>
                <a:gd name="connsiteY29" fmla="*/ 285940 h 291750"/>
                <a:gd name="connsiteX30" fmla="*/ 81082 w 291584"/>
                <a:gd name="connsiteY30" fmla="*/ 264986 h 291750"/>
                <a:gd name="connsiteX31" fmla="*/ 84320 w 291584"/>
                <a:gd name="connsiteY31" fmla="*/ 262890 h 291750"/>
                <a:gd name="connsiteX32" fmla="*/ 177284 w 291584"/>
                <a:gd name="connsiteY32" fmla="*/ 169926 h 291750"/>
                <a:gd name="connsiteX33" fmla="*/ 182237 w 291584"/>
                <a:gd name="connsiteY33" fmla="*/ 171545 h 291750"/>
                <a:gd name="connsiteX34" fmla="*/ 189000 w 291584"/>
                <a:gd name="connsiteY34" fmla="*/ 168783 h 291750"/>
                <a:gd name="connsiteX35" fmla="*/ 277963 w 291584"/>
                <a:gd name="connsiteY35" fmla="*/ 79819 h 291750"/>
                <a:gd name="connsiteX36" fmla="*/ 291584 w 291584"/>
                <a:gd name="connsiteY36" fmla="*/ 46958 h 291750"/>
                <a:gd name="connsiteX37" fmla="*/ 277487 w 291584"/>
                <a:gd name="connsiteY37" fmla="*/ 13621 h 291750"/>
                <a:gd name="connsiteX38" fmla="*/ 264057 w 291584"/>
                <a:gd name="connsiteY38" fmla="*/ 65913 h 291750"/>
                <a:gd name="connsiteX39" fmla="*/ 181856 w 291584"/>
                <a:gd name="connsiteY39" fmla="*/ 148114 h 291750"/>
                <a:gd name="connsiteX40" fmla="*/ 142994 w 291584"/>
                <a:gd name="connsiteY40" fmla="*/ 109252 h 291750"/>
                <a:gd name="connsiteX41" fmla="*/ 225195 w 291584"/>
                <a:gd name="connsiteY41" fmla="*/ 27051 h 291750"/>
                <a:gd name="connsiteX42" fmla="*/ 255961 w 291584"/>
                <a:gd name="connsiteY42" fmla="*/ 21717 h 291750"/>
                <a:gd name="connsiteX43" fmla="*/ 193000 w 291584"/>
                <a:gd name="connsiteY43" fmla="*/ 84677 h 291750"/>
                <a:gd name="connsiteX44" fmla="*/ 181285 w 291584"/>
                <a:gd name="connsiteY44" fmla="*/ 88868 h 291750"/>
                <a:gd name="connsiteX45" fmla="*/ 181285 w 291584"/>
                <a:gd name="connsiteY45" fmla="*/ 109823 h 291750"/>
                <a:gd name="connsiteX46" fmla="*/ 202240 w 291584"/>
                <a:gd name="connsiteY46" fmla="*/ 109823 h 291750"/>
                <a:gd name="connsiteX47" fmla="*/ 206431 w 291584"/>
                <a:gd name="connsiteY47" fmla="*/ 98108 h 291750"/>
                <a:gd name="connsiteX48" fmla="*/ 269486 w 291584"/>
                <a:gd name="connsiteY48" fmla="*/ 35052 h 291750"/>
                <a:gd name="connsiteX49" fmla="*/ 272058 w 291584"/>
                <a:gd name="connsiteY49" fmla="*/ 46482 h 291750"/>
                <a:gd name="connsiteX50" fmla="*/ 264057 w 291584"/>
                <a:gd name="connsiteY50" fmla="*/ 65913 h 29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1584" h="291750">
                  <a:moveTo>
                    <a:pt x="277487" y="13621"/>
                  </a:moveTo>
                  <a:cubicBezTo>
                    <a:pt x="268724" y="4858"/>
                    <a:pt x="257008" y="0"/>
                    <a:pt x="244626" y="0"/>
                  </a:cubicBezTo>
                  <a:cubicBezTo>
                    <a:pt x="232148" y="0"/>
                    <a:pt x="220528" y="4858"/>
                    <a:pt x="211765" y="13621"/>
                  </a:cubicBezTo>
                  <a:lnTo>
                    <a:pt x="122801" y="102584"/>
                  </a:lnTo>
                  <a:cubicBezTo>
                    <a:pt x="119086" y="106299"/>
                    <a:pt x="119086" y="112300"/>
                    <a:pt x="122801" y="116015"/>
                  </a:cubicBezTo>
                  <a:lnTo>
                    <a:pt x="163187" y="156400"/>
                  </a:lnTo>
                  <a:lnTo>
                    <a:pt x="77272" y="242411"/>
                  </a:lnTo>
                  <a:lnTo>
                    <a:pt x="63079" y="228219"/>
                  </a:lnTo>
                  <a:cubicBezTo>
                    <a:pt x="59365" y="224504"/>
                    <a:pt x="53364" y="224504"/>
                    <a:pt x="49649" y="228219"/>
                  </a:cubicBezTo>
                  <a:cubicBezTo>
                    <a:pt x="45934" y="231934"/>
                    <a:pt x="45934" y="237935"/>
                    <a:pt x="49649" y="241649"/>
                  </a:cubicBezTo>
                  <a:lnTo>
                    <a:pt x="60412" y="252413"/>
                  </a:lnTo>
                  <a:lnTo>
                    <a:pt x="27361" y="265652"/>
                  </a:lnTo>
                  <a:lnTo>
                    <a:pt x="26599" y="264890"/>
                  </a:lnTo>
                  <a:cubicBezTo>
                    <a:pt x="26599" y="264890"/>
                    <a:pt x="26599" y="264890"/>
                    <a:pt x="26599" y="264890"/>
                  </a:cubicBezTo>
                  <a:cubicBezTo>
                    <a:pt x="26599" y="264890"/>
                    <a:pt x="26599" y="264890"/>
                    <a:pt x="26599" y="264890"/>
                  </a:cubicBezTo>
                  <a:lnTo>
                    <a:pt x="25837" y="264128"/>
                  </a:lnTo>
                  <a:lnTo>
                    <a:pt x="43744" y="219456"/>
                  </a:lnTo>
                  <a:lnTo>
                    <a:pt x="127564" y="135636"/>
                  </a:lnTo>
                  <a:lnTo>
                    <a:pt x="114133" y="122206"/>
                  </a:lnTo>
                  <a:lnTo>
                    <a:pt x="28885" y="207454"/>
                  </a:lnTo>
                  <a:cubicBezTo>
                    <a:pt x="27932" y="208407"/>
                    <a:pt x="27265" y="209455"/>
                    <a:pt x="26789" y="210693"/>
                  </a:cubicBezTo>
                  <a:lnTo>
                    <a:pt x="5834" y="263081"/>
                  </a:lnTo>
                  <a:cubicBezTo>
                    <a:pt x="4691" y="265938"/>
                    <a:pt x="5072" y="269081"/>
                    <a:pt x="6691" y="271653"/>
                  </a:cubicBezTo>
                  <a:lnTo>
                    <a:pt x="2786" y="275558"/>
                  </a:lnTo>
                  <a:cubicBezTo>
                    <a:pt x="-929" y="279273"/>
                    <a:pt x="-929" y="285274"/>
                    <a:pt x="2786" y="288988"/>
                  </a:cubicBezTo>
                  <a:cubicBezTo>
                    <a:pt x="4691" y="290894"/>
                    <a:pt x="7072" y="291751"/>
                    <a:pt x="9549" y="291751"/>
                  </a:cubicBezTo>
                  <a:cubicBezTo>
                    <a:pt x="12025" y="291751"/>
                    <a:pt x="14407" y="290798"/>
                    <a:pt x="16312" y="288988"/>
                  </a:cubicBezTo>
                  <a:lnTo>
                    <a:pt x="20312" y="284988"/>
                  </a:lnTo>
                  <a:cubicBezTo>
                    <a:pt x="21836" y="285940"/>
                    <a:pt x="23455" y="286607"/>
                    <a:pt x="25265" y="286607"/>
                  </a:cubicBezTo>
                  <a:cubicBezTo>
                    <a:pt x="26503" y="286607"/>
                    <a:pt x="27646" y="286417"/>
                    <a:pt x="28789" y="285940"/>
                  </a:cubicBezTo>
                  <a:lnTo>
                    <a:pt x="81082" y="264986"/>
                  </a:lnTo>
                  <a:cubicBezTo>
                    <a:pt x="82320" y="264509"/>
                    <a:pt x="83368" y="263747"/>
                    <a:pt x="84320" y="262890"/>
                  </a:cubicBezTo>
                  <a:lnTo>
                    <a:pt x="177284" y="169926"/>
                  </a:lnTo>
                  <a:cubicBezTo>
                    <a:pt x="178808" y="170879"/>
                    <a:pt x="180427" y="171545"/>
                    <a:pt x="182237" y="171545"/>
                  </a:cubicBezTo>
                  <a:cubicBezTo>
                    <a:pt x="184809" y="171545"/>
                    <a:pt x="187190" y="170498"/>
                    <a:pt x="189000" y="168783"/>
                  </a:cubicBezTo>
                  <a:lnTo>
                    <a:pt x="277963" y="79819"/>
                  </a:lnTo>
                  <a:cubicBezTo>
                    <a:pt x="286726" y="71056"/>
                    <a:pt x="291584" y="59341"/>
                    <a:pt x="291584" y="46958"/>
                  </a:cubicBezTo>
                  <a:cubicBezTo>
                    <a:pt x="291584" y="34576"/>
                    <a:pt x="286345" y="22384"/>
                    <a:pt x="277487" y="13621"/>
                  </a:cubicBezTo>
                  <a:close/>
                  <a:moveTo>
                    <a:pt x="264057" y="65913"/>
                  </a:moveTo>
                  <a:lnTo>
                    <a:pt x="181856" y="148114"/>
                  </a:lnTo>
                  <a:lnTo>
                    <a:pt x="142994" y="109252"/>
                  </a:lnTo>
                  <a:lnTo>
                    <a:pt x="225195" y="27051"/>
                  </a:lnTo>
                  <a:cubicBezTo>
                    <a:pt x="233196" y="19050"/>
                    <a:pt x="245864" y="17240"/>
                    <a:pt x="255961" y="21717"/>
                  </a:cubicBezTo>
                  <a:lnTo>
                    <a:pt x="193000" y="84677"/>
                  </a:lnTo>
                  <a:cubicBezTo>
                    <a:pt x="188809" y="84296"/>
                    <a:pt x="184523" y="85725"/>
                    <a:pt x="181285" y="88868"/>
                  </a:cubicBezTo>
                  <a:cubicBezTo>
                    <a:pt x="175474" y="94679"/>
                    <a:pt x="175474" y="104013"/>
                    <a:pt x="181285" y="109823"/>
                  </a:cubicBezTo>
                  <a:cubicBezTo>
                    <a:pt x="187095" y="115633"/>
                    <a:pt x="196429" y="115633"/>
                    <a:pt x="202240" y="109823"/>
                  </a:cubicBezTo>
                  <a:cubicBezTo>
                    <a:pt x="205478" y="106585"/>
                    <a:pt x="206812" y="102298"/>
                    <a:pt x="206431" y="98108"/>
                  </a:cubicBezTo>
                  <a:lnTo>
                    <a:pt x="269486" y="35052"/>
                  </a:lnTo>
                  <a:cubicBezTo>
                    <a:pt x="271105" y="38576"/>
                    <a:pt x="272058" y="42481"/>
                    <a:pt x="272058" y="46482"/>
                  </a:cubicBezTo>
                  <a:cubicBezTo>
                    <a:pt x="272058" y="53816"/>
                    <a:pt x="269200" y="60769"/>
                    <a:pt x="264057" y="65913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sz="1051" dirty="0">
                <a:solidFill>
                  <a:srgbClr val="07396F"/>
                </a:solidFill>
              </a:endParaRPr>
            </a:p>
          </p:txBody>
        </p:sp>
      </p:grpSp>
      <p:sp>
        <p:nvSpPr>
          <p:cNvPr id="153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202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Концепция </a:t>
            </a:r>
            <a:r>
              <a:rPr lang="ru-RU" alt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создаваемой продуктовой линейки ПРК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42"/>
          <p:cNvSpPr txBox="1">
            <a:spLocks noChangeArrowheads="1"/>
          </p:cNvSpPr>
          <p:nvPr/>
        </p:nvSpPr>
        <p:spPr bwMode="auto">
          <a:xfrm>
            <a:off x="3590882" y="1087955"/>
            <a:ext cx="17172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en-US" altLang="ru-RU" sz="1100" b="1" dirty="0">
                <a:solidFill>
                  <a:schemeClr val="accent1">
                    <a:lumMod val="75000"/>
                  </a:schemeClr>
                </a:solidFill>
              </a:rPr>
              <a:t>MINIMUM</a:t>
            </a:r>
          </a:p>
        </p:txBody>
      </p:sp>
      <p:sp>
        <p:nvSpPr>
          <p:cNvPr id="9" name="TextBox 45"/>
          <p:cNvSpPr txBox="1">
            <a:spLocks noChangeArrowheads="1"/>
          </p:cNvSpPr>
          <p:nvPr/>
        </p:nvSpPr>
        <p:spPr bwMode="auto">
          <a:xfrm>
            <a:off x="2051720" y="1088385"/>
            <a:ext cx="169702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en-US" altLang="ru-RU" sz="1100" b="1" dirty="0">
                <a:solidFill>
                  <a:schemeClr val="accent1">
                    <a:lumMod val="75000"/>
                  </a:schemeClr>
                </a:solidFill>
              </a:rPr>
              <a:t>MEDIUM</a:t>
            </a:r>
            <a:endParaRPr lang="ru-RU" altLang="ru-RU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48"/>
          <p:cNvSpPr txBox="1">
            <a:spLocks noChangeArrowheads="1"/>
          </p:cNvSpPr>
          <p:nvPr/>
        </p:nvSpPr>
        <p:spPr bwMode="auto">
          <a:xfrm>
            <a:off x="499532" y="1088890"/>
            <a:ext cx="15695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1100" b="1" dirty="0">
                <a:solidFill>
                  <a:schemeClr val="accent1">
                    <a:lumMod val="75000"/>
                  </a:schemeClr>
                </a:solidFill>
              </a:rPr>
              <a:t>МАХ</a:t>
            </a:r>
            <a:r>
              <a:rPr lang="en-US" altLang="ru-RU" sz="1100" b="1" dirty="0">
                <a:solidFill>
                  <a:schemeClr val="accent1">
                    <a:lumMod val="75000"/>
                  </a:schemeClr>
                </a:solidFill>
              </a:rPr>
              <a:t>IMUM</a:t>
            </a:r>
            <a:endParaRPr lang="ru-RU" altLang="ru-RU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39"/>
          <p:cNvSpPr txBox="1">
            <a:spLocks noChangeArrowheads="1"/>
          </p:cNvSpPr>
          <p:nvPr/>
        </p:nvSpPr>
        <p:spPr bwMode="auto">
          <a:xfrm>
            <a:off x="544319" y="754186"/>
            <a:ext cx="6511599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</a:rPr>
              <a:t>Продукты проекта</a:t>
            </a:r>
          </a:p>
        </p:txBody>
      </p:sp>
      <p:cxnSp>
        <p:nvCxnSpPr>
          <p:cNvPr id="16" name="Прямая соединительная линия 15">
            <a:extLst/>
          </p:cNvPr>
          <p:cNvCxnSpPr>
            <a:cxnSpLocks/>
          </p:cNvCxnSpPr>
          <p:nvPr/>
        </p:nvCxnSpPr>
        <p:spPr>
          <a:xfrm>
            <a:off x="2109058" y="890221"/>
            <a:ext cx="16684" cy="1564738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/>
          </p:cNvPr>
          <p:cNvCxnSpPr>
            <a:cxnSpLocks/>
          </p:cNvCxnSpPr>
          <p:nvPr/>
        </p:nvCxnSpPr>
        <p:spPr>
          <a:xfrm>
            <a:off x="5376774" y="874728"/>
            <a:ext cx="33368" cy="1580231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/>
          </p:cNvPr>
          <p:cNvCxnSpPr>
            <a:cxnSpLocks/>
          </p:cNvCxnSpPr>
          <p:nvPr/>
        </p:nvCxnSpPr>
        <p:spPr>
          <a:xfrm>
            <a:off x="3751258" y="894988"/>
            <a:ext cx="25026" cy="1559971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5468537" y="1090051"/>
            <a:ext cx="12953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en-US" altLang="ru-RU" sz="1100" b="1" dirty="0">
                <a:solidFill>
                  <a:schemeClr val="accent1">
                    <a:lumMod val="75000"/>
                  </a:schemeClr>
                </a:solidFill>
              </a:rPr>
              <a:t>MOBILE</a:t>
            </a:r>
            <a:endParaRPr lang="ru-RU" altLang="ru-RU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1544528"/>
            <a:ext cx="158619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07396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 для применения в санитарно-защитной зоне АЭС имеет максимальную комплектацию по оборудованию, имеет более продолжительную автономную работу, в основном решает задачи онлайн спектрометрии </a:t>
            </a:r>
            <a:r>
              <a:rPr lang="el-GR" sz="1100" dirty="0">
                <a:solidFill>
                  <a:srgbClr val="07396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ϒ</a:t>
            </a:r>
            <a:r>
              <a:rPr lang="ru-RU" sz="1100" dirty="0">
                <a:solidFill>
                  <a:srgbClr val="07396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-излучения, сбор и анализ проб </a:t>
            </a:r>
            <a:r>
              <a:rPr lang="ru-RU" sz="1100" dirty="0" smtClean="0">
                <a:solidFill>
                  <a:srgbClr val="07396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осадков </a:t>
            </a:r>
            <a:r>
              <a:rPr lang="ru-RU" sz="1100" dirty="0">
                <a:solidFill>
                  <a:srgbClr val="07396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снятие метеорологических данных на объекте для задач расчетного прогнозирования</a:t>
            </a:r>
            <a:endParaRPr lang="ru-RU" sz="1100" dirty="0">
              <a:solidFill>
                <a:srgbClr val="07396F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657853"/>
              </p:ext>
            </p:extLst>
          </p:nvPr>
        </p:nvGraphicFramePr>
        <p:xfrm>
          <a:off x="2163877" y="1632716"/>
          <a:ext cx="1556396" cy="2690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6396">
                  <a:extLst>
                    <a:ext uri="{9D8B030D-6E8A-4147-A177-3AD203B41FA5}"/>
                  </a:extLst>
                </a:gridCol>
              </a:tblGrid>
              <a:tr h="15420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Возможно применение как на АЭС так и ОИАЭ, а также для контроля газо-химических соединений в атмосферном воздухе. Может быть сконфигурирован для выполнения различных функций: </a:t>
                      </a:r>
                      <a:r>
                        <a:rPr lang="ru-RU" sz="1100" b="0" kern="1200" dirty="0" smtClean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измерения </a:t>
                      </a:r>
                      <a:r>
                        <a:rPr lang="ru-RU" sz="1100" b="0" kern="1200" dirty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МАЭД </a:t>
                      </a:r>
                      <a:r>
                        <a:rPr lang="el-GR" sz="1100" b="0" kern="1200" dirty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ϒ</a:t>
                      </a:r>
                      <a:r>
                        <a:rPr lang="ru-RU" sz="1100" b="0" kern="1200" dirty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-излучения, спектрометрии </a:t>
                      </a:r>
                      <a:r>
                        <a:rPr lang="el-GR" sz="1100" b="0" kern="1200" dirty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ϒ</a:t>
                      </a:r>
                      <a:r>
                        <a:rPr lang="ru-RU" sz="1100" b="0" kern="1200" dirty="0">
                          <a:solidFill>
                            <a:srgbClr val="07396F"/>
                          </a:solidFill>
                          <a:latin typeface="+mj-lt"/>
                          <a:ea typeface="+mn-ea"/>
                          <a:cs typeface="+mn-cs"/>
                        </a:rPr>
                        <a:t>-излучения и измерения концентрации вредных веществ в воздухе.</a:t>
                      </a:r>
                    </a:p>
                  </a:txBody>
                  <a:tcPr marL="51487" marR="5148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769133" y="1635099"/>
            <a:ext cx="1483701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07396F"/>
                </a:solidFill>
                <a:latin typeface="+mj-lt"/>
              </a:rPr>
              <a:t>Пост имеет базовый комплект оборудования предназначен для измерения МАЭД  </a:t>
            </a:r>
            <a:r>
              <a:rPr lang="ru-RU" sz="1100" dirty="0" smtClean="0">
                <a:solidFill>
                  <a:srgbClr val="07396F"/>
                </a:solidFill>
                <a:latin typeface="+mj-lt"/>
              </a:rPr>
              <a:t>ϒ-излучения</a:t>
            </a:r>
            <a:r>
              <a:rPr lang="ru-RU" sz="1100" dirty="0">
                <a:solidFill>
                  <a:srgbClr val="07396F"/>
                </a:solidFill>
                <a:latin typeface="+mj-lt"/>
              </a:rPr>
              <a:t>. Применяется на АЭС и ОИАЭ в зоне наблюдения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11334" y="1639866"/>
            <a:ext cx="1528987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07396F"/>
                </a:solidFill>
                <a:latin typeface="+mj-lt"/>
              </a:rPr>
              <a:t>Пост имеет информационное табло и малые габаритные размеры, предназначен для </a:t>
            </a:r>
            <a:r>
              <a:rPr lang="ru-RU" sz="1100" dirty="0" smtClean="0">
                <a:solidFill>
                  <a:srgbClr val="07396F"/>
                </a:solidFill>
                <a:latin typeface="+mj-lt"/>
              </a:rPr>
              <a:t>размещения </a:t>
            </a:r>
            <a:r>
              <a:rPr lang="ru-RU" sz="1100" dirty="0">
                <a:solidFill>
                  <a:srgbClr val="07396F"/>
                </a:solidFill>
                <a:latin typeface="+mj-lt"/>
              </a:rPr>
              <a:t>на стенах зданий и сооружений. Применяется в населенных пунктах и зоне наблюдения вокруг радиационно- и химически- опасных объектов для информирования населения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57839" y="1283478"/>
            <a:ext cx="8604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11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alt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ПРК-04Р)</a:t>
            </a:r>
            <a:endParaRPr lang="ru-RU" altLang="ru-RU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471534" y="1277258"/>
            <a:ext cx="8722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11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alt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ПРК-03Р)</a:t>
            </a:r>
            <a:endParaRPr lang="ru-RU" altLang="ru-RU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964069" y="1279973"/>
            <a:ext cx="10189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1100" b="1" dirty="0">
                <a:solidFill>
                  <a:schemeClr val="accent1">
                    <a:lumMod val="75000"/>
                  </a:schemeClr>
                </a:solidFill>
              </a:rPr>
              <a:t>(ПРК-02)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676389" y="1277253"/>
            <a:ext cx="9234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tabLst>
                <a:tab pos="4572000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tabLst>
                <a:tab pos="4572000" algn="r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tabLst>
                <a:tab pos="4572000" algn="r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r>
              <a:rPr lang="ru-RU" altLang="ru-RU" sz="1100" b="1">
                <a:solidFill>
                  <a:schemeClr val="accent1">
                    <a:lumMod val="75000"/>
                  </a:schemeClr>
                </a:solidFill>
              </a:rPr>
              <a:t>(ПРК-05)</a:t>
            </a:r>
          </a:p>
        </p:txBody>
      </p:sp>
      <p:sp>
        <p:nvSpPr>
          <p:cNvPr id="37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42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535487" y="773931"/>
            <a:ext cx="6482997" cy="23096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901" b="1">
                <a:solidFill>
                  <a:schemeClr val="bg1"/>
                </a:solidFill>
              </a:rPr>
              <a:t>Продукты проекта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67544" y="4783758"/>
            <a:ext cx="295305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" b="1" dirty="0">
                <a:solidFill>
                  <a:srgbClr val="20334F"/>
                </a:solidFill>
              </a:rPr>
              <a:t>* Опциональное оснащение по требованию заказчика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37947"/>
              </p:ext>
            </p:extLst>
          </p:nvPr>
        </p:nvGraphicFramePr>
        <p:xfrm>
          <a:off x="533700" y="1109226"/>
          <a:ext cx="6486572" cy="342442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10108">
                  <a:extLst>
                    <a:ext uri="{9D8B030D-6E8A-4147-A177-3AD203B41FA5}"/>
                  </a:extLst>
                </a:gridCol>
                <a:gridCol w="864096">
                  <a:extLst>
                    <a:ext uri="{9D8B030D-6E8A-4147-A177-3AD203B41FA5}"/>
                  </a:extLst>
                </a:gridCol>
                <a:gridCol w="1152128">
                  <a:extLst>
                    <a:ext uri="{9D8B030D-6E8A-4147-A177-3AD203B41FA5}"/>
                  </a:extLst>
                </a:gridCol>
                <a:gridCol w="1080120">
                  <a:extLst>
                    <a:ext uri="{9D8B030D-6E8A-4147-A177-3AD203B41FA5}"/>
                  </a:extLst>
                </a:gridCol>
                <a:gridCol w="1080120">
                  <a:extLst>
                    <a:ext uri="{9D8B030D-6E8A-4147-A177-3AD203B41FA5}"/>
                  </a:extLst>
                </a:gridCol>
              </a:tblGrid>
              <a:tr h="933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ПРК-04Р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ПРК-03Р</a:t>
                      </a: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ПРК-02Р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ПРК-05Р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</a:tr>
              <a:tr h="138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Измерение МАЭД </a:t>
                      </a:r>
                      <a:r>
                        <a:rPr lang="ru-RU" sz="1000" b="0" dirty="0" smtClean="0">
                          <a:effectLst/>
                        </a:rPr>
                        <a:t>фотонного излучения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Блок обработки и телеметрии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138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Измерение </a:t>
                      </a:r>
                      <a:r>
                        <a:rPr lang="ru-RU" sz="1000" b="0" dirty="0" smtClean="0">
                          <a:effectLst/>
                        </a:rPr>
                        <a:t>накопленной дозы фотонного</a:t>
                      </a:r>
                      <a:r>
                        <a:rPr lang="ru-RU" sz="1000" b="0" baseline="0" dirty="0" smtClean="0">
                          <a:effectLst/>
                        </a:rPr>
                        <a:t> </a:t>
                      </a:r>
                      <a:r>
                        <a:rPr lang="ru-RU" sz="1000" b="0" dirty="0" smtClean="0">
                          <a:effectLst/>
                        </a:rPr>
                        <a:t>излучения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Метеостанция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138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Измерение концентрации вредных веществ в воздухе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СКУД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Солнечная панель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138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GPS, </a:t>
                      </a:r>
                      <a:r>
                        <a:rPr lang="ru-RU" sz="1000" b="0" dirty="0">
                          <a:effectLst/>
                        </a:rPr>
                        <a:t>ГЛОНАС </a:t>
                      </a:r>
                      <a:r>
                        <a:rPr lang="ru-RU" sz="1000" b="0" dirty="0" smtClean="0">
                          <a:effectLst/>
                        </a:rPr>
                        <a:t>позиционирование</a:t>
                      </a:r>
                      <a:r>
                        <a:rPr lang="ru-RU" sz="1000" b="0" dirty="0">
                          <a:effectLst/>
                        </a:rPr>
                        <a:t> 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Информационное табло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Система климат-контроль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933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Спектрометрия </a:t>
                      </a:r>
                      <a:r>
                        <a:rPr lang="el-GR" sz="1000" b="0" dirty="0">
                          <a:effectLst/>
                        </a:rPr>
                        <a:t>ϒ</a:t>
                      </a:r>
                      <a:r>
                        <a:rPr lang="ru-RU" sz="1000" b="0" dirty="0">
                          <a:effectLst/>
                        </a:rPr>
                        <a:t>-излучения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933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Дизель</a:t>
                      </a:r>
                      <a:r>
                        <a:rPr lang="ru-RU" sz="10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генератор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Аспирационная установка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138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Система пожарной сигнализации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+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7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Локальный сервер БД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marL="324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+</a:t>
                      </a:r>
                      <a:r>
                        <a:rPr lang="en-US" sz="1000" b="0" dirty="0" smtClean="0">
                          <a:effectLst/>
                        </a:rPr>
                        <a:t>*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tc>
                  <a:txBody>
                    <a:bodyPr/>
                    <a:lstStyle/>
                    <a:p>
                      <a:pPr marL="43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-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 anchor="ctr"/>
                </a:tc>
                <a:extLst>
                  <a:ext uri="{0D108BD9-81ED-4DB2-BD59-A6C34878D82A}"/>
                </a:extLst>
              </a:tr>
              <a:tr h="678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Потребляемая мощность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1500 Вт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500 Вт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500 Вт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 Вт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extLst>
                  <a:ext uri="{0D108BD9-81ED-4DB2-BD59-A6C34878D82A}"/>
                </a:extLst>
              </a:tr>
              <a:tr h="138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Габаритные размеры, </a:t>
                      </a:r>
                      <a:r>
                        <a:rPr lang="ru-RU" sz="1000" b="0" dirty="0" err="1">
                          <a:effectLst/>
                        </a:rPr>
                        <a:t>ДхШхВ</a:t>
                      </a:r>
                      <a:r>
                        <a:rPr lang="ru-RU" sz="1000" b="0" dirty="0">
                          <a:effectLst/>
                        </a:rPr>
                        <a:t> мм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4500х2300х2100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800х800х2200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800х900х2200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700х700х1000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extLst>
                  <a:ext uri="{0D108BD9-81ED-4DB2-BD59-A6C34878D82A}"/>
                </a:extLst>
              </a:tr>
              <a:tr h="678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Масса, кг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7" marR="51487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Состав линейки постов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28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20430" y="4462186"/>
            <a:ext cx="1481697" cy="26161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/>
              <a:t>Внешний вид ПРК-01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3996" y="937354"/>
            <a:ext cx="3750409" cy="410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Всепогодное, </a:t>
            </a:r>
            <a:r>
              <a:rPr lang="ru-RU" sz="1400" dirty="0" err="1"/>
              <a:t>вандалоустойчивое</a:t>
            </a:r>
            <a:r>
              <a:rPr lang="ru-RU" sz="1400" dirty="0"/>
              <a:t> исполнение устойчивое к жестким ВВФ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Автономность работы не менее 72 ч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Класс безопасности 3Н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Радиосвязь УКВ диапазона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Дальность связи до 50 км прямой видимости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Диагностика неисправностей и отказов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Сейсмостойкость до 7 баллов МРЗ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Защита от воды и пыли </a:t>
            </a:r>
            <a:r>
              <a:rPr lang="en-US" sz="1400" dirty="0"/>
              <a:t>IP65</a:t>
            </a:r>
            <a:endParaRPr lang="ru-RU" sz="1400" dirty="0"/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Рабочие температуры -50 </a:t>
            </a:r>
            <a:r>
              <a:rPr lang="en-US" sz="1400" baseline="30000" dirty="0"/>
              <a:t>0</a:t>
            </a:r>
            <a:r>
              <a:rPr lang="ru-RU" sz="1400" dirty="0"/>
              <a:t>С до + 50 </a:t>
            </a:r>
            <a:r>
              <a:rPr lang="ru-RU" sz="1400" baseline="30000" dirty="0"/>
              <a:t>0</a:t>
            </a:r>
            <a:r>
              <a:rPr lang="ru-RU" sz="1400" dirty="0"/>
              <a:t>С</a:t>
            </a:r>
            <a:endParaRPr lang="en-US" sz="1400" dirty="0"/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Доля отечественных комплектующих 30%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Сертификат типа СИ 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      </a:t>
            </a:r>
            <a:r>
              <a:rPr lang="ru-RU" sz="1400" dirty="0"/>
              <a:t>RU.C.38.050.A. №69666 от 27.04.2018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Сертификат серийного производства ОИАЭ.RU.083(ОС).00334 от 25.09.2020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54" y="884569"/>
            <a:ext cx="1499318" cy="37852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01" y="845939"/>
            <a:ext cx="1578974" cy="34213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Пост радиационного контроля ПРК-01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0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Задача переоснащения состава постов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11023"/>
              </p:ext>
            </p:extLst>
          </p:nvPr>
        </p:nvGraphicFramePr>
        <p:xfrm>
          <a:off x="539552" y="825826"/>
          <a:ext cx="7658575" cy="420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387">
                  <a:extLst>
                    <a:ext uri="{9D8B030D-6E8A-4147-A177-3AD203B41FA5}">
                      <a16:colId xmlns="" xmlns:a16="http://schemas.microsoft.com/office/drawing/2014/main" val="2272919768"/>
                    </a:ext>
                  </a:extLst>
                </a:gridCol>
                <a:gridCol w="1467933">
                  <a:extLst>
                    <a:ext uri="{9D8B030D-6E8A-4147-A177-3AD203B41FA5}">
                      <a16:colId xmlns="" xmlns:a16="http://schemas.microsoft.com/office/drawing/2014/main" val="2711150715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502057059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3779381908"/>
                    </a:ext>
                  </a:extLst>
                </a:gridCol>
                <a:gridCol w="2041951">
                  <a:extLst>
                    <a:ext uri="{9D8B030D-6E8A-4147-A177-3AD203B41FA5}">
                      <a16:colId xmlns="" xmlns:a16="http://schemas.microsoft.com/office/drawing/2014/main" val="4268946399"/>
                    </a:ext>
                  </a:extLst>
                </a:gridCol>
              </a:tblGrid>
              <a:tr h="12241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Производитель</a:t>
                      </a:r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Номенклатура</a:t>
                      </a:r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Типы оборудования в разработанной РКД</a:t>
                      </a:r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Соотв. потребности</a:t>
                      </a:r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Обоснование замены на отечественные аналоги</a:t>
                      </a:r>
                      <a:endParaRPr lang="ru-RU" sz="1200" dirty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3806746624"/>
                  </a:ext>
                </a:extLst>
              </a:tr>
              <a:tr h="12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Traco</a:t>
                      </a:r>
                      <a:r>
                        <a:rPr lang="en-US" sz="1200" dirty="0">
                          <a:effectLst/>
                        </a:rPr>
                        <a:t> Electronic AG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Преобразователи</a:t>
                      </a:r>
                      <a:r>
                        <a:rPr lang="ru-RU" sz="1200" baseline="0" dirty="0" smtClean="0">
                          <a:effectLst/>
                        </a:rPr>
                        <a:t> напряжения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TCL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060-112 </a:t>
                      </a:r>
                      <a:r>
                        <a:rPr lang="en-US" sz="1200" dirty="0">
                          <a:effectLst/>
                        </a:rPr>
                        <a:t>DC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Недоступность</a:t>
                      </a:r>
                      <a:r>
                        <a:rPr lang="ru-RU" sz="1200" baseline="0" dirty="0" smtClean="0"/>
                        <a:t> компонентов для заказа в РФ</a:t>
                      </a:r>
                      <a:endParaRPr lang="ru-RU" sz="1200" dirty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810676390"/>
                  </a:ext>
                </a:extLst>
              </a:tr>
              <a:tr h="172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ICP DAS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Модули </a:t>
                      </a:r>
                      <a:r>
                        <a:rPr lang="ru-RU" sz="1200" dirty="0">
                          <a:effectLst/>
                        </a:rPr>
                        <a:t>ввода-вывода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ICP CON M-7055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Увеличенные сроки и стоимость поставки</a:t>
                      </a:r>
                      <a:r>
                        <a:rPr lang="en-US" sz="1200" dirty="0" smtClean="0"/>
                        <a:t>, </a:t>
                      </a:r>
                      <a:r>
                        <a:rPr lang="ru-RU" sz="1200" dirty="0" smtClean="0"/>
                        <a:t>неприемлемые условия поставщиков при заказе</a:t>
                      </a:r>
                      <a:endParaRPr lang="ru-RU" sz="1200" dirty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39565965"/>
                  </a:ext>
                </a:extLst>
              </a:tr>
              <a:tr h="12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CalAmp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Радиомодемы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Viper SC+ 100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Недоступность</a:t>
                      </a:r>
                      <a:r>
                        <a:rPr lang="ru-RU" sz="1200" baseline="0" dirty="0" smtClean="0"/>
                        <a:t> компонентов для заказа в РФ</a:t>
                      </a:r>
                      <a:endParaRPr lang="ru-RU" sz="1200" dirty="0" smtClean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351832465"/>
                  </a:ext>
                </a:extLst>
              </a:tr>
              <a:tr h="172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ICP DAS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Контроллеры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программируемые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LP-5231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Увеличенные сроки и стоимость поставки</a:t>
                      </a:r>
                      <a:r>
                        <a:rPr lang="en-US" sz="1200" dirty="0" smtClean="0"/>
                        <a:t>, </a:t>
                      </a:r>
                      <a:r>
                        <a:rPr lang="ru-RU" sz="1200" dirty="0" smtClean="0"/>
                        <a:t>неприемлемые условия поставщиков при заказе</a:t>
                      </a:r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931607708"/>
                  </a:ext>
                </a:extLst>
              </a:tr>
              <a:tr h="12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ETI Elektroelement d.d.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Термостаты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TER-3F AC/DC 24-240 V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Недоступность</a:t>
                      </a:r>
                      <a:r>
                        <a:rPr lang="ru-RU" sz="1200" baseline="0" dirty="0" smtClean="0"/>
                        <a:t> компонентов для заказа в РФ</a:t>
                      </a:r>
                      <a:endParaRPr lang="ru-RU" sz="1200" dirty="0" smtClean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636452369"/>
                  </a:ext>
                </a:extLst>
              </a:tr>
              <a:tr h="12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Schneider Electric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Нагреватели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NSYCR100WU1C 100</a:t>
                      </a:r>
                      <a:r>
                        <a:rPr lang="ru-RU" sz="1200">
                          <a:effectLst/>
                        </a:rPr>
                        <a:t> Вт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Недоступность</a:t>
                      </a:r>
                      <a:r>
                        <a:rPr lang="ru-RU" sz="1200" baseline="0" dirty="0" smtClean="0"/>
                        <a:t> компонентов для заказа в РФ</a:t>
                      </a:r>
                      <a:endParaRPr lang="ru-RU" sz="1200" dirty="0" smtClean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1024791826"/>
                  </a:ext>
                </a:extLst>
              </a:tr>
              <a:tr h="12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</a:t>
                      </a:r>
                      <a:r>
                        <a:rPr lang="en-US" sz="1200" dirty="0">
                          <a:effectLst/>
                        </a:rPr>
                        <a:t>CABUR S.R.L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Электрические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соединители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ZEFC420GR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ZEFC420BL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ZHM210GR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ZHT270-RET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644" marR="68644" marT="34322" marB="343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Недоступность</a:t>
                      </a:r>
                      <a:r>
                        <a:rPr lang="ru-RU" sz="1200" baseline="0" dirty="0" smtClean="0"/>
                        <a:t> компонентов для заказа в РФ</a:t>
                      </a:r>
                      <a:endParaRPr lang="ru-RU" sz="1200" dirty="0" smtClean="0"/>
                    </a:p>
                  </a:txBody>
                  <a:tcPr marL="68644" marR="68644" marT="34322" marB="34322" anchor="ctr"/>
                </a:tc>
                <a:extLst>
                  <a:ext uri="{0D108BD9-81ED-4DB2-BD59-A6C34878D82A}">
                    <a16:rowId xmlns="" xmlns:a16="http://schemas.microsoft.com/office/drawing/2014/main" val="3054598191"/>
                  </a:ext>
                </a:extLst>
              </a:tr>
            </a:tbl>
          </a:graphicData>
        </a:graphic>
      </p:graphicFrame>
      <p:grpSp>
        <p:nvGrpSpPr>
          <p:cNvPr id="9" name="Group 7"/>
          <p:cNvGrpSpPr/>
          <p:nvPr/>
        </p:nvGrpSpPr>
        <p:grpSpPr>
          <a:xfrm>
            <a:off x="5581353" y="1400980"/>
            <a:ext cx="143540" cy="141889"/>
            <a:chOff x="6692080" y="811064"/>
            <a:chExt cx="191209" cy="189010"/>
          </a:xfrm>
        </p:grpSpPr>
        <p:sp>
          <p:nvSpPr>
            <p:cNvPr id="13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16" name="Group 7"/>
          <p:cNvGrpSpPr/>
          <p:nvPr/>
        </p:nvGrpSpPr>
        <p:grpSpPr>
          <a:xfrm>
            <a:off x="5580114" y="1998067"/>
            <a:ext cx="143540" cy="141889"/>
            <a:chOff x="6692080" y="811064"/>
            <a:chExt cx="191209" cy="189010"/>
          </a:xfrm>
        </p:grpSpPr>
        <p:sp>
          <p:nvSpPr>
            <p:cNvPr id="17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8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19" name="Group 7"/>
          <p:cNvGrpSpPr/>
          <p:nvPr/>
        </p:nvGrpSpPr>
        <p:grpSpPr>
          <a:xfrm>
            <a:off x="5580588" y="2646139"/>
            <a:ext cx="143540" cy="141889"/>
            <a:chOff x="6692080" y="811064"/>
            <a:chExt cx="191209" cy="189010"/>
          </a:xfrm>
        </p:grpSpPr>
        <p:sp>
          <p:nvSpPr>
            <p:cNvPr id="20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1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22" name="Group 7"/>
          <p:cNvGrpSpPr/>
          <p:nvPr/>
        </p:nvGrpSpPr>
        <p:grpSpPr>
          <a:xfrm>
            <a:off x="5580113" y="3222203"/>
            <a:ext cx="143540" cy="141889"/>
            <a:chOff x="6692080" y="811064"/>
            <a:chExt cx="191209" cy="189010"/>
          </a:xfrm>
        </p:grpSpPr>
        <p:sp>
          <p:nvSpPr>
            <p:cNvPr id="23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4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25" name="Group 7"/>
          <p:cNvGrpSpPr/>
          <p:nvPr/>
        </p:nvGrpSpPr>
        <p:grpSpPr>
          <a:xfrm>
            <a:off x="5580112" y="3944410"/>
            <a:ext cx="143540" cy="141889"/>
            <a:chOff x="6692080" y="811064"/>
            <a:chExt cx="191209" cy="189010"/>
          </a:xfrm>
        </p:grpSpPr>
        <p:sp>
          <p:nvSpPr>
            <p:cNvPr id="26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7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28" name="Group 7"/>
          <p:cNvGrpSpPr/>
          <p:nvPr/>
        </p:nvGrpSpPr>
        <p:grpSpPr>
          <a:xfrm>
            <a:off x="5580112" y="4302323"/>
            <a:ext cx="143540" cy="141889"/>
            <a:chOff x="6692080" y="811064"/>
            <a:chExt cx="191209" cy="189010"/>
          </a:xfrm>
        </p:grpSpPr>
        <p:sp>
          <p:nvSpPr>
            <p:cNvPr id="29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0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31" name="Group 7"/>
          <p:cNvGrpSpPr/>
          <p:nvPr/>
        </p:nvGrpSpPr>
        <p:grpSpPr>
          <a:xfrm>
            <a:off x="5580112" y="4736498"/>
            <a:ext cx="143540" cy="141889"/>
            <a:chOff x="6692080" y="811064"/>
            <a:chExt cx="191209" cy="189010"/>
          </a:xfrm>
        </p:grpSpPr>
        <p:sp>
          <p:nvSpPr>
            <p:cNvPr id="32" name="Freeform 222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0" y="4"/>
                </a:cxn>
                <a:cxn ang="0">
                  <a:pos x="97" y="4"/>
                </a:cxn>
                <a:cxn ang="0">
                  <a:pos x="97" y="4"/>
                </a:cxn>
                <a:cxn ang="0">
                  <a:pos x="97" y="21"/>
                </a:cxn>
                <a:cxn ang="0">
                  <a:pos x="97" y="21"/>
                </a:cxn>
                <a:cxn ang="0">
                  <a:pos x="22" y="97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5" y="97"/>
                </a:cxn>
              </a:cxnLst>
              <a:rect l="0" t="0" r="r" b="b"/>
              <a:pathLst>
                <a:path w="102" h="100">
                  <a:moveTo>
                    <a:pt x="5" y="97"/>
                  </a:moveTo>
                  <a:cubicBezTo>
                    <a:pt x="0" y="92"/>
                    <a:pt x="0" y="84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5" y="0"/>
                    <a:pt x="92" y="0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02" y="9"/>
                    <a:pt x="102" y="17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9"/>
                    <a:pt x="16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0" y="100"/>
                    <a:pt x="7" y="99"/>
                    <a:pt x="5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3" name="Freeform 223"/>
            <p:cNvSpPr>
              <a:spLocks/>
            </p:cNvSpPr>
            <p:nvPr/>
          </p:nvSpPr>
          <p:spPr bwMode="auto">
            <a:xfrm>
              <a:off x="6692080" y="811064"/>
              <a:ext cx="191209" cy="189010"/>
            </a:xfrm>
            <a:custGeom>
              <a:avLst/>
              <a:gdLst/>
              <a:ahLst/>
              <a:cxnLst>
                <a:cxn ang="0">
                  <a:pos x="80" y="97"/>
                </a:cxn>
                <a:cxn ang="0">
                  <a:pos x="5" y="2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97" y="80"/>
                </a:cxn>
                <a:cxn ang="0">
                  <a:pos x="97" y="97"/>
                </a:cxn>
                <a:cxn ang="0">
                  <a:pos x="97" y="97"/>
                </a:cxn>
                <a:cxn ang="0">
                  <a:pos x="89" y="100"/>
                </a:cxn>
                <a:cxn ang="0">
                  <a:pos x="89" y="100"/>
                </a:cxn>
                <a:cxn ang="0">
                  <a:pos x="80" y="97"/>
                </a:cxn>
              </a:cxnLst>
              <a:rect l="0" t="0" r="r" b="b"/>
              <a:pathLst>
                <a:path w="102" h="100">
                  <a:moveTo>
                    <a:pt x="80" y="97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0" y="17"/>
                    <a:pt x="0" y="9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84"/>
                    <a:pt x="102" y="92"/>
                    <a:pt x="97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5" y="99"/>
                    <a:pt x="92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5" y="100"/>
                    <a:pt x="82" y="99"/>
                    <a:pt x="80" y="97"/>
                  </a:cubicBezTo>
                  <a:close/>
                </a:path>
              </a:pathLst>
            </a:custGeom>
            <a:solidFill>
              <a:srgbClr val="BC20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644" tIns="34322" rIns="68644" bIns="34322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34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902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1907704" y="3223176"/>
            <a:ext cx="1296593" cy="1597604"/>
          </a:xfrm>
          <a:custGeom>
            <a:avLst/>
            <a:gdLst/>
            <a:ahLst/>
            <a:cxnLst/>
            <a:rect l="l" t="t" r="r" b="b"/>
            <a:pathLst>
              <a:path w="4020820" h="4829809">
                <a:moveTo>
                  <a:pt x="0" y="4829695"/>
                </a:moveTo>
                <a:lnTo>
                  <a:pt x="4020820" y="4829695"/>
                </a:lnTo>
                <a:lnTo>
                  <a:pt x="4020820" y="0"/>
                </a:lnTo>
                <a:lnTo>
                  <a:pt x="0" y="0"/>
                </a:lnTo>
                <a:lnTo>
                  <a:pt x="0" y="4829695"/>
                </a:lnTo>
                <a:close/>
              </a:path>
            </a:pathLst>
          </a:custGeom>
          <a:solidFill>
            <a:srgbClr val="17A6B6"/>
          </a:solidFill>
        </p:spPr>
        <p:txBody>
          <a:bodyPr wrap="square" lIns="0" tIns="0" rIns="0" bIns="0" rtlCol="0"/>
          <a:lstStyle/>
          <a:p>
            <a:endParaRPr sz="615" spc="-17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71967" y="3223176"/>
            <a:ext cx="1296593" cy="1597604"/>
          </a:xfrm>
          <a:custGeom>
            <a:avLst/>
            <a:gdLst/>
            <a:ahLst/>
            <a:cxnLst/>
            <a:rect l="l" t="t" r="r" b="b"/>
            <a:pathLst>
              <a:path w="4020820" h="4829809">
                <a:moveTo>
                  <a:pt x="0" y="4829695"/>
                </a:moveTo>
                <a:lnTo>
                  <a:pt x="4020820" y="4829695"/>
                </a:lnTo>
                <a:lnTo>
                  <a:pt x="4020820" y="0"/>
                </a:lnTo>
                <a:lnTo>
                  <a:pt x="0" y="0"/>
                </a:lnTo>
                <a:lnTo>
                  <a:pt x="0" y="4829695"/>
                </a:lnTo>
                <a:close/>
              </a:path>
            </a:pathLst>
          </a:custGeom>
          <a:solidFill>
            <a:srgbClr val="52C59E"/>
          </a:solidFill>
        </p:spPr>
        <p:txBody>
          <a:bodyPr wrap="square" lIns="0" tIns="0" rIns="0" bIns="0" rtlCol="0"/>
          <a:lstStyle/>
          <a:p>
            <a:endParaRPr sz="615" spc="-17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3559" y="3223176"/>
            <a:ext cx="1296593" cy="1597604"/>
          </a:xfrm>
          <a:custGeom>
            <a:avLst/>
            <a:gdLst/>
            <a:ahLst/>
            <a:cxnLst/>
            <a:rect l="l" t="t" r="r" b="b"/>
            <a:pathLst>
              <a:path w="4020819" h="4829809">
                <a:moveTo>
                  <a:pt x="0" y="4829695"/>
                </a:moveTo>
                <a:lnTo>
                  <a:pt x="4020820" y="4829695"/>
                </a:lnTo>
                <a:lnTo>
                  <a:pt x="4020820" y="0"/>
                </a:lnTo>
                <a:lnTo>
                  <a:pt x="0" y="0"/>
                </a:lnTo>
                <a:lnTo>
                  <a:pt x="0" y="4829695"/>
                </a:lnTo>
                <a:close/>
              </a:path>
            </a:pathLst>
          </a:custGeom>
          <a:solidFill>
            <a:srgbClr val="387BA2"/>
          </a:solidFill>
        </p:spPr>
        <p:txBody>
          <a:bodyPr wrap="square" lIns="0" tIns="0" rIns="0" bIns="0" rtlCol="0"/>
          <a:lstStyle/>
          <a:p>
            <a:endParaRPr sz="615" spc="-17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81185" y="3525366"/>
            <a:ext cx="850758" cy="1057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6"/>
            <a:r>
              <a:rPr lang="ru-RU" sz="2219" b="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Р</a:t>
            </a:r>
            <a:r>
              <a:rPr sz="2219" b="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КОС</a:t>
            </a:r>
            <a:endParaRPr sz="2219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marL="4336" marR="1734">
              <a:spcBef>
                <a:spcPts val="1448"/>
              </a:spcBef>
            </a:pPr>
            <a:r>
              <a:rPr lang="ru-RU"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Радиационный к</a:t>
            </a:r>
            <a:r>
              <a:rPr sz="871" spc="-17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онтроль</a:t>
            </a:r>
            <a:r>
              <a:rPr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 </a:t>
            </a:r>
            <a:r>
              <a:rPr sz="871" spc="-17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окружающей</a:t>
            </a:r>
            <a:r>
              <a:rPr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 </a:t>
            </a:r>
            <a:r>
              <a:rPr sz="871" spc="-17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среды</a:t>
            </a:r>
            <a:r>
              <a:rPr lang="ru-RU"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(ОС)</a:t>
            </a:r>
            <a:endParaRPr sz="871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04838" y="3525366"/>
            <a:ext cx="747177" cy="1057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6"/>
            <a:r>
              <a:rPr sz="2219" b="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</a:t>
            </a:r>
            <a:r>
              <a:rPr lang="ru-RU" sz="2219" b="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МП</a:t>
            </a:r>
            <a:endParaRPr sz="2219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marL="4336" marR="1734">
              <a:spcBef>
                <a:spcPts val="1448"/>
              </a:spcBef>
            </a:pPr>
            <a:r>
              <a:rPr lang="ru-RU"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Контроль</a:t>
            </a:r>
            <a:r>
              <a:rPr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lang="ru-RU"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метеорологических параметров  ОС</a:t>
            </a:r>
            <a:endParaRPr sz="871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68131" y="3525366"/>
            <a:ext cx="1023682" cy="1057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6"/>
            <a:r>
              <a:rPr lang="ru-RU" sz="2219" b="1" spc="-17" dirty="0" smtClean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ПРЛ</a:t>
            </a:r>
            <a:endParaRPr sz="2219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marL="4336" marR="1734">
              <a:spcBef>
                <a:spcPts val="1448"/>
              </a:spcBef>
            </a:pPr>
            <a:r>
              <a:rPr lang="ru-RU" sz="871" spc="-17" dirty="0">
                <a:solidFill>
                  <a:srgbClr val="FFFFFF"/>
                </a:solidFill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Контроль на передвижной радиометрической лаборатории</a:t>
            </a:r>
            <a:endParaRPr sz="871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87287" y="2868695"/>
            <a:ext cx="3686479" cy="210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6"/>
            <a:r>
              <a:rPr lang="ru-RU" sz="1366" b="1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Область применения АСКРО</a:t>
            </a:r>
            <a:endParaRPr sz="1366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9553" y="1049166"/>
            <a:ext cx="7272807" cy="1523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6" marR="702179" algn="just">
              <a:lnSpc>
                <a:spcPct val="100699"/>
              </a:lnSpc>
            </a:pPr>
            <a:r>
              <a:rPr lang="ru-RU" sz="1400" b="1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АСКРО </a:t>
            </a:r>
            <a:r>
              <a:rPr lang="ru-RU"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представляет 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собой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масштабируем</a:t>
            </a:r>
            <a:r>
              <a:rPr lang="ru-RU"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ую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систему программно-технических средств (ТС</a:t>
            </a:r>
            <a:r>
              <a:rPr lang="ru-RU"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), базирующуюся на технических решениях системы контроля радиационной обстановки. Система в целом или ее элементы </a:t>
            </a:r>
            <a:r>
              <a:rPr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в 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необходимом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объеме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могут</a:t>
            </a:r>
            <a:r>
              <a:rPr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устанавливаться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на</a:t>
            </a:r>
            <a:r>
              <a:rPr lang="ru-RU"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любых</a:t>
            </a:r>
            <a:r>
              <a:rPr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объектах с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повышенной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радиационной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и химической опасностью, таких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как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санитарно-защитные зоны и зоны наблюдения АЭС,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комбинат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ы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по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переработке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ядерного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топлива</a:t>
            </a:r>
            <a:r>
              <a:rPr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,</a:t>
            </a:r>
            <a:r>
              <a:rPr lang="ru-RU" sz="1400" spc="-17" dirty="0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 smtClean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исследовательски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е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реактор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ы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,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хранилищ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а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радиоактивных отходов, 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вокруг </a:t>
            </a:r>
            <a:r>
              <a:rPr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вокзал</a:t>
            </a:r>
            <a:r>
              <a:rPr lang="ru-RU" sz="1400" spc="-17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ов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, </a:t>
            </a:r>
            <a:r>
              <a:rPr lang="ru-RU"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мест массового скопления людей </a:t>
            </a:r>
            <a:r>
              <a:rPr sz="1400" spc="-17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и т. д. </a:t>
            </a:r>
            <a:endParaRPr lang="ru-RU" sz="1400" spc="-17" dirty="0"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35696" y="3176342"/>
            <a:ext cx="4176464" cy="1684512"/>
          </a:xfrm>
          <a:prstGeom prst="rect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387902" y="38702"/>
            <a:ext cx="6416346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300" b="1" dirty="0" smtClean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Автоматизированная система контроля радиационной обстановки</a:t>
            </a:r>
            <a:endParaRPr lang="ru-RU" sz="2300" b="1" dirty="0">
              <a:solidFill>
                <a:srgbClr val="33333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29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</a:t>
            </a:fld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18784" y="4152921"/>
            <a:ext cx="2088232" cy="26161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Внешний вид </a:t>
            </a:r>
            <a:r>
              <a:rPr lang="ru-RU" sz="1100" b="1" dirty="0" smtClean="0"/>
              <a:t>ПРК-02Р</a:t>
            </a:r>
            <a:endParaRPr lang="ru-RU" sz="11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133971"/>
            <a:ext cx="4032448" cy="269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/>
              <a:t>Что нового?</a:t>
            </a:r>
          </a:p>
          <a:p>
            <a:pPr>
              <a:lnSpc>
                <a:spcPct val="110000"/>
              </a:lnSpc>
            </a:pPr>
            <a:endParaRPr lang="ru-RU" sz="1400" dirty="0"/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Полная переработка состава оборудования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Резервирование каналов связи (4 типа связи)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Доля отечественных комплектующих 95%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Устойчивость к разному типу климата (УХЛ, ТВ)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Полная автономность работы при использовании солнечных панелей (СП)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Питание от СП (опция)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Информационное табло (опция)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Метеорологическая станция (опция)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08" y="1187778"/>
            <a:ext cx="1595016" cy="26453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Пост радиационного контроля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ПРК-02Р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74" y="1218989"/>
            <a:ext cx="1870531" cy="2691380"/>
          </a:xfrm>
          <a:prstGeom prst="rect">
            <a:avLst/>
          </a:prstGeom>
        </p:spPr>
      </p:pic>
      <p:sp>
        <p:nvSpPr>
          <p:cNvPr id="17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076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09592"/>
              </p:ext>
            </p:extLst>
          </p:nvPr>
        </p:nvGraphicFramePr>
        <p:xfrm>
          <a:off x="539552" y="845939"/>
          <a:ext cx="4608512" cy="399390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409725"/>
                <a:gridCol w="2198787"/>
              </a:tblGrid>
              <a:tr h="1614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Параметры</a:t>
                      </a:r>
                      <a:endParaRPr lang="en-US" sz="14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Значение</a:t>
                      </a:r>
                      <a:endParaRPr lang="en-US" sz="1400" dirty="0"/>
                    </a:p>
                  </a:txBody>
                  <a:tcPr marL="68644" marR="68644" marT="34322" marB="34322"/>
                </a:tc>
              </a:tr>
              <a:tr h="2312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МАЭД </a:t>
                      </a:r>
                      <a:r>
                        <a:rPr lang="ru-RU" sz="1100" dirty="0" smtClean="0"/>
                        <a:t>фотонного излучения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1*10</a:t>
                      </a:r>
                      <a:r>
                        <a:rPr lang="ru-RU" sz="1100" baseline="30000" dirty="0" smtClean="0"/>
                        <a:t>-7</a:t>
                      </a:r>
                      <a:r>
                        <a:rPr lang="ru-RU" sz="1100" baseline="0" dirty="0" smtClean="0"/>
                        <a:t>  - 10</a:t>
                      </a:r>
                      <a:r>
                        <a:rPr lang="ru-RU" sz="1100" baseline="30000" dirty="0" smtClean="0"/>
                        <a:t>2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Зв/ч</a:t>
                      </a:r>
                      <a:endParaRPr lang="en-US" sz="1100" baseline="0" dirty="0"/>
                    </a:p>
                  </a:txBody>
                  <a:tcPr marL="68644" marR="68644" marT="34322" marB="34322"/>
                </a:tc>
              </a:tr>
              <a:tr h="23128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Диапазон рабочих температур,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-US" sz="1100" baseline="0" dirty="0" smtClean="0"/>
                        <a:t>t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От</a:t>
                      </a:r>
                      <a:r>
                        <a:rPr lang="ru-RU" sz="1100" baseline="0" dirty="0" smtClean="0"/>
                        <a:t> -50</a:t>
                      </a:r>
                      <a:r>
                        <a:rPr lang="ru-RU" sz="1100" baseline="30000" dirty="0" smtClean="0"/>
                        <a:t>0</a:t>
                      </a:r>
                      <a:r>
                        <a:rPr lang="ru-RU" sz="1100" baseline="0" dirty="0" smtClean="0"/>
                        <a:t>С до +50</a:t>
                      </a:r>
                      <a:r>
                        <a:rPr lang="ru-RU" sz="1100" baseline="30000" dirty="0" smtClean="0"/>
                        <a:t>0</a:t>
                      </a:r>
                      <a:r>
                        <a:rPr lang="ru-RU" sz="1100" baseline="0" dirty="0" smtClean="0"/>
                        <a:t>С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Автономная</a:t>
                      </a:r>
                      <a:r>
                        <a:rPr lang="ru-RU" sz="1100" baseline="0" dirty="0" smtClean="0"/>
                        <a:t> работа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 72 ч 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Сеть электропитания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2-х</a:t>
                      </a:r>
                      <a:r>
                        <a:rPr lang="ru-RU" sz="1100" baseline="0" dirty="0" smtClean="0"/>
                        <a:t> фазная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Напряжен</a:t>
                      </a:r>
                      <a:r>
                        <a:rPr lang="ru-RU" sz="1100" baseline="0" dirty="0" smtClean="0"/>
                        <a:t>ие питания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220 В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Потребляемая</a:t>
                      </a:r>
                      <a:r>
                        <a:rPr lang="ru-RU" sz="1100" baseline="0" dirty="0" smtClean="0"/>
                        <a:t> мощность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 1500 Вт  (1800</a:t>
                      </a:r>
                      <a:r>
                        <a:rPr lang="ru-RU" sz="1100" baseline="0" dirty="0" smtClean="0"/>
                        <a:t> ВА</a:t>
                      </a:r>
                      <a:r>
                        <a:rPr lang="ru-RU" sz="1100" dirty="0" smtClean="0"/>
                        <a:t>)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23128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Каналы</a:t>
                      </a:r>
                      <a:r>
                        <a:rPr lang="ru-RU" sz="1100" baseline="0" dirty="0" smtClean="0"/>
                        <a:t> связи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УКВ,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-US" sz="1100" baseline="0" dirty="0" smtClean="0"/>
                        <a:t>GSM</a:t>
                      </a:r>
                      <a:r>
                        <a:rPr lang="ru-RU" sz="1100" baseline="0" dirty="0" smtClean="0"/>
                        <a:t>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-US" sz="1100" baseline="0" dirty="0" smtClean="0"/>
                        <a:t>Tetra, Ethernet, RS-485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23128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Внешние</a:t>
                      </a:r>
                      <a:r>
                        <a:rPr lang="ru-RU" sz="1100" baseline="0" dirty="0" smtClean="0"/>
                        <a:t> факторы (ГОСТ  15150)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УХЛ,</a:t>
                      </a:r>
                      <a:r>
                        <a:rPr lang="ru-RU" sz="1100" baseline="0" dirty="0" smtClean="0"/>
                        <a:t> ТВ</a:t>
                      </a:r>
                      <a:r>
                        <a:rPr lang="ru-RU" sz="1100" dirty="0" smtClean="0"/>
                        <a:t> (</a:t>
                      </a:r>
                      <a:r>
                        <a:rPr lang="en-US" sz="1100" baseline="0" dirty="0" smtClean="0"/>
                        <a:t>1</a:t>
                      </a:r>
                      <a:r>
                        <a:rPr lang="ru-RU" sz="1100" dirty="0" smtClean="0"/>
                        <a:t>), тип атмосферы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-US" sz="1100" baseline="0" dirty="0" smtClean="0"/>
                        <a:t>II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2312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Сейсмостойкости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ru-RU" sz="1100" dirty="0" smtClean="0"/>
                        <a:t>по шкале </a:t>
                      </a:r>
                      <a:r>
                        <a:rPr lang="en-US" sz="1100" dirty="0" smtClean="0"/>
                        <a:t>MSK-64</a:t>
                      </a:r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 7 баллов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Класс</a:t>
                      </a:r>
                      <a:r>
                        <a:rPr lang="ru-RU" sz="1100" baseline="0" dirty="0" smtClean="0"/>
                        <a:t> безопасности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3Н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Гамма-спектрометр</a:t>
                      </a:r>
                      <a:r>
                        <a:rPr lang="ru-RU" sz="1100" baseline="0" dirty="0" smtClean="0"/>
                        <a:t> фотонного излучения</a:t>
                      </a:r>
                      <a:endParaRPr lang="en-US" sz="1100" dirty="0" smtClean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ДА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Информационное табло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/>
                        <a:t>ДА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Солнечная панель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ДА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Пыле</a:t>
                      </a:r>
                      <a:r>
                        <a:rPr lang="ru-RU" sz="1100" baseline="0" dirty="0" smtClean="0"/>
                        <a:t> влага защита</a:t>
                      </a:r>
                      <a:endParaRPr lang="en-US" sz="1100" b="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/>
                        <a:t>IP55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644" marR="68644" marT="34322" marB="34322"/>
                </a:tc>
              </a:tr>
              <a:tr h="1352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Назначенный срок службы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30 лет</a:t>
                      </a:r>
                      <a:endParaRPr lang="en-US" sz="1100" dirty="0"/>
                    </a:p>
                  </a:txBody>
                  <a:tcPr marL="68644" marR="68644" marT="34322" marB="34322"/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82043"/>
            <a:ext cx="2904272" cy="1741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Пост радиационного контроля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ПРК-04Р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3460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50232" y="4061022"/>
            <a:ext cx="1631052" cy="26161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/>
              <a:t>Внешний вид </a:t>
            </a:r>
            <a:r>
              <a:rPr lang="ru-RU" sz="1100" b="1" dirty="0" smtClean="0"/>
              <a:t>ПРК-05Р</a:t>
            </a:r>
            <a:endParaRPr lang="ru-RU" sz="11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948320"/>
            <a:ext cx="400507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Вес не более 100 кг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Всепогодное, </a:t>
            </a:r>
            <a:r>
              <a:rPr lang="ru-RU" sz="1400" dirty="0" err="1"/>
              <a:t>вандалоустойчивое</a:t>
            </a:r>
            <a:r>
              <a:rPr lang="ru-RU" sz="1400" dirty="0"/>
              <a:t> исполнение устойчивое к жестким ВВФ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Автономность работы не менее 72 ч (либо полная автономность при использовании солнечных панелей)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Повышенные требования надежности, </a:t>
            </a:r>
          </a:p>
          <a:p>
            <a:pPr>
              <a:lnSpc>
                <a:spcPct val="110000"/>
              </a:lnSpc>
            </a:pPr>
            <a:r>
              <a:rPr lang="ru-RU" sz="1400" dirty="0"/>
              <a:t>      класс 4</a:t>
            </a:r>
            <a:r>
              <a:rPr lang="en-US" sz="1400" dirty="0"/>
              <a:t> </a:t>
            </a:r>
            <a:r>
              <a:rPr lang="ru-RU" sz="1400" dirty="0"/>
              <a:t>(или 3Н по требованию)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Резервированные каналы связи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Диагностика неисправностей и отказов оборудования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Гибкость интеграции с другими системами и расширение функционала поста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Информационное табло (опционально)</a:t>
            </a:r>
          </a:p>
          <a:p>
            <a:pPr marL="214515" indent="-21451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Метеорологическая станция (опционально)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Пост радиационного контроля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ПРК-05Р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90" y="1710035"/>
            <a:ext cx="1544481" cy="194439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15" y="1598074"/>
            <a:ext cx="2362347" cy="2347644"/>
          </a:xfrm>
          <a:prstGeom prst="rect">
            <a:avLst/>
          </a:prstGeom>
          <a:scene3d>
            <a:camera prst="orthographicFront"/>
            <a:lightRig rig="chilly" dir="t"/>
          </a:scene3d>
          <a:sp3d prstMaterial="plastic"/>
        </p:spPr>
      </p:pic>
      <p:sp>
        <p:nvSpPr>
          <p:cNvPr id="16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91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992906"/>
              </p:ext>
            </p:extLst>
          </p:nvPr>
        </p:nvGraphicFramePr>
        <p:xfrm>
          <a:off x="539552" y="909878"/>
          <a:ext cx="6048670" cy="3657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91"/>
                <a:gridCol w="2171746"/>
                <a:gridCol w="655115"/>
                <a:gridCol w="720080"/>
                <a:gridCol w="720080"/>
                <a:gridCol w="720080"/>
                <a:gridCol w="720078"/>
              </a:tblGrid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№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Параметр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ПРК-01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ПРК-02Р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ПРК-03Р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ПРК-04Р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ПРК-05Р</a:t>
                      </a:r>
                      <a:endParaRPr lang="ru-RU" sz="1100" dirty="0"/>
                    </a:p>
                  </a:txBody>
                  <a:tcPr/>
                </a:tc>
              </a:tr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Класс безопасности 3Н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29862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Резервирование каналов связи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29862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Доля импортных КИ </a:t>
                      </a:r>
                    </a:p>
                    <a:p>
                      <a:r>
                        <a:rPr lang="ru-RU" sz="1100" dirty="0" smtClean="0"/>
                        <a:t>не более 5 %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29862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Устойчивость к типу климата</a:t>
                      </a:r>
                      <a:r>
                        <a:rPr lang="ru-RU" sz="1100" baseline="0" dirty="0" smtClean="0"/>
                        <a:t> </a:t>
                      </a:r>
                    </a:p>
                    <a:p>
                      <a:r>
                        <a:rPr lang="ru-RU" sz="1100" baseline="0" dirty="0" smtClean="0"/>
                        <a:t>УХЛ1  и ТВ1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Полная автономность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29862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Мощность</a:t>
                      </a:r>
                      <a:r>
                        <a:rPr lang="ru-RU" sz="1100" baseline="0" dirty="0" smtClean="0"/>
                        <a:t> потребления </a:t>
                      </a:r>
                    </a:p>
                    <a:p>
                      <a:r>
                        <a:rPr lang="ru-RU" sz="1100" baseline="0" dirty="0" smtClean="0"/>
                        <a:t>не более 600 Вт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Спектрометрия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26481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Датчики</a:t>
                      </a:r>
                      <a:r>
                        <a:rPr lang="ru-RU" sz="1100" baseline="0" dirty="0" smtClean="0"/>
                        <a:t> газо-аэрозольного изм.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Информационное табло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Измерения в СЗ (до 5 км)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  <a:tr h="18131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Измерения</a:t>
                      </a:r>
                      <a:r>
                        <a:rPr lang="ru-RU" sz="1100" baseline="0" dirty="0" smtClean="0"/>
                        <a:t> в ЗН (до 30 км)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Блок-схема: узел 5"/>
          <p:cNvSpPr>
            <a:spLocks noChangeAspect="1"/>
          </p:cNvSpPr>
          <p:nvPr/>
        </p:nvSpPr>
        <p:spPr>
          <a:xfrm>
            <a:off x="3338339" y="1269527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>
            <a:spLocks noChangeAspect="1"/>
          </p:cNvSpPr>
          <p:nvPr/>
        </p:nvSpPr>
        <p:spPr>
          <a:xfrm>
            <a:off x="4025532" y="1269527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>
            <a:spLocks noChangeAspect="1"/>
          </p:cNvSpPr>
          <p:nvPr/>
        </p:nvSpPr>
        <p:spPr>
          <a:xfrm>
            <a:off x="4747551" y="1269519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>
            <a:spLocks noChangeAspect="1"/>
          </p:cNvSpPr>
          <p:nvPr/>
        </p:nvSpPr>
        <p:spPr>
          <a:xfrm>
            <a:off x="5473195" y="1269519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>
            <a:spLocks noChangeAspect="1"/>
          </p:cNvSpPr>
          <p:nvPr/>
        </p:nvSpPr>
        <p:spPr>
          <a:xfrm>
            <a:off x="6202800" y="1544859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>
            <a:spLocks noChangeAspect="1"/>
          </p:cNvSpPr>
          <p:nvPr/>
        </p:nvSpPr>
        <p:spPr>
          <a:xfrm>
            <a:off x="4024519" y="1543802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>
            <a:spLocks noChangeAspect="1"/>
          </p:cNvSpPr>
          <p:nvPr/>
        </p:nvSpPr>
        <p:spPr>
          <a:xfrm>
            <a:off x="4024519" y="1919757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>
            <a:spLocks noChangeAspect="1"/>
          </p:cNvSpPr>
          <p:nvPr/>
        </p:nvSpPr>
        <p:spPr>
          <a:xfrm>
            <a:off x="4747774" y="1917599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>
            <a:spLocks noChangeAspect="1"/>
          </p:cNvSpPr>
          <p:nvPr/>
        </p:nvSpPr>
        <p:spPr>
          <a:xfrm>
            <a:off x="5476362" y="1918608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>
            <a:spLocks noChangeAspect="1"/>
          </p:cNvSpPr>
          <p:nvPr/>
        </p:nvSpPr>
        <p:spPr>
          <a:xfrm>
            <a:off x="6202792" y="191759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>
            <a:spLocks noChangeAspect="1"/>
          </p:cNvSpPr>
          <p:nvPr/>
        </p:nvSpPr>
        <p:spPr>
          <a:xfrm>
            <a:off x="6202792" y="2346472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>
            <a:spLocks noChangeAspect="1"/>
          </p:cNvSpPr>
          <p:nvPr/>
        </p:nvSpPr>
        <p:spPr>
          <a:xfrm>
            <a:off x="5476362" y="2346472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>
            <a:spLocks noChangeAspect="1"/>
          </p:cNvSpPr>
          <p:nvPr/>
        </p:nvSpPr>
        <p:spPr>
          <a:xfrm>
            <a:off x="4746757" y="2346464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>
            <a:spLocks noChangeAspect="1"/>
          </p:cNvSpPr>
          <p:nvPr/>
        </p:nvSpPr>
        <p:spPr>
          <a:xfrm>
            <a:off x="4024519" y="2348630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>
            <a:spLocks noChangeAspect="1"/>
          </p:cNvSpPr>
          <p:nvPr/>
        </p:nvSpPr>
        <p:spPr>
          <a:xfrm>
            <a:off x="4022353" y="2687454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>
            <a:spLocks noChangeAspect="1"/>
          </p:cNvSpPr>
          <p:nvPr/>
        </p:nvSpPr>
        <p:spPr>
          <a:xfrm>
            <a:off x="4762632" y="268847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>
            <a:spLocks noChangeAspect="1"/>
          </p:cNvSpPr>
          <p:nvPr/>
        </p:nvSpPr>
        <p:spPr>
          <a:xfrm>
            <a:off x="5473195" y="268847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>
            <a:spLocks noChangeAspect="1"/>
          </p:cNvSpPr>
          <p:nvPr/>
        </p:nvSpPr>
        <p:spPr>
          <a:xfrm>
            <a:off x="6202792" y="3045344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>
            <a:spLocks noChangeAspect="1"/>
          </p:cNvSpPr>
          <p:nvPr/>
        </p:nvSpPr>
        <p:spPr>
          <a:xfrm>
            <a:off x="5473195" y="3379984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>
            <a:spLocks noChangeAspect="1"/>
          </p:cNvSpPr>
          <p:nvPr/>
        </p:nvSpPr>
        <p:spPr>
          <a:xfrm>
            <a:off x="5473195" y="364579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>
            <a:spLocks noChangeAspect="1"/>
          </p:cNvSpPr>
          <p:nvPr/>
        </p:nvSpPr>
        <p:spPr>
          <a:xfrm>
            <a:off x="5473187" y="3889365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>
            <a:spLocks noChangeAspect="1"/>
          </p:cNvSpPr>
          <p:nvPr/>
        </p:nvSpPr>
        <p:spPr>
          <a:xfrm>
            <a:off x="6202792" y="3889365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>
            <a:spLocks noChangeAspect="1"/>
          </p:cNvSpPr>
          <p:nvPr/>
        </p:nvSpPr>
        <p:spPr>
          <a:xfrm>
            <a:off x="5474196" y="4150856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>
            <a:spLocks noChangeAspect="1"/>
          </p:cNvSpPr>
          <p:nvPr/>
        </p:nvSpPr>
        <p:spPr>
          <a:xfrm>
            <a:off x="4762632" y="364579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>
            <a:spLocks noChangeAspect="1"/>
          </p:cNvSpPr>
          <p:nvPr/>
        </p:nvSpPr>
        <p:spPr>
          <a:xfrm>
            <a:off x="4762632" y="3045344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>
            <a:spLocks noChangeAspect="1"/>
          </p:cNvSpPr>
          <p:nvPr/>
        </p:nvSpPr>
        <p:spPr>
          <a:xfrm>
            <a:off x="4021344" y="4149847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/>
          <p:cNvSpPr>
            <a:spLocks noChangeAspect="1"/>
          </p:cNvSpPr>
          <p:nvPr/>
        </p:nvSpPr>
        <p:spPr>
          <a:xfrm>
            <a:off x="4023486" y="4410305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>
            <a:spLocks noChangeAspect="1"/>
          </p:cNvSpPr>
          <p:nvPr/>
        </p:nvSpPr>
        <p:spPr>
          <a:xfrm>
            <a:off x="3341514" y="441247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>
            <a:spLocks noChangeAspect="1"/>
          </p:cNvSpPr>
          <p:nvPr/>
        </p:nvSpPr>
        <p:spPr>
          <a:xfrm>
            <a:off x="3339364" y="4149839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>
            <a:spLocks noChangeAspect="1"/>
          </p:cNvSpPr>
          <p:nvPr/>
        </p:nvSpPr>
        <p:spPr>
          <a:xfrm>
            <a:off x="6202792" y="441032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>
            <a:spLocks noChangeAspect="1"/>
          </p:cNvSpPr>
          <p:nvPr/>
        </p:nvSpPr>
        <p:spPr>
          <a:xfrm>
            <a:off x="4021344" y="3044327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594278" y="4748701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2628" y="4641196"/>
            <a:ext cx="20858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у</a:t>
            </a:r>
            <a:r>
              <a:rPr lang="ru-RU" sz="1100" dirty="0" smtClean="0"/>
              <a:t>лучшенный параметр в постах</a:t>
            </a:r>
            <a:endParaRPr lang="ru-RU" sz="1100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53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Сравнительная таблица линейки постов АСКРО</a:t>
            </a:r>
          </a:p>
        </p:txBody>
      </p:sp>
      <p:sp>
        <p:nvSpPr>
          <p:cNvPr id="54" name="Блок-схема: узел 53"/>
          <p:cNvSpPr>
            <a:spLocks noChangeAspect="1"/>
          </p:cNvSpPr>
          <p:nvPr/>
        </p:nvSpPr>
        <p:spPr>
          <a:xfrm>
            <a:off x="6204137" y="1270492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Блок-схема: узел 54"/>
          <p:cNvSpPr>
            <a:spLocks noChangeAspect="1"/>
          </p:cNvSpPr>
          <p:nvPr/>
        </p:nvSpPr>
        <p:spPr>
          <a:xfrm>
            <a:off x="4745111" y="154330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Блок-схема: узел 55"/>
          <p:cNvSpPr>
            <a:spLocks noChangeAspect="1"/>
          </p:cNvSpPr>
          <p:nvPr/>
        </p:nvSpPr>
        <p:spPr>
          <a:xfrm>
            <a:off x="5477105" y="1543301"/>
            <a:ext cx="7128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23</a:t>
            </a:r>
            <a:endParaRPr lang="en-US" sz="1100" dirty="0"/>
          </a:p>
        </p:txBody>
      </p:sp>
      <p:sp>
        <p:nvSpPr>
          <p:cNvPr id="47" name="Блок-схема: узел 46"/>
          <p:cNvSpPr>
            <a:spLocks noChangeAspect="1"/>
          </p:cNvSpPr>
          <p:nvPr/>
        </p:nvSpPr>
        <p:spPr>
          <a:xfrm>
            <a:off x="3335816" y="1543542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>
            <a:spLocks noChangeAspect="1"/>
          </p:cNvSpPr>
          <p:nvPr/>
        </p:nvSpPr>
        <p:spPr>
          <a:xfrm>
            <a:off x="3337547" y="1917599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Блок-схема: узел 57"/>
          <p:cNvSpPr>
            <a:spLocks noChangeAspect="1"/>
          </p:cNvSpPr>
          <p:nvPr/>
        </p:nvSpPr>
        <p:spPr>
          <a:xfrm>
            <a:off x="3338339" y="2346437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узел 58"/>
          <p:cNvSpPr>
            <a:spLocks noChangeAspect="1"/>
          </p:cNvSpPr>
          <p:nvPr/>
        </p:nvSpPr>
        <p:spPr>
          <a:xfrm>
            <a:off x="3339577" y="3044822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узел 59"/>
          <p:cNvSpPr>
            <a:spLocks noChangeAspect="1"/>
          </p:cNvSpPr>
          <p:nvPr/>
        </p:nvSpPr>
        <p:spPr>
          <a:xfrm>
            <a:off x="3339577" y="3379454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узел 60"/>
          <p:cNvSpPr>
            <a:spLocks noChangeAspect="1"/>
          </p:cNvSpPr>
          <p:nvPr/>
        </p:nvSpPr>
        <p:spPr>
          <a:xfrm>
            <a:off x="3339577" y="3891343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Блок-схема: узел 61"/>
          <p:cNvSpPr>
            <a:spLocks noChangeAspect="1"/>
          </p:cNvSpPr>
          <p:nvPr/>
        </p:nvSpPr>
        <p:spPr>
          <a:xfrm>
            <a:off x="3341514" y="3645791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Блок-схема: узел 62"/>
          <p:cNvSpPr>
            <a:spLocks noChangeAspect="1"/>
          </p:cNvSpPr>
          <p:nvPr/>
        </p:nvSpPr>
        <p:spPr>
          <a:xfrm>
            <a:off x="4760986" y="4149839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Блок-схема: узел 63"/>
          <p:cNvSpPr>
            <a:spLocks noChangeAspect="1"/>
          </p:cNvSpPr>
          <p:nvPr/>
        </p:nvSpPr>
        <p:spPr>
          <a:xfrm>
            <a:off x="4760986" y="4410321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Блок-схема: узел 64"/>
          <p:cNvSpPr>
            <a:spLocks noChangeAspect="1"/>
          </p:cNvSpPr>
          <p:nvPr/>
        </p:nvSpPr>
        <p:spPr>
          <a:xfrm>
            <a:off x="4022997" y="3380365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Блок-схема: узел 65"/>
          <p:cNvSpPr>
            <a:spLocks noChangeAspect="1"/>
          </p:cNvSpPr>
          <p:nvPr/>
        </p:nvSpPr>
        <p:spPr>
          <a:xfrm>
            <a:off x="4023553" y="3644734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Блок-схема: узел 66"/>
          <p:cNvSpPr>
            <a:spLocks noChangeAspect="1"/>
          </p:cNvSpPr>
          <p:nvPr/>
        </p:nvSpPr>
        <p:spPr>
          <a:xfrm>
            <a:off x="4023553" y="3889775"/>
            <a:ext cx="71280" cy="7200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Блок-схема: узел 67"/>
          <p:cNvSpPr>
            <a:spLocks noChangeAspect="1"/>
          </p:cNvSpPr>
          <p:nvPr/>
        </p:nvSpPr>
        <p:spPr>
          <a:xfrm>
            <a:off x="4761070" y="3891465"/>
            <a:ext cx="71280" cy="7200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Блок-схема: узел 68"/>
          <p:cNvSpPr>
            <a:spLocks noChangeAspect="1"/>
          </p:cNvSpPr>
          <p:nvPr/>
        </p:nvSpPr>
        <p:spPr>
          <a:xfrm>
            <a:off x="5474661" y="4412047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Блок-схема: узел 69"/>
          <p:cNvSpPr>
            <a:spLocks noChangeAspect="1"/>
          </p:cNvSpPr>
          <p:nvPr/>
        </p:nvSpPr>
        <p:spPr>
          <a:xfrm>
            <a:off x="6199617" y="3378555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узел 70"/>
          <p:cNvSpPr>
            <a:spLocks noChangeAspect="1"/>
          </p:cNvSpPr>
          <p:nvPr/>
        </p:nvSpPr>
        <p:spPr>
          <a:xfrm>
            <a:off x="5473690" y="3046828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Блок-схема: узел 72"/>
          <p:cNvSpPr>
            <a:spLocks noChangeAspect="1"/>
          </p:cNvSpPr>
          <p:nvPr/>
        </p:nvSpPr>
        <p:spPr>
          <a:xfrm>
            <a:off x="6202792" y="3645602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Блок-схема: узел 74"/>
          <p:cNvSpPr>
            <a:spLocks noChangeAspect="1"/>
          </p:cNvSpPr>
          <p:nvPr/>
        </p:nvSpPr>
        <p:spPr>
          <a:xfrm>
            <a:off x="3339577" y="2687669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Блок-схема: узел 75"/>
          <p:cNvSpPr>
            <a:spLocks noChangeAspect="1"/>
          </p:cNvSpPr>
          <p:nvPr/>
        </p:nvSpPr>
        <p:spPr>
          <a:xfrm>
            <a:off x="6202792" y="2687454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Блок-схема: узел 76"/>
          <p:cNvSpPr>
            <a:spLocks noChangeAspect="1"/>
          </p:cNvSpPr>
          <p:nvPr/>
        </p:nvSpPr>
        <p:spPr>
          <a:xfrm>
            <a:off x="4763971" y="3378555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Блок-схема: узел 77"/>
          <p:cNvSpPr>
            <a:spLocks noChangeAspect="1"/>
          </p:cNvSpPr>
          <p:nvPr/>
        </p:nvSpPr>
        <p:spPr>
          <a:xfrm>
            <a:off x="6202784" y="4151965"/>
            <a:ext cx="7128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Блок-схема: узел 78"/>
          <p:cNvSpPr/>
          <p:nvPr/>
        </p:nvSpPr>
        <p:spPr>
          <a:xfrm>
            <a:off x="3055895" y="4743825"/>
            <a:ext cx="72000" cy="7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/>
          <p:cNvSpPr txBox="1"/>
          <p:nvPr/>
        </p:nvSpPr>
        <p:spPr>
          <a:xfrm>
            <a:off x="3134245" y="4636320"/>
            <a:ext cx="1709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параметр</a:t>
            </a:r>
            <a:r>
              <a:rPr lang="en-US" sz="1100" dirty="0" smtClean="0"/>
              <a:t> </a:t>
            </a:r>
            <a:r>
              <a:rPr lang="ru-RU" sz="1100" dirty="0" smtClean="0"/>
              <a:t>без изменений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1763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90966"/>
            <a:ext cx="2101938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036" y="1021210"/>
            <a:ext cx="607004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ru-RU" b="1" dirty="0" smtClean="0"/>
              <a:t>1. </a:t>
            </a:r>
            <a:r>
              <a:rPr lang="ru-RU" dirty="0" smtClean="0"/>
              <a:t>Проведен расчет системы охлаждения поста радиационного контроля при эксплуатации в тропическом типе климата:</a:t>
            </a:r>
          </a:p>
          <a:p>
            <a:pPr marL="342900" indent="-342900">
              <a:buAutoNum type="arabicPeriod" startAt="2"/>
            </a:pPr>
            <a:endParaRPr lang="ru-RU" sz="500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расчет воздействия солнечного излучения на  пост </a:t>
            </a:r>
            <a:r>
              <a:rPr lang="ru-RU" dirty="0"/>
              <a:t>на основе </a:t>
            </a:r>
            <a:r>
              <a:rPr lang="ru-RU" dirty="0" smtClean="0"/>
              <a:t>математической модели расчета </a:t>
            </a:r>
            <a:r>
              <a:rPr lang="ru-RU" dirty="0"/>
              <a:t>плотности потока солнечного </a:t>
            </a:r>
            <a:r>
              <a:rPr lang="ru-RU" dirty="0" smtClean="0"/>
              <a:t>излучения;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разработан </a:t>
            </a:r>
            <a:r>
              <a:rPr lang="ru-RU" dirty="0"/>
              <a:t>и применен алгоритм определения зависимости суммарного суточного потока солнечного излучения от угла поворота </a:t>
            </a:r>
            <a:r>
              <a:rPr lang="ru-RU" dirty="0" smtClean="0"/>
              <a:t>поста с </a:t>
            </a:r>
            <a:r>
              <a:rPr lang="ru-RU" dirty="0"/>
              <a:t>учетом </a:t>
            </a:r>
            <a:r>
              <a:rPr lang="ru-RU" dirty="0" smtClean="0"/>
              <a:t>его </a:t>
            </a:r>
            <a:r>
              <a:rPr lang="ru-RU" dirty="0"/>
              <a:t>габаритов по </a:t>
            </a:r>
            <a:r>
              <a:rPr lang="ru-RU" dirty="0" smtClean="0"/>
              <a:t>азимуту;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обоснование рекомендаций по расположению и настройке поста для минимизации температурных воздействий;</a:t>
            </a:r>
          </a:p>
        </p:txBody>
      </p:sp>
      <p:sp>
        <p:nvSpPr>
          <p:cNvPr id="4" name="AutoShape 2" descr="Кондиционер для установки в уличный шкаф, холодопроизводительность 800Вт, со встроенным электрическим калорифером, 220В переменного то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890005"/>
            <a:ext cx="1060192" cy="2018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Расчет и обоснование выбора </a:t>
            </a: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системы охлаждения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91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28" y="961061"/>
            <a:ext cx="3428140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7902" y="1018600"/>
            <a:ext cx="42070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Исходные данные для расчета:</a:t>
            </a:r>
          </a:p>
          <a:p>
            <a:endParaRPr lang="ru-RU" sz="500" b="1" dirty="0" smtClean="0"/>
          </a:p>
          <a:p>
            <a:r>
              <a:rPr lang="ru-RU" sz="1600" dirty="0"/>
              <a:t>– </a:t>
            </a:r>
            <a:r>
              <a:rPr lang="ru-RU" sz="1600" dirty="0" smtClean="0"/>
              <a:t>место</a:t>
            </a:r>
            <a:r>
              <a:rPr lang="ru-RU" sz="1600" dirty="0"/>
              <a:t>: г. </a:t>
            </a:r>
            <a:r>
              <a:rPr lang="ru-RU" sz="1600" dirty="0" err="1"/>
              <a:t>Руппур</a:t>
            </a:r>
            <a:r>
              <a:rPr lang="ru-RU" sz="1600" dirty="0"/>
              <a:t> (Бангладеш) – 24° </a:t>
            </a:r>
            <a:r>
              <a:rPr lang="ru-RU" sz="1600" dirty="0" smtClean="0"/>
              <a:t>СШ;</a:t>
            </a:r>
            <a:endParaRPr lang="ru-RU" sz="1600" dirty="0"/>
          </a:p>
          <a:p>
            <a:r>
              <a:rPr lang="ru-RU" sz="1600" dirty="0"/>
              <a:t>– дата: 22 июня, склонение солнца λ = 24°;</a:t>
            </a:r>
          </a:p>
          <a:p>
            <a:r>
              <a:rPr lang="ru-RU" sz="1600" dirty="0"/>
              <a:t>– плотность потока прямого солнечного </a:t>
            </a:r>
            <a:endParaRPr lang="ru-RU" sz="1600" dirty="0" smtClean="0"/>
          </a:p>
          <a:p>
            <a:r>
              <a:rPr lang="ru-RU" sz="1600" dirty="0"/>
              <a:t> </a:t>
            </a:r>
            <a:r>
              <a:rPr lang="ru-RU" sz="1600" dirty="0" smtClean="0"/>
              <a:t>  излучения</a:t>
            </a:r>
            <a:r>
              <a:rPr lang="ru-RU" sz="1600" dirty="0"/>
              <a:t>: 1125 Вт/м^2 </a:t>
            </a:r>
            <a:r>
              <a:rPr lang="ru-RU" sz="1600" dirty="0" smtClean="0"/>
              <a:t>;</a:t>
            </a:r>
            <a:endParaRPr lang="ru-RU" sz="1600" dirty="0"/>
          </a:p>
          <a:p>
            <a:r>
              <a:rPr lang="ru-RU" sz="1600" dirty="0"/>
              <a:t>– безоблачное небо; </a:t>
            </a:r>
          </a:p>
          <a:p>
            <a:r>
              <a:rPr lang="ru-RU" sz="1600" dirty="0"/>
              <a:t>– безветренная погода; </a:t>
            </a:r>
          </a:p>
          <a:p>
            <a:r>
              <a:rPr lang="ru-RU" sz="1600" dirty="0"/>
              <a:t>– изменение температуры воздуха</a:t>
            </a:r>
            <a:endParaRPr lang="ru-RU" sz="1600" dirty="0" smtClean="0"/>
          </a:p>
        </p:txBody>
      </p: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39552" y="3466940"/>
            <a:ext cx="3812869" cy="13249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152" y="3950410"/>
            <a:ext cx="985216" cy="9583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Расчет и обоснование выбора </a:t>
            </a: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системы охлаждения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834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7864" y="992495"/>
            <a:ext cx="400158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Результаты исследования</a:t>
            </a:r>
          </a:p>
          <a:p>
            <a:endParaRPr lang="ru-RU" sz="500" b="1" dirty="0" smtClean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рассчитан избыточный тепловой поток снаружи поста 125 Вт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посчитано тепловыделение от оборудования внутри поста 200 Вт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950746"/>
            <a:ext cx="2201386" cy="14944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92" y="950746"/>
            <a:ext cx="2160488" cy="14495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1376" y="4014291"/>
            <a:ext cx="5994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Итого: </a:t>
            </a:r>
            <a:r>
              <a:rPr lang="ru-RU" sz="1600" dirty="0" smtClean="0"/>
              <a:t>необходимость компенсации максимального теплового потока внутри поста 325 Вт и произведен выбор системы кондиционирования для оснащение поста с учетом данных условий.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7864" y="2498109"/>
            <a:ext cx="4123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 smtClean="0"/>
              <a:t>показана зависимость угла поворота поста при воздействии потока солнечного излучения на поверхность поста и определено положение с максимальным воздействием солнечного излучения в 58</a:t>
            </a:r>
            <a:r>
              <a:rPr lang="ru-RU" sz="1600" baseline="30000" dirty="0" smtClean="0"/>
              <a:t>0</a:t>
            </a:r>
            <a:r>
              <a:rPr lang="ru-RU" sz="1600" dirty="0"/>
              <a:t> </a:t>
            </a:r>
            <a:r>
              <a:rPr lang="ru-RU" sz="1600" dirty="0" smtClean="0"/>
              <a:t>по азимуту на Юг.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2540219"/>
            <a:ext cx="2201386" cy="14241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281" y="2523484"/>
            <a:ext cx="2260958" cy="14735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427" y="4155172"/>
            <a:ext cx="877707" cy="8252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Расчет и обоснование выбора </a:t>
            </a: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системы охлаждения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489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0031" y="1133971"/>
            <a:ext cx="60700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ru-RU" sz="1600" b="1" dirty="0"/>
              <a:t>2</a:t>
            </a:r>
            <a:r>
              <a:rPr lang="ru-RU" sz="1600" b="1" dirty="0" smtClean="0"/>
              <a:t>. </a:t>
            </a:r>
            <a:r>
              <a:rPr lang="ru-RU" sz="1600" dirty="0" smtClean="0"/>
              <a:t>Проведено исследование влияния положения блока детектирования гамма-излучения относительно поста радиационного контроля на число зарегистрированных детектором частиц в при разных источников ИИ:</a:t>
            </a:r>
          </a:p>
          <a:p>
            <a:pPr marL="552450" indent="-285750">
              <a:buFontTx/>
              <a:buChar char="-"/>
            </a:pPr>
            <a:r>
              <a:rPr lang="ru-RU" sz="1600" dirty="0" smtClean="0"/>
              <a:t>расчет регистрации фотонов БД гамма-излучения от  точечного источника;</a:t>
            </a:r>
            <a:endParaRPr lang="en-US" sz="1600" dirty="0"/>
          </a:p>
          <a:p>
            <a:pPr marL="552450" indent="-285750">
              <a:buFontTx/>
              <a:buChar char="-"/>
            </a:pPr>
            <a:endParaRPr lang="en-US" sz="1600" dirty="0" smtClean="0"/>
          </a:p>
          <a:p>
            <a:pPr marL="266700"/>
            <a:r>
              <a:rPr lang="ru-RU" sz="1600" dirty="0" smtClean="0"/>
              <a:t>Расчеты проведены в программной среде </a:t>
            </a:r>
            <a:r>
              <a:rPr lang="ru-RU" sz="1600" dirty="0"/>
              <a:t>имитационного трехмерного моделирования </a:t>
            </a:r>
            <a:r>
              <a:rPr lang="ru-RU" sz="1600" dirty="0" smtClean="0"/>
              <a:t>процессов </a:t>
            </a:r>
            <a:r>
              <a:rPr lang="ru-RU" sz="1600" dirty="0"/>
              <a:t>переноса и регистрации </a:t>
            </a:r>
            <a:r>
              <a:rPr lang="ru-RU" sz="1600" dirty="0" smtClean="0"/>
              <a:t>ионизирующих </a:t>
            </a:r>
            <a:r>
              <a:rPr lang="ru-RU" sz="1600" dirty="0"/>
              <a:t>излучений </a:t>
            </a:r>
            <a:r>
              <a:rPr lang="en-US" sz="1600" dirty="0" smtClean="0"/>
              <a:t>MCC MT</a:t>
            </a:r>
            <a:r>
              <a:rPr lang="ru-RU" sz="1600" dirty="0" smtClean="0"/>
              <a:t> методом Монте-Карло.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4755"/>
            <a:ext cx="1914286" cy="580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Исследование влияния защиты БД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446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57" y="889777"/>
            <a:ext cx="5246501" cy="3881901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28</a:t>
            </a:fld>
            <a:endParaRPr lang="en-US" sz="11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146602"/>
              </p:ext>
            </p:extLst>
          </p:nvPr>
        </p:nvGraphicFramePr>
        <p:xfrm>
          <a:off x="471711" y="1074189"/>
          <a:ext cx="3384376" cy="3513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713"/>
                <a:gridCol w="1777663"/>
              </a:tblGrid>
              <a:tr h="4260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Исходные данные для расчета: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52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Материал корпуса ПРК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оцинкованная сталь</a:t>
                      </a:r>
                      <a:endParaRPr lang="ru-RU" sz="1600" dirty="0"/>
                    </a:p>
                  </a:txBody>
                  <a:tcPr/>
                </a:tc>
              </a:tr>
              <a:tr h="6652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Толщина стенок поста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3 мм;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4260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Детектор БД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ППД (кремний);</a:t>
                      </a:r>
                      <a:endParaRPr lang="ru-RU" sz="1600" dirty="0"/>
                    </a:p>
                  </a:txBody>
                  <a:tcPr/>
                </a:tc>
              </a:tr>
              <a:tr h="6652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Источник излучения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-137,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-60, 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-131</a:t>
                      </a:r>
                      <a:endParaRPr lang="ru-RU" sz="1600" dirty="0"/>
                    </a:p>
                  </a:txBody>
                  <a:tcPr/>
                </a:tc>
              </a:tr>
              <a:tr h="6652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Расстояние до источника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1, 10, 100 м,</a:t>
                      </a:r>
                    </a:p>
                    <a:p>
                      <a:r>
                        <a:rPr lang="ru-RU" sz="1600" dirty="0" smtClean="0"/>
                        <a:t>1,</a:t>
                      </a:r>
                      <a:r>
                        <a:rPr lang="ru-RU" sz="1600" baseline="0" dirty="0" smtClean="0"/>
                        <a:t> 10, 100 км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Исследование влияния защиты БД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7902" y="807030"/>
            <a:ext cx="7496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Были посчитаны значения активности источника на указанных расстояниях с учетом данных по гамме-постоянной источника (таблицы из справочника </a:t>
            </a:r>
            <a:r>
              <a:rPr lang="ru-RU" sz="1600" dirty="0" err="1" smtClean="0"/>
              <a:t>В.П.Машкович</a:t>
            </a:r>
            <a:r>
              <a:rPr lang="ru-RU" sz="1600" dirty="0" smtClean="0"/>
              <a:t> «Защита от ионизирующих излучений»)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9552" y="1687026"/>
                <a:ext cx="124611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А= 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Г</m:t>
                          </m:r>
                        </m:den>
                      </m:f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687026"/>
                <a:ext cx="1246110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62377" y="1831042"/>
                <a:ext cx="477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Бк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377" y="1831042"/>
                <a:ext cx="477375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55776" y="1700074"/>
                <a:ext cx="729880" cy="527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Зв</m:t>
                              </m:r>
                            </m:num>
                            <m:den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700074"/>
                <a:ext cx="729880" cy="52790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475578" y="1651534"/>
                <a:ext cx="1231940" cy="624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Г </m:t>
                      </m:r>
                      <m:d>
                        <m:dPr>
                          <m:begChr m:val="["/>
                          <m:endChr m:val="]"/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аЗв·</m:t>
                              </m:r>
                              <m:sSup>
                                <m:sSup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с·Бк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578" y="1651534"/>
                <a:ext cx="1231940" cy="624979"/>
              </a:xfrm>
              <a:prstGeom prst="rect">
                <a:avLst/>
              </a:prstGeom>
              <a:blipFill rotWithShape="0">
                <a:blip r:embed="rId7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17402" y="2374464"/>
            <a:ext cx="749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 смоделировано в среде </a:t>
            </a:r>
            <a:r>
              <a:rPr lang="en-US" sz="1600" dirty="0" smtClean="0"/>
              <a:t>MCC MT </a:t>
            </a:r>
            <a:r>
              <a:rPr lang="ru-RU" sz="1600" dirty="0" smtClean="0"/>
              <a:t>влияние положения детектора гамма-излучения на его показания при различных активностях источника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9654363"/>
                  </p:ext>
                </p:extLst>
              </p:nvPr>
            </p:nvGraphicFramePr>
            <p:xfrm>
              <a:off x="417402" y="3096195"/>
              <a:ext cx="7250942" cy="1818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1869"/>
                    <a:gridCol w="952144"/>
                    <a:gridCol w="952144"/>
                    <a:gridCol w="1391595"/>
                    <a:gridCol w="1318353"/>
                    <a:gridCol w="1464837"/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Источник</a:t>
                          </a:r>
                          <a:endParaRPr lang="ru-RU" sz="16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</a:t>
                          </a:r>
                          <a:r>
                            <a:rPr lang="ru-RU" sz="1600" dirty="0" smtClean="0"/>
                            <a:t>,</a:t>
                          </a:r>
                          <a:r>
                            <a:rPr lang="en-US" sz="1600" dirty="0" smtClean="0"/>
                            <a:t> </a:t>
                          </a:r>
                          <a:r>
                            <a:rPr lang="ru-RU" sz="1600" baseline="0" dirty="0" smtClean="0"/>
                            <a:t>Зв/ч</a:t>
                          </a:r>
                          <a:endParaRPr lang="ru-RU" sz="16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Г</a:t>
                          </a: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А</a:t>
                          </a:r>
                          <a:r>
                            <a:rPr lang="en-US" sz="1600" dirty="0" smtClean="0"/>
                            <a:t>,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ru-RU" sz="1600" baseline="0" dirty="0" smtClean="0"/>
                            <a:t>Бк</a:t>
                          </a:r>
                          <a:endParaRPr lang="ru-RU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 м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10 м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100 м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30000" dirty="0" smtClean="0"/>
                            <a:t>137</a:t>
                          </a:r>
                          <a:r>
                            <a:rPr lang="en-US" sz="1600" dirty="0" smtClean="0"/>
                            <a:t>Cs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r>
                            <a:rPr lang="ru-RU" sz="1600" dirty="0" smtClean="0"/>
                            <a:t>0</a:t>
                          </a:r>
                          <a:r>
                            <a:rPr lang="ru-RU" sz="1600" baseline="30000" dirty="0" smtClean="0"/>
                            <a:t>-3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23,7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1,17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ru-RU" sz="1600" baseline="30000" dirty="0" smtClean="0"/>
                            <a:t>8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1,17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en-US" sz="1600" baseline="30000" dirty="0" smtClean="0"/>
                            <a:t>1</a:t>
                          </a:r>
                          <a:r>
                            <a:rPr lang="ru-RU" sz="1600" baseline="30000" dirty="0" smtClean="0"/>
                            <a:t>0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1,17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en-US" sz="1600" baseline="30000" dirty="0" smtClean="0"/>
                            <a:t>1</a:t>
                          </a:r>
                          <a:r>
                            <a:rPr lang="ru-RU" sz="1600" baseline="30000" dirty="0" smtClean="0"/>
                            <a:t>2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aseline="30000" dirty="0" smtClean="0"/>
                            <a:t>60</a:t>
                          </a:r>
                          <a:r>
                            <a:rPr lang="en-US" sz="1600" baseline="0" dirty="0" smtClean="0"/>
                            <a:t>Co</a:t>
                          </a:r>
                          <a:endParaRPr lang="ru-RU" sz="16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</a:t>
                          </a:r>
                          <a:r>
                            <a:rPr lang="ru-RU" sz="1600" dirty="0" smtClean="0"/>
                            <a:t>0</a:t>
                          </a:r>
                          <a:r>
                            <a:rPr lang="ru-RU" sz="1600" baseline="30000" dirty="0" smtClean="0"/>
                            <a:t>-3</a:t>
                          </a:r>
                          <a:endParaRPr lang="ru-RU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12,9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2,16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ru-RU" sz="1600" baseline="30000" dirty="0" smtClean="0"/>
                            <a:t>8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2,16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en-US" sz="1600" baseline="30000" dirty="0" smtClean="0"/>
                            <a:t>1</a:t>
                          </a:r>
                          <a:r>
                            <a:rPr lang="ru-RU" sz="1600" baseline="30000" dirty="0" smtClean="0"/>
                            <a:t>0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2,16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en-US" sz="1600" baseline="30000" dirty="0" smtClean="0"/>
                            <a:t>1</a:t>
                          </a:r>
                          <a:r>
                            <a:rPr lang="ru-RU" sz="1600" baseline="30000" dirty="0" smtClean="0"/>
                            <a:t>2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30000" dirty="0" smtClean="0"/>
                            <a:t>131</a:t>
                          </a:r>
                          <a:r>
                            <a:rPr lang="en-US" sz="1600" dirty="0" smtClean="0"/>
                            <a:t>I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</a:t>
                          </a:r>
                          <a:r>
                            <a:rPr lang="ru-RU" sz="1600" dirty="0" smtClean="0"/>
                            <a:t>0</a:t>
                          </a:r>
                          <a:r>
                            <a:rPr lang="ru-RU" sz="1600" baseline="30000" dirty="0" smtClean="0"/>
                            <a:t>-3</a:t>
                          </a:r>
                          <a:endParaRPr lang="ru-RU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15,7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1,18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ru-RU" sz="1600" baseline="30000" dirty="0" smtClean="0"/>
                            <a:t>8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1,18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en-US" sz="1600" baseline="30000" dirty="0" smtClean="0"/>
                            <a:t>1</a:t>
                          </a:r>
                          <a:r>
                            <a:rPr lang="ru-RU" sz="1600" baseline="30000" dirty="0" smtClean="0"/>
                            <a:t>0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1,18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en-US" sz="1600" dirty="0" smtClean="0"/>
                            <a:t>10</a:t>
                          </a:r>
                          <a:r>
                            <a:rPr lang="en-US" sz="1600" baseline="30000" dirty="0" smtClean="0"/>
                            <a:t>1</a:t>
                          </a:r>
                          <a:r>
                            <a:rPr lang="ru-RU" sz="1600" baseline="30000" dirty="0" smtClean="0"/>
                            <a:t>2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9654363"/>
                  </p:ext>
                </p:extLst>
              </p:nvPr>
            </p:nvGraphicFramePr>
            <p:xfrm>
              <a:off x="417402" y="3096195"/>
              <a:ext cx="7250942" cy="1818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1869"/>
                    <a:gridCol w="952144"/>
                    <a:gridCol w="952144"/>
                    <a:gridCol w="1391595"/>
                    <a:gridCol w="1318353"/>
                    <a:gridCol w="1464837"/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Источник</a:t>
                          </a:r>
                          <a:endParaRPr lang="ru-RU" sz="16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D</a:t>
                          </a:r>
                          <a:r>
                            <a:rPr lang="ru-RU" sz="1600" dirty="0" smtClean="0"/>
                            <a:t>,</a:t>
                          </a:r>
                          <a:r>
                            <a:rPr lang="en-US" sz="1600" dirty="0" smtClean="0"/>
                            <a:t> </a:t>
                          </a:r>
                          <a:r>
                            <a:rPr lang="ru-RU" sz="1600" baseline="0" dirty="0" smtClean="0"/>
                            <a:t>Зв/ч</a:t>
                          </a:r>
                          <a:endParaRPr lang="ru-RU" sz="16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Г</a:t>
                          </a: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А</a:t>
                          </a:r>
                          <a:r>
                            <a:rPr lang="en-US" sz="1600" dirty="0" smtClean="0"/>
                            <a:t>,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ru-RU" sz="1600" baseline="0" dirty="0" smtClean="0"/>
                            <a:t>Бк</a:t>
                          </a:r>
                          <a:endParaRPr lang="ru-RU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33528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 м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10 м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100 м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30000" dirty="0" smtClean="0"/>
                            <a:t>137</a:t>
                          </a:r>
                          <a:r>
                            <a:rPr lang="en-US" sz="1600" dirty="0" smtClean="0"/>
                            <a:t>Cs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</a:t>
                          </a:r>
                          <a:r>
                            <a:rPr lang="ru-RU" sz="1600" dirty="0" smtClean="0"/>
                            <a:t>0</a:t>
                          </a:r>
                          <a:r>
                            <a:rPr lang="ru-RU" sz="1600" baseline="30000" dirty="0" smtClean="0"/>
                            <a:t>-3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dirty="0" smtClean="0"/>
                            <a:t>23,7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21930" t="-190323" r="-202632" b="-2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338249" t="-190323" r="-112903" b="-2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396250" t="-190323" r="-2083" b="-2064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aseline="30000" dirty="0" smtClean="0"/>
                            <a:t>60</a:t>
                          </a:r>
                          <a:r>
                            <a:rPr lang="en-US" sz="1600" baseline="0" dirty="0" smtClean="0"/>
                            <a:t>Co</a:t>
                          </a:r>
                          <a:endParaRPr lang="ru-RU" sz="16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</a:t>
                          </a:r>
                          <a:r>
                            <a:rPr lang="ru-RU" sz="1600" dirty="0" smtClean="0"/>
                            <a:t>0</a:t>
                          </a:r>
                          <a:r>
                            <a:rPr lang="ru-RU" sz="1600" baseline="30000" dirty="0" smtClean="0"/>
                            <a:t>-3</a:t>
                          </a:r>
                          <a:endParaRPr lang="ru-RU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12,9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21930" t="-295082" r="-202632" b="-1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338249" t="-295082" r="-112903" b="-1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396250" t="-295082" r="-2083" b="-1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30000" dirty="0" smtClean="0"/>
                            <a:t>131</a:t>
                          </a:r>
                          <a:r>
                            <a:rPr lang="en-US" sz="1600" dirty="0" smtClean="0"/>
                            <a:t>I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1</a:t>
                          </a:r>
                          <a:r>
                            <a:rPr lang="ru-RU" sz="1600" dirty="0" smtClean="0"/>
                            <a:t>0</a:t>
                          </a:r>
                          <a:r>
                            <a:rPr lang="ru-RU" sz="1600" baseline="30000" dirty="0" smtClean="0"/>
                            <a:t>-3</a:t>
                          </a:r>
                          <a:endParaRPr lang="ru-RU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15,7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21930" t="-395082" r="-202632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338249" t="-395082" r="-112903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396250" t="-395082" r="-2083" b="-983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Исследование влияния защиты БД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29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840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25"/>
          <p:cNvSpPr/>
          <p:nvPr/>
        </p:nvSpPr>
        <p:spPr>
          <a:xfrm>
            <a:off x="4210554" y="1484309"/>
            <a:ext cx="1132719" cy="606522"/>
          </a:xfrm>
          <a:custGeom>
            <a:avLst/>
            <a:gdLst/>
            <a:ahLst/>
            <a:cxnLst/>
            <a:rect l="l" t="t" r="r" b="b"/>
            <a:pathLst>
              <a:path w="5406390" h="1462404">
                <a:moveTo>
                  <a:pt x="5405794" y="1461895"/>
                </a:moveTo>
                <a:lnTo>
                  <a:pt x="1655613" y="1461895"/>
                </a:lnTo>
                <a:lnTo>
                  <a:pt x="0" y="0"/>
                </a:lnTo>
              </a:path>
            </a:pathLst>
          </a:custGeom>
          <a:ln w="39265">
            <a:solidFill>
              <a:srgbClr val="91C85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8989" y="1862123"/>
            <a:ext cx="1404699" cy="13815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78959" y="2051753"/>
            <a:ext cx="63188" cy="65314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78531" y="0"/>
                </a:moveTo>
                <a:lnTo>
                  <a:pt x="47964" y="6171"/>
                </a:lnTo>
                <a:lnTo>
                  <a:pt x="23002" y="23002"/>
                </a:lnTo>
                <a:lnTo>
                  <a:pt x="6171" y="47964"/>
                </a:lnTo>
                <a:lnTo>
                  <a:pt x="0" y="78531"/>
                </a:lnTo>
                <a:lnTo>
                  <a:pt x="6171" y="109098"/>
                </a:lnTo>
                <a:lnTo>
                  <a:pt x="23002" y="134060"/>
                </a:lnTo>
                <a:lnTo>
                  <a:pt x="47964" y="150891"/>
                </a:lnTo>
                <a:lnTo>
                  <a:pt x="78531" y="157063"/>
                </a:lnTo>
                <a:lnTo>
                  <a:pt x="109098" y="150891"/>
                </a:lnTo>
                <a:lnTo>
                  <a:pt x="134060" y="134060"/>
                </a:lnTo>
                <a:lnTo>
                  <a:pt x="150891" y="109098"/>
                </a:lnTo>
                <a:lnTo>
                  <a:pt x="157063" y="78531"/>
                </a:lnTo>
                <a:lnTo>
                  <a:pt x="150891" y="47964"/>
                </a:lnTo>
                <a:lnTo>
                  <a:pt x="134060" y="23002"/>
                </a:lnTo>
                <a:lnTo>
                  <a:pt x="109098" y="6171"/>
                </a:lnTo>
                <a:lnTo>
                  <a:pt x="78531" y="0"/>
                </a:lnTo>
                <a:close/>
              </a:path>
            </a:pathLst>
          </a:custGeom>
          <a:solidFill>
            <a:srgbClr val="91C851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67145" y="2059917"/>
            <a:ext cx="63188" cy="65314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78531" y="0"/>
                </a:moveTo>
                <a:lnTo>
                  <a:pt x="47964" y="6171"/>
                </a:lnTo>
                <a:lnTo>
                  <a:pt x="23002" y="23002"/>
                </a:lnTo>
                <a:lnTo>
                  <a:pt x="6171" y="47964"/>
                </a:lnTo>
                <a:lnTo>
                  <a:pt x="0" y="78531"/>
                </a:lnTo>
                <a:lnTo>
                  <a:pt x="6171" y="109098"/>
                </a:lnTo>
                <a:lnTo>
                  <a:pt x="23002" y="134060"/>
                </a:lnTo>
                <a:lnTo>
                  <a:pt x="47964" y="150891"/>
                </a:lnTo>
                <a:lnTo>
                  <a:pt x="78531" y="157063"/>
                </a:lnTo>
                <a:lnTo>
                  <a:pt x="109098" y="150891"/>
                </a:lnTo>
                <a:lnTo>
                  <a:pt x="134060" y="134060"/>
                </a:lnTo>
                <a:lnTo>
                  <a:pt x="150891" y="109098"/>
                </a:lnTo>
                <a:lnTo>
                  <a:pt x="157063" y="78531"/>
                </a:lnTo>
                <a:lnTo>
                  <a:pt x="150891" y="47964"/>
                </a:lnTo>
                <a:lnTo>
                  <a:pt x="134060" y="23002"/>
                </a:lnTo>
                <a:lnTo>
                  <a:pt x="109098" y="6171"/>
                </a:lnTo>
                <a:lnTo>
                  <a:pt x="78531" y="0"/>
                </a:lnTo>
                <a:close/>
              </a:path>
            </a:pathLst>
          </a:custGeom>
          <a:solidFill>
            <a:srgbClr val="004F84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56936" y="2894988"/>
            <a:ext cx="1341803" cy="606522"/>
          </a:xfrm>
          <a:custGeom>
            <a:avLst/>
            <a:gdLst/>
            <a:ahLst/>
            <a:cxnLst/>
            <a:rect l="l" t="t" r="r" b="b"/>
            <a:pathLst>
              <a:path w="5406390" h="1462404">
                <a:moveTo>
                  <a:pt x="0" y="1461895"/>
                </a:moveTo>
                <a:lnTo>
                  <a:pt x="3750180" y="1461895"/>
                </a:lnTo>
                <a:lnTo>
                  <a:pt x="5405794" y="0"/>
                </a:lnTo>
              </a:path>
            </a:pathLst>
          </a:custGeom>
          <a:ln w="39265">
            <a:solidFill>
              <a:srgbClr val="387BA2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584842" y="2854166"/>
            <a:ext cx="63188" cy="65314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78531" y="0"/>
                </a:moveTo>
                <a:lnTo>
                  <a:pt x="47964" y="6171"/>
                </a:lnTo>
                <a:lnTo>
                  <a:pt x="23002" y="23002"/>
                </a:lnTo>
                <a:lnTo>
                  <a:pt x="6171" y="47964"/>
                </a:lnTo>
                <a:lnTo>
                  <a:pt x="0" y="78531"/>
                </a:lnTo>
                <a:lnTo>
                  <a:pt x="6171" y="109098"/>
                </a:lnTo>
                <a:lnTo>
                  <a:pt x="23002" y="134060"/>
                </a:lnTo>
                <a:lnTo>
                  <a:pt x="47964" y="150891"/>
                </a:lnTo>
                <a:lnTo>
                  <a:pt x="78531" y="157063"/>
                </a:lnTo>
                <a:lnTo>
                  <a:pt x="109098" y="150891"/>
                </a:lnTo>
                <a:lnTo>
                  <a:pt x="134060" y="134060"/>
                </a:lnTo>
                <a:lnTo>
                  <a:pt x="150891" y="109098"/>
                </a:lnTo>
                <a:lnTo>
                  <a:pt x="157063" y="78531"/>
                </a:lnTo>
                <a:lnTo>
                  <a:pt x="150891" y="47964"/>
                </a:lnTo>
                <a:lnTo>
                  <a:pt x="134060" y="23002"/>
                </a:lnTo>
                <a:lnTo>
                  <a:pt x="109098" y="6171"/>
                </a:lnTo>
                <a:lnTo>
                  <a:pt x="78531" y="0"/>
                </a:lnTo>
                <a:close/>
              </a:path>
            </a:pathLst>
          </a:custGeom>
          <a:solidFill>
            <a:srgbClr val="387BA2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62810" y="2878573"/>
            <a:ext cx="1277860" cy="606522"/>
          </a:xfrm>
          <a:custGeom>
            <a:avLst/>
            <a:gdLst/>
            <a:ahLst/>
            <a:cxnLst/>
            <a:rect l="l" t="t" r="r" b="b"/>
            <a:pathLst>
              <a:path w="5406390" h="1462404">
                <a:moveTo>
                  <a:pt x="5405794" y="1461895"/>
                </a:moveTo>
                <a:lnTo>
                  <a:pt x="1655613" y="1461895"/>
                </a:lnTo>
                <a:lnTo>
                  <a:pt x="0" y="0"/>
                </a:lnTo>
              </a:path>
            </a:pathLst>
          </a:custGeom>
          <a:ln w="39265">
            <a:solidFill>
              <a:srgbClr val="52C59E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37018" y="2854166"/>
            <a:ext cx="63188" cy="65314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78531" y="0"/>
                </a:moveTo>
                <a:lnTo>
                  <a:pt x="47964" y="6171"/>
                </a:lnTo>
                <a:lnTo>
                  <a:pt x="23002" y="23002"/>
                </a:lnTo>
                <a:lnTo>
                  <a:pt x="6171" y="47964"/>
                </a:lnTo>
                <a:lnTo>
                  <a:pt x="0" y="78531"/>
                </a:lnTo>
                <a:lnTo>
                  <a:pt x="6171" y="109098"/>
                </a:lnTo>
                <a:lnTo>
                  <a:pt x="23002" y="134060"/>
                </a:lnTo>
                <a:lnTo>
                  <a:pt x="47964" y="150891"/>
                </a:lnTo>
                <a:lnTo>
                  <a:pt x="78531" y="157063"/>
                </a:lnTo>
                <a:lnTo>
                  <a:pt x="109098" y="150891"/>
                </a:lnTo>
                <a:lnTo>
                  <a:pt x="134060" y="134060"/>
                </a:lnTo>
                <a:lnTo>
                  <a:pt x="150891" y="109098"/>
                </a:lnTo>
                <a:lnTo>
                  <a:pt x="157063" y="78531"/>
                </a:lnTo>
                <a:lnTo>
                  <a:pt x="150891" y="47964"/>
                </a:lnTo>
                <a:lnTo>
                  <a:pt x="134060" y="23002"/>
                </a:lnTo>
                <a:lnTo>
                  <a:pt x="109098" y="6171"/>
                </a:lnTo>
                <a:lnTo>
                  <a:pt x="78531" y="0"/>
                </a:lnTo>
                <a:close/>
              </a:path>
            </a:pathLst>
          </a:custGeom>
          <a:solidFill>
            <a:srgbClr val="52C59E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34504" y="1928964"/>
            <a:ext cx="1790898" cy="489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6" marR="1734" indent="65470" algn="ctr">
              <a:lnSpc>
                <a:spcPct val="100800"/>
              </a:lnSpc>
            </a:pPr>
            <a:r>
              <a:rPr sz="1050" spc="-3" dirty="0" err="1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Спектрометрия</a:t>
            </a:r>
            <a:r>
              <a:rPr sz="1050" spc="-3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sz="1050" spc="-3" dirty="0" err="1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изотопного</a:t>
            </a:r>
            <a:r>
              <a:rPr sz="1050" spc="-3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</a:t>
            </a:r>
            <a:r>
              <a:rPr sz="1050" spc="-3" dirty="0" err="1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состава</a:t>
            </a:r>
            <a:r>
              <a:rPr sz="1050" spc="-3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sz="1050" spc="-3" dirty="0" err="1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контролируемых</a:t>
            </a:r>
            <a:r>
              <a:rPr sz="1050" spc="-3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сред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552998" y="3926214"/>
            <a:ext cx="2107234" cy="646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3" dirty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Радиоактивность проб почвы  и </a:t>
            </a:r>
            <a:r>
              <a:rPr sz="1050" spc="-3" dirty="0" err="1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продуктов</a:t>
            </a:r>
            <a:r>
              <a:rPr sz="1050" spc="-3" dirty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sz="1050" spc="-3" dirty="0" err="1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питания</a:t>
            </a:r>
            <a:r>
              <a:rPr lang="ru-RU" sz="1050" spc="-3" dirty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мощность дозы гамма-излучения на </a:t>
            </a:r>
            <a:r>
              <a:rPr lang="ru-RU" sz="1050" spc="-3" dirty="0" err="1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промплощадке</a:t>
            </a:r>
            <a:r>
              <a:rPr lang="ru-RU" sz="1050" spc="-3" dirty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в СЗН и ЗН</a:t>
            </a:r>
            <a:endParaRPr sz="1050" spc="-3" dirty="0">
              <a:solidFill>
                <a:srgbClr val="00B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0481" y="1972027"/>
            <a:ext cx="1653314" cy="489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55" marR="1734" indent="-34036" algn="ctr">
              <a:lnSpc>
                <a:spcPct val="100800"/>
              </a:lnSpc>
            </a:pPr>
            <a:r>
              <a:rPr sz="1050" spc="-3" dirty="0">
                <a:solidFill>
                  <a:srgbClr val="004F8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Объемная активность воды  в водозаборах и водоемах</a:t>
            </a:r>
            <a:endParaRPr sz="1050" spc="-3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065" y="3971360"/>
            <a:ext cx="1658583" cy="489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34" algn="ctr">
              <a:lnSpc>
                <a:spcPct val="100800"/>
              </a:lnSpc>
            </a:pPr>
            <a:r>
              <a:rPr sz="1050" spc="-3" dirty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Объемная </a:t>
            </a:r>
            <a:r>
              <a:rPr sz="1050" spc="-3" dirty="0" err="1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активность</a:t>
            </a:r>
            <a:r>
              <a:rPr sz="1050" spc="-3" dirty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sz="1050" spc="-3" dirty="0" err="1" smtClean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аэрозолей</a:t>
            </a:r>
            <a:r>
              <a:rPr lang="ru-RU" sz="1050" spc="-3" dirty="0" smtClean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</a:t>
            </a:r>
            <a:r>
              <a:rPr sz="1050" spc="-3" dirty="0" smtClean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йода-131 </a:t>
            </a:r>
            <a:endParaRPr lang="ru-RU" sz="1050" spc="-3" dirty="0" smtClean="0">
              <a:solidFill>
                <a:srgbClr val="387BA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R="1734" algn="ctr">
              <a:lnSpc>
                <a:spcPct val="100800"/>
              </a:lnSpc>
            </a:pPr>
            <a:r>
              <a:rPr sz="1050" spc="-3" dirty="0" smtClean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</a:t>
            </a:r>
            <a:r>
              <a:rPr lang="ru-RU" sz="1050" spc="-3" dirty="0" smtClean="0">
                <a:solidFill>
                  <a:srgbClr val="387BA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ССЗ и ЗН</a:t>
            </a:r>
            <a:endParaRPr sz="1050" spc="-3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71821" y="1140620"/>
            <a:ext cx="669588" cy="692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15" spc="-3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1243" y="1133971"/>
            <a:ext cx="669834" cy="692377"/>
          </a:xfrm>
          <a:custGeom>
            <a:avLst/>
            <a:gdLst/>
            <a:ahLst/>
            <a:cxnLst/>
            <a:rect l="l" t="t" r="r" b="b"/>
            <a:pathLst>
              <a:path w="1669414" h="1669415">
                <a:moveTo>
                  <a:pt x="834398" y="0"/>
                </a:moveTo>
                <a:lnTo>
                  <a:pt x="787050" y="1320"/>
                </a:lnTo>
                <a:lnTo>
                  <a:pt x="740394" y="5236"/>
                </a:lnTo>
                <a:lnTo>
                  <a:pt x="694502" y="11676"/>
                </a:lnTo>
                <a:lnTo>
                  <a:pt x="649444" y="20570"/>
                </a:lnTo>
                <a:lnTo>
                  <a:pt x="605289" y="31847"/>
                </a:lnTo>
                <a:lnTo>
                  <a:pt x="562110" y="45438"/>
                </a:lnTo>
                <a:lnTo>
                  <a:pt x="519975" y="61271"/>
                </a:lnTo>
                <a:lnTo>
                  <a:pt x="478957" y="79276"/>
                </a:lnTo>
                <a:lnTo>
                  <a:pt x="439124" y="99382"/>
                </a:lnTo>
                <a:lnTo>
                  <a:pt x="400547" y="121521"/>
                </a:lnTo>
                <a:lnTo>
                  <a:pt x="363298" y="145619"/>
                </a:lnTo>
                <a:lnTo>
                  <a:pt x="327445" y="171609"/>
                </a:lnTo>
                <a:lnTo>
                  <a:pt x="293061" y="199418"/>
                </a:lnTo>
                <a:lnTo>
                  <a:pt x="260214" y="228977"/>
                </a:lnTo>
                <a:lnTo>
                  <a:pt x="228977" y="260214"/>
                </a:lnTo>
                <a:lnTo>
                  <a:pt x="199418" y="293061"/>
                </a:lnTo>
                <a:lnTo>
                  <a:pt x="171609" y="327445"/>
                </a:lnTo>
                <a:lnTo>
                  <a:pt x="145619" y="363298"/>
                </a:lnTo>
                <a:lnTo>
                  <a:pt x="121521" y="400547"/>
                </a:lnTo>
                <a:lnTo>
                  <a:pt x="99382" y="439124"/>
                </a:lnTo>
                <a:lnTo>
                  <a:pt x="79276" y="478957"/>
                </a:lnTo>
                <a:lnTo>
                  <a:pt x="61271" y="519975"/>
                </a:lnTo>
                <a:lnTo>
                  <a:pt x="45438" y="562110"/>
                </a:lnTo>
                <a:lnTo>
                  <a:pt x="31847" y="605289"/>
                </a:lnTo>
                <a:lnTo>
                  <a:pt x="20570" y="649444"/>
                </a:lnTo>
                <a:lnTo>
                  <a:pt x="11676" y="694502"/>
                </a:lnTo>
                <a:lnTo>
                  <a:pt x="5236" y="740394"/>
                </a:lnTo>
                <a:lnTo>
                  <a:pt x="1320" y="787050"/>
                </a:lnTo>
                <a:lnTo>
                  <a:pt x="0" y="834398"/>
                </a:lnTo>
                <a:lnTo>
                  <a:pt x="1320" y="881747"/>
                </a:lnTo>
                <a:lnTo>
                  <a:pt x="5236" y="928402"/>
                </a:lnTo>
                <a:lnTo>
                  <a:pt x="11676" y="974294"/>
                </a:lnTo>
                <a:lnTo>
                  <a:pt x="20570" y="1019353"/>
                </a:lnTo>
                <a:lnTo>
                  <a:pt x="31847" y="1063507"/>
                </a:lnTo>
                <a:lnTo>
                  <a:pt x="45438" y="1106686"/>
                </a:lnTo>
                <a:lnTo>
                  <a:pt x="61271" y="1148821"/>
                </a:lnTo>
                <a:lnTo>
                  <a:pt x="79276" y="1189840"/>
                </a:lnTo>
                <a:lnTo>
                  <a:pt x="99382" y="1229673"/>
                </a:lnTo>
                <a:lnTo>
                  <a:pt x="121521" y="1268249"/>
                </a:lnTo>
                <a:lnTo>
                  <a:pt x="145619" y="1305499"/>
                </a:lnTo>
                <a:lnTo>
                  <a:pt x="171609" y="1341351"/>
                </a:lnTo>
                <a:lnTo>
                  <a:pt x="199418" y="1375736"/>
                </a:lnTo>
                <a:lnTo>
                  <a:pt x="228977" y="1408582"/>
                </a:lnTo>
                <a:lnTo>
                  <a:pt x="260214" y="1439820"/>
                </a:lnTo>
                <a:lnTo>
                  <a:pt x="293061" y="1469379"/>
                </a:lnTo>
                <a:lnTo>
                  <a:pt x="327445" y="1497188"/>
                </a:lnTo>
                <a:lnTo>
                  <a:pt x="363298" y="1523177"/>
                </a:lnTo>
                <a:lnTo>
                  <a:pt x="400547" y="1547276"/>
                </a:lnTo>
                <a:lnTo>
                  <a:pt x="439124" y="1569414"/>
                </a:lnTo>
                <a:lnTo>
                  <a:pt x="478957" y="1589521"/>
                </a:lnTo>
                <a:lnTo>
                  <a:pt x="519975" y="1607526"/>
                </a:lnTo>
                <a:lnTo>
                  <a:pt x="562110" y="1623359"/>
                </a:lnTo>
                <a:lnTo>
                  <a:pt x="605289" y="1636949"/>
                </a:lnTo>
                <a:lnTo>
                  <a:pt x="649444" y="1648226"/>
                </a:lnTo>
                <a:lnTo>
                  <a:pt x="694502" y="1657120"/>
                </a:lnTo>
                <a:lnTo>
                  <a:pt x="740394" y="1663560"/>
                </a:lnTo>
                <a:lnTo>
                  <a:pt x="787050" y="1667476"/>
                </a:lnTo>
                <a:lnTo>
                  <a:pt x="834398" y="1668797"/>
                </a:lnTo>
                <a:lnTo>
                  <a:pt x="881747" y="1667476"/>
                </a:lnTo>
                <a:lnTo>
                  <a:pt x="928402" y="1663560"/>
                </a:lnTo>
                <a:lnTo>
                  <a:pt x="974294" y="1657120"/>
                </a:lnTo>
                <a:lnTo>
                  <a:pt x="1019353" y="1648226"/>
                </a:lnTo>
                <a:lnTo>
                  <a:pt x="1063507" y="1636949"/>
                </a:lnTo>
                <a:lnTo>
                  <a:pt x="1106686" y="1623359"/>
                </a:lnTo>
                <a:lnTo>
                  <a:pt x="1148821" y="1607526"/>
                </a:lnTo>
                <a:lnTo>
                  <a:pt x="1189840" y="1589521"/>
                </a:lnTo>
                <a:lnTo>
                  <a:pt x="1229673" y="1569414"/>
                </a:lnTo>
                <a:lnTo>
                  <a:pt x="1268249" y="1547276"/>
                </a:lnTo>
                <a:lnTo>
                  <a:pt x="1305499" y="1523177"/>
                </a:lnTo>
                <a:lnTo>
                  <a:pt x="1341351" y="1497188"/>
                </a:lnTo>
                <a:lnTo>
                  <a:pt x="1375736" y="1469379"/>
                </a:lnTo>
                <a:lnTo>
                  <a:pt x="1408582" y="1439820"/>
                </a:lnTo>
                <a:lnTo>
                  <a:pt x="1439820" y="1408582"/>
                </a:lnTo>
                <a:lnTo>
                  <a:pt x="1469379" y="1375736"/>
                </a:lnTo>
                <a:lnTo>
                  <a:pt x="1497188" y="1341351"/>
                </a:lnTo>
                <a:lnTo>
                  <a:pt x="1523177" y="1305499"/>
                </a:lnTo>
                <a:lnTo>
                  <a:pt x="1547276" y="1268249"/>
                </a:lnTo>
                <a:lnTo>
                  <a:pt x="1569414" y="1229673"/>
                </a:lnTo>
                <a:lnTo>
                  <a:pt x="1589521" y="1189840"/>
                </a:lnTo>
                <a:lnTo>
                  <a:pt x="1607526" y="1148821"/>
                </a:lnTo>
                <a:lnTo>
                  <a:pt x="1623359" y="1106686"/>
                </a:lnTo>
                <a:lnTo>
                  <a:pt x="1636949" y="1063507"/>
                </a:lnTo>
                <a:lnTo>
                  <a:pt x="1648226" y="1019353"/>
                </a:lnTo>
                <a:lnTo>
                  <a:pt x="1657120" y="974294"/>
                </a:lnTo>
                <a:lnTo>
                  <a:pt x="1663560" y="928402"/>
                </a:lnTo>
                <a:lnTo>
                  <a:pt x="1667476" y="881747"/>
                </a:lnTo>
                <a:lnTo>
                  <a:pt x="1668797" y="834398"/>
                </a:lnTo>
                <a:lnTo>
                  <a:pt x="1667476" y="787050"/>
                </a:lnTo>
                <a:lnTo>
                  <a:pt x="1663560" y="740394"/>
                </a:lnTo>
                <a:lnTo>
                  <a:pt x="1657120" y="694502"/>
                </a:lnTo>
                <a:lnTo>
                  <a:pt x="1648226" y="649444"/>
                </a:lnTo>
                <a:lnTo>
                  <a:pt x="1636949" y="605289"/>
                </a:lnTo>
                <a:lnTo>
                  <a:pt x="1623359" y="562110"/>
                </a:lnTo>
                <a:lnTo>
                  <a:pt x="1607526" y="519975"/>
                </a:lnTo>
                <a:lnTo>
                  <a:pt x="1589521" y="478957"/>
                </a:lnTo>
                <a:lnTo>
                  <a:pt x="1569414" y="439124"/>
                </a:lnTo>
                <a:lnTo>
                  <a:pt x="1547276" y="400547"/>
                </a:lnTo>
                <a:lnTo>
                  <a:pt x="1523177" y="363298"/>
                </a:lnTo>
                <a:lnTo>
                  <a:pt x="1497188" y="327445"/>
                </a:lnTo>
                <a:lnTo>
                  <a:pt x="1469379" y="293061"/>
                </a:lnTo>
                <a:lnTo>
                  <a:pt x="1439820" y="260214"/>
                </a:lnTo>
                <a:lnTo>
                  <a:pt x="1408582" y="228977"/>
                </a:lnTo>
                <a:lnTo>
                  <a:pt x="1375736" y="199418"/>
                </a:lnTo>
                <a:lnTo>
                  <a:pt x="1341351" y="171609"/>
                </a:lnTo>
                <a:lnTo>
                  <a:pt x="1305499" y="145619"/>
                </a:lnTo>
                <a:lnTo>
                  <a:pt x="1268249" y="121521"/>
                </a:lnTo>
                <a:lnTo>
                  <a:pt x="1229673" y="99382"/>
                </a:lnTo>
                <a:lnTo>
                  <a:pt x="1189840" y="79276"/>
                </a:lnTo>
                <a:lnTo>
                  <a:pt x="1148821" y="61271"/>
                </a:lnTo>
                <a:lnTo>
                  <a:pt x="1106686" y="45438"/>
                </a:lnTo>
                <a:lnTo>
                  <a:pt x="1063507" y="31847"/>
                </a:lnTo>
                <a:lnTo>
                  <a:pt x="1019353" y="20570"/>
                </a:lnTo>
                <a:lnTo>
                  <a:pt x="974294" y="11676"/>
                </a:lnTo>
                <a:lnTo>
                  <a:pt x="928402" y="5236"/>
                </a:lnTo>
                <a:lnTo>
                  <a:pt x="881747" y="1320"/>
                </a:lnTo>
                <a:lnTo>
                  <a:pt x="834398" y="0"/>
                </a:lnTo>
                <a:close/>
              </a:path>
            </a:pathLst>
          </a:custGeom>
          <a:solidFill>
            <a:srgbClr val="004F84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80831" y="1428139"/>
            <a:ext cx="87647" cy="0"/>
          </a:xfrm>
          <a:custGeom>
            <a:avLst/>
            <a:gdLst/>
            <a:ahLst/>
            <a:cxnLst/>
            <a:rect l="l" t="t" r="r" b="b"/>
            <a:pathLst>
              <a:path w="218439">
                <a:moveTo>
                  <a:pt x="0" y="0"/>
                </a:moveTo>
                <a:lnTo>
                  <a:pt x="218033" y="0"/>
                </a:lnTo>
              </a:path>
            </a:pathLst>
          </a:custGeom>
          <a:ln w="357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62552" y="1330963"/>
            <a:ext cx="122808" cy="0"/>
          </a:xfrm>
          <a:custGeom>
            <a:avLst/>
            <a:gdLst/>
            <a:ahLst/>
            <a:cxnLst/>
            <a:rect l="l" t="t" r="r" b="b"/>
            <a:pathLst>
              <a:path w="306069">
                <a:moveTo>
                  <a:pt x="0" y="0"/>
                </a:moveTo>
                <a:lnTo>
                  <a:pt x="305890" y="0"/>
                </a:lnTo>
              </a:path>
            </a:pathLst>
          </a:custGeom>
          <a:ln w="35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64651" y="1328920"/>
            <a:ext cx="119749" cy="332099"/>
          </a:xfrm>
          <a:custGeom>
            <a:avLst/>
            <a:gdLst/>
            <a:ahLst/>
            <a:cxnLst/>
            <a:rect l="l" t="t" r="r" b="b"/>
            <a:pathLst>
              <a:path w="298450" h="800734">
                <a:moveTo>
                  <a:pt x="27221" y="0"/>
                </a:moveTo>
                <a:lnTo>
                  <a:pt x="0" y="23235"/>
                </a:lnTo>
                <a:lnTo>
                  <a:pt x="41955" y="72386"/>
                </a:lnTo>
                <a:lnTo>
                  <a:pt x="41955" y="699275"/>
                </a:lnTo>
                <a:lnTo>
                  <a:pt x="49671" y="739062"/>
                </a:lnTo>
                <a:lnTo>
                  <a:pt x="70839" y="771217"/>
                </a:lnTo>
                <a:lnTo>
                  <a:pt x="102489" y="792722"/>
                </a:lnTo>
                <a:lnTo>
                  <a:pt x="141651" y="800561"/>
                </a:lnTo>
                <a:lnTo>
                  <a:pt x="157269" y="800561"/>
                </a:lnTo>
                <a:lnTo>
                  <a:pt x="197214" y="792588"/>
                </a:lnTo>
                <a:lnTo>
                  <a:pt x="229869" y="770860"/>
                </a:lnTo>
                <a:lnTo>
                  <a:pt x="234036" y="764770"/>
                </a:lnTo>
                <a:lnTo>
                  <a:pt x="141651" y="764770"/>
                </a:lnTo>
                <a:lnTo>
                  <a:pt x="116551" y="759701"/>
                </a:lnTo>
                <a:lnTo>
                  <a:pt x="96267" y="745794"/>
                </a:lnTo>
                <a:lnTo>
                  <a:pt x="82701" y="725001"/>
                </a:lnTo>
                <a:lnTo>
                  <a:pt x="77756" y="699275"/>
                </a:lnTo>
                <a:lnTo>
                  <a:pt x="77756" y="59193"/>
                </a:lnTo>
                <a:lnTo>
                  <a:pt x="27221" y="0"/>
                </a:lnTo>
                <a:close/>
              </a:path>
              <a:path w="298450" h="800734">
                <a:moveTo>
                  <a:pt x="270060" y="2994"/>
                </a:moveTo>
                <a:lnTo>
                  <a:pt x="224188" y="59438"/>
                </a:lnTo>
                <a:lnTo>
                  <a:pt x="224188" y="699275"/>
                </a:lnTo>
                <a:lnTo>
                  <a:pt x="218832" y="724483"/>
                </a:lnTo>
                <a:lnTo>
                  <a:pt x="204330" y="745333"/>
                </a:lnTo>
                <a:lnTo>
                  <a:pt x="183027" y="759528"/>
                </a:lnTo>
                <a:lnTo>
                  <a:pt x="157269" y="764770"/>
                </a:lnTo>
                <a:lnTo>
                  <a:pt x="234036" y="764770"/>
                </a:lnTo>
                <a:lnTo>
                  <a:pt x="251904" y="738661"/>
                </a:lnTo>
                <a:lnTo>
                  <a:pt x="259988" y="699275"/>
                </a:lnTo>
                <a:lnTo>
                  <a:pt x="259988" y="72141"/>
                </a:lnTo>
                <a:lnTo>
                  <a:pt x="297831" y="25571"/>
                </a:lnTo>
                <a:lnTo>
                  <a:pt x="270060" y="2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17151" y="1448382"/>
            <a:ext cx="24460" cy="184089"/>
          </a:xfrm>
          <a:custGeom>
            <a:avLst/>
            <a:gdLst/>
            <a:ahLst/>
            <a:cxnLst/>
            <a:rect l="l" t="t" r="r" b="b"/>
            <a:pathLst>
              <a:path w="60960" h="443865">
                <a:moveTo>
                  <a:pt x="60803" y="0"/>
                </a:moveTo>
                <a:lnTo>
                  <a:pt x="25002" y="0"/>
                </a:lnTo>
                <a:lnTo>
                  <a:pt x="25002" y="397262"/>
                </a:lnTo>
                <a:lnTo>
                  <a:pt x="24806" y="407687"/>
                </a:lnTo>
                <a:lnTo>
                  <a:pt x="0" y="407687"/>
                </a:lnTo>
                <a:lnTo>
                  <a:pt x="0" y="443477"/>
                </a:lnTo>
                <a:lnTo>
                  <a:pt x="17895" y="443477"/>
                </a:lnTo>
                <a:lnTo>
                  <a:pt x="37876" y="438752"/>
                </a:lnTo>
                <a:lnTo>
                  <a:pt x="51151" y="426926"/>
                </a:lnTo>
                <a:lnTo>
                  <a:pt x="58524" y="411527"/>
                </a:lnTo>
                <a:lnTo>
                  <a:pt x="60803" y="396084"/>
                </a:lnTo>
                <a:lnTo>
                  <a:pt x="60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86055" y="1355258"/>
            <a:ext cx="49684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657" y="0"/>
                </a:lnTo>
              </a:path>
            </a:pathLst>
          </a:custGeom>
          <a:ln w="357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32292" y="1428139"/>
            <a:ext cx="86373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4774" y="0"/>
                </a:lnTo>
              </a:path>
            </a:pathLst>
          </a:custGeom>
          <a:ln w="357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14012" y="1330963"/>
            <a:ext cx="122808" cy="0"/>
          </a:xfrm>
          <a:custGeom>
            <a:avLst/>
            <a:gdLst/>
            <a:ahLst/>
            <a:cxnLst/>
            <a:rect l="l" t="t" r="r" b="b"/>
            <a:pathLst>
              <a:path w="306070">
                <a:moveTo>
                  <a:pt x="0" y="0"/>
                </a:moveTo>
                <a:lnTo>
                  <a:pt x="305890" y="0"/>
                </a:lnTo>
              </a:path>
            </a:pathLst>
          </a:custGeom>
          <a:ln w="35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15285" y="1328933"/>
            <a:ext cx="119496" cy="332099"/>
          </a:xfrm>
          <a:custGeom>
            <a:avLst/>
            <a:gdLst/>
            <a:ahLst/>
            <a:cxnLst/>
            <a:rect l="l" t="t" r="r" b="b"/>
            <a:pathLst>
              <a:path w="297814" h="800734">
                <a:moveTo>
                  <a:pt x="27613" y="0"/>
                </a:moveTo>
                <a:lnTo>
                  <a:pt x="0" y="22783"/>
                </a:lnTo>
                <a:lnTo>
                  <a:pt x="40757" y="72190"/>
                </a:lnTo>
                <a:lnTo>
                  <a:pt x="40757" y="699245"/>
                </a:lnTo>
                <a:lnTo>
                  <a:pt x="48789" y="738631"/>
                </a:lnTo>
                <a:lnTo>
                  <a:pt x="70676" y="770830"/>
                </a:lnTo>
                <a:lnTo>
                  <a:pt x="103109" y="792559"/>
                </a:lnTo>
                <a:lnTo>
                  <a:pt x="142780" y="800531"/>
                </a:lnTo>
                <a:lnTo>
                  <a:pt x="158398" y="800531"/>
                </a:lnTo>
                <a:lnTo>
                  <a:pt x="197437" y="792559"/>
                </a:lnTo>
                <a:lnTo>
                  <a:pt x="229352" y="770830"/>
                </a:lnTo>
                <a:lnTo>
                  <a:pt x="233426" y="764741"/>
                </a:lnTo>
                <a:lnTo>
                  <a:pt x="142780" y="764741"/>
                </a:lnTo>
                <a:lnTo>
                  <a:pt x="117027" y="759586"/>
                </a:lnTo>
                <a:lnTo>
                  <a:pt x="95975" y="745536"/>
                </a:lnTo>
                <a:lnTo>
                  <a:pt x="81770" y="724715"/>
                </a:lnTo>
                <a:lnTo>
                  <a:pt x="76558" y="699245"/>
                </a:lnTo>
                <a:lnTo>
                  <a:pt x="76542" y="59311"/>
                </a:lnTo>
                <a:lnTo>
                  <a:pt x="27613" y="0"/>
                </a:lnTo>
                <a:close/>
              </a:path>
              <a:path w="297814" h="800734">
                <a:moveTo>
                  <a:pt x="269677" y="2944"/>
                </a:moveTo>
                <a:lnTo>
                  <a:pt x="223000" y="59311"/>
                </a:lnTo>
                <a:lnTo>
                  <a:pt x="223000" y="699245"/>
                </a:lnTo>
                <a:lnTo>
                  <a:pt x="218000" y="724972"/>
                </a:lnTo>
                <a:lnTo>
                  <a:pt x="204282" y="745764"/>
                </a:lnTo>
                <a:lnTo>
                  <a:pt x="183773" y="759671"/>
                </a:lnTo>
                <a:lnTo>
                  <a:pt x="158398" y="764741"/>
                </a:lnTo>
                <a:lnTo>
                  <a:pt x="233426" y="764741"/>
                </a:lnTo>
                <a:lnTo>
                  <a:pt x="250889" y="738631"/>
                </a:lnTo>
                <a:lnTo>
                  <a:pt x="258791" y="699245"/>
                </a:lnTo>
                <a:lnTo>
                  <a:pt x="258807" y="72190"/>
                </a:lnTo>
                <a:lnTo>
                  <a:pt x="297242" y="25778"/>
                </a:lnTo>
                <a:lnTo>
                  <a:pt x="269677" y="2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7308" y="1448382"/>
            <a:ext cx="24460" cy="184089"/>
          </a:xfrm>
          <a:custGeom>
            <a:avLst/>
            <a:gdLst/>
            <a:ahLst/>
            <a:cxnLst/>
            <a:rect l="l" t="t" r="r" b="b"/>
            <a:pathLst>
              <a:path w="60960" h="443865">
                <a:moveTo>
                  <a:pt x="60803" y="0"/>
                </a:moveTo>
                <a:lnTo>
                  <a:pt x="25002" y="0"/>
                </a:lnTo>
                <a:lnTo>
                  <a:pt x="24923" y="399441"/>
                </a:lnTo>
                <a:lnTo>
                  <a:pt x="24069" y="407687"/>
                </a:lnTo>
                <a:lnTo>
                  <a:pt x="0" y="407687"/>
                </a:lnTo>
                <a:lnTo>
                  <a:pt x="0" y="443477"/>
                </a:lnTo>
                <a:lnTo>
                  <a:pt x="17895" y="443477"/>
                </a:lnTo>
                <a:lnTo>
                  <a:pt x="37875" y="438752"/>
                </a:lnTo>
                <a:lnTo>
                  <a:pt x="51147" y="426926"/>
                </a:lnTo>
                <a:lnTo>
                  <a:pt x="58520" y="411527"/>
                </a:lnTo>
                <a:lnTo>
                  <a:pt x="60803" y="396084"/>
                </a:lnTo>
                <a:lnTo>
                  <a:pt x="60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37515" y="1355258"/>
            <a:ext cx="49684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657" y="0"/>
                </a:lnTo>
              </a:path>
            </a:pathLst>
          </a:custGeom>
          <a:ln w="357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285060" y="1428139"/>
            <a:ext cx="86373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4774" y="0"/>
                </a:lnTo>
              </a:path>
            </a:pathLst>
          </a:custGeom>
          <a:ln w="357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65478" y="1330963"/>
            <a:ext cx="124081" cy="0"/>
          </a:xfrm>
          <a:custGeom>
            <a:avLst/>
            <a:gdLst/>
            <a:ahLst/>
            <a:cxnLst/>
            <a:rect l="l" t="t" r="r" b="b"/>
            <a:pathLst>
              <a:path w="309245">
                <a:moveTo>
                  <a:pt x="0" y="0"/>
                </a:moveTo>
                <a:lnTo>
                  <a:pt x="309139" y="0"/>
                </a:lnTo>
              </a:path>
            </a:pathLst>
          </a:custGeom>
          <a:ln w="35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67797" y="1328925"/>
            <a:ext cx="119496" cy="332099"/>
          </a:xfrm>
          <a:custGeom>
            <a:avLst/>
            <a:gdLst/>
            <a:ahLst/>
            <a:cxnLst/>
            <a:rect l="l" t="t" r="r" b="b"/>
            <a:pathLst>
              <a:path w="297814" h="800734">
                <a:moveTo>
                  <a:pt x="27397" y="0"/>
                </a:moveTo>
                <a:lnTo>
                  <a:pt x="0" y="23029"/>
                </a:lnTo>
                <a:lnTo>
                  <a:pt x="41395" y="72298"/>
                </a:lnTo>
                <a:lnTo>
                  <a:pt x="41395" y="699265"/>
                </a:lnTo>
                <a:lnTo>
                  <a:pt x="49328" y="738651"/>
                </a:lnTo>
                <a:lnTo>
                  <a:pt x="70948" y="770850"/>
                </a:lnTo>
                <a:lnTo>
                  <a:pt x="102985" y="792578"/>
                </a:lnTo>
                <a:lnTo>
                  <a:pt x="142171" y="800551"/>
                </a:lnTo>
                <a:lnTo>
                  <a:pt x="157789" y="800551"/>
                </a:lnTo>
                <a:lnTo>
                  <a:pt x="197313" y="792578"/>
                </a:lnTo>
                <a:lnTo>
                  <a:pt x="229625" y="770850"/>
                </a:lnTo>
                <a:lnTo>
                  <a:pt x="233749" y="764760"/>
                </a:lnTo>
                <a:lnTo>
                  <a:pt x="142171" y="764760"/>
                </a:lnTo>
                <a:lnTo>
                  <a:pt x="116903" y="759605"/>
                </a:lnTo>
                <a:lnTo>
                  <a:pt x="96247" y="745556"/>
                </a:lnTo>
                <a:lnTo>
                  <a:pt x="82310" y="724734"/>
                </a:lnTo>
                <a:lnTo>
                  <a:pt x="77196" y="699265"/>
                </a:lnTo>
                <a:lnTo>
                  <a:pt x="77196" y="59261"/>
                </a:lnTo>
                <a:lnTo>
                  <a:pt x="27397" y="0"/>
                </a:lnTo>
                <a:close/>
              </a:path>
              <a:path w="297814" h="800734">
                <a:moveTo>
                  <a:pt x="269883" y="2974"/>
                </a:moveTo>
                <a:lnTo>
                  <a:pt x="223725" y="59261"/>
                </a:lnTo>
                <a:lnTo>
                  <a:pt x="223628" y="699265"/>
                </a:lnTo>
                <a:lnTo>
                  <a:pt x="218446" y="724734"/>
                </a:lnTo>
                <a:lnTo>
                  <a:pt x="204322" y="745556"/>
                </a:lnTo>
                <a:lnTo>
                  <a:pt x="183391" y="759605"/>
                </a:lnTo>
                <a:lnTo>
                  <a:pt x="157789" y="764760"/>
                </a:lnTo>
                <a:lnTo>
                  <a:pt x="233749" y="764760"/>
                </a:lnTo>
                <a:lnTo>
                  <a:pt x="251429" y="738651"/>
                </a:lnTo>
                <a:lnTo>
                  <a:pt x="259429" y="699265"/>
                </a:lnTo>
                <a:lnTo>
                  <a:pt x="259429" y="72180"/>
                </a:lnTo>
                <a:lnTo>
                  <a:pt x="297556" y="25670"/>
                </a:lnTo>
                <a:lnTo>
                  <a:pt x="269883" y="29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20072" y="1448382"/>
            <a:ext cx="24460" cy="184089"/>
          </a:xfrm>
          <a:custGeom>
            <a:avLst/>
            <a:gdLst/>
            <a:ahLst/>
            <a:cxnLst/>
            <a:rect l="l" t="t" r="r" b="b"/>
            <a:pathLst>
              <a:path w="60960" h="443865">
                <a:moveTo>
                  <a:pt x="60803" y="0"/>
                </a:moveTo>
                <a:lnTo>
                  <a:pt x="25002" y="0"/>
                </a:lnTo>
                <a:lnTo>
                  <a:pt x="25002" y="397262"/>
                </a:lnTo>
                <a:lnTo>
                  <a:pt x="24806" y="407687"/>
                </a:lnTo>
                <a:lnTo>
                  <a:pt x="0" y="407687"/>
                </a:lnTo>
                <a:lnTo>
                  <a:pt x="0" y="443477"/>
                </a:lnTo>
                <a:lnTo>
                  <a:pt x="17895" y="443477"/>
                </a:lnTo>
                <a:lnTo>
                  <a:pt x="37880" y="438752"/>
                </a:lnTo>
                <a:lnTo>
                  <a:pt x="51154" y="426926"/>
                </a:lnTo>
                <a:lnTo>
                  <a:pt x="58525" y="411527"/>
                </a:lnTo>
                <a:lnTo>
                  <a:pt x="60803" y="396084"/>
                </a:lnTo>
                <a:lnTo>
                  <a:pt x="60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88975" y="1355258"/>
            <a:ext cx="50958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916" y="0"/>
                </a:lnTo>
              </a:path>
            </a:pathLst>
          </a:custGeom>
          <a:ln w="357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257309" y="3176214"/>
            <a:ext cx="669834" cy="692377"/>
          </a:xfrm>
          <a:custGeom>
            <a:avLst/>
            <a:gdLst/>
            <a:ahLst/>
            <a:cxnLst/>
            <a:rect l="l" t="t" r="r" b="b"/>
            <a:pathLst>
              <a:path w="1669415" h="1669415">
                <a:moveTo>
                  <a:pt x="834398" y="0"/>
                </a:moveTo>
                <a:lnTo>
                  <a:pt x="787050" y="1320"/>
                </a:lnTo>
                <a:lnTo>
                  <a:pt x="740394" y="5236"/>
                </a:lnTo>
                <a:lnTo>
                  <a:pt x="694502" y="11676"/>
                </a:lnTo>
                <a:lnTo>
                  <a:pt x="649444" y="20570"/>
                </a:lnTo>
                <a:lnTo>
                  <a:pt x="605289" y="31847"/>
                </a:lnTo>
                <a:lnTo>
                  <a:pt x="562110" y="45438"/>
                </a:lnTo>
                <a:lnTo>
                  <a:pt x="519975" y="61271"/>
                </a:lnTo>
                <a:lnTo>
                  <a:pt x="478957" y="79276"/>
                </a:lnTo>
                <a:lnTo>
                  <a:pt x="439124" y="99382"/>
                </a:lnTo>
                <a:lnTo>
                  <a:pt x="400547" y="121521"/>
                </a:lnTo>
                <a:lnTo>
                  <a:pt x="363298" y="145619"/>
                </a:lnTo>
                <a:lnTo>
                  <a:pt x="327445" y="171609"/>
                </a:lnTo>
                <a:lnTo>
                  <a:pt x="293061" y="199418"/>
                </a:lnTo>
                <a:lnTo>
                  <a:pt x="260214" y="228977"/>
                </a:lnTo>
                <a:lnTo>
                  <a:pt x="228977" y="260214"/>
                </a:lnTo>
                <a:lnTo>
                  <a:pt x="199418" y="293061"/>
                </a:lnTo>
                <a:lnTo>
                  <a:pt x="171609" y="327445"/>
                </a:lnTo>
                <a:lnTo>
                  <a:pt x="145619" y="363298"/>
                </a:lnTo>
                <a:lnTo>
                  <a:pt x="121521" y="400547"/>
                </a:lnTo>
                <a:lnTo>
                  <a:pt x="99382" y="439124"/>
                </a:lnTo>
                <a:lnTo>
                  <a:pt x="79276" y="478957"/>
                </a:lnTo>
                <a:lnTo>
                  <a:pt x="61271" y="519975"/>
                </a:lnTo>
                <a:lnTo>
                  <a:pt x="45438" y="562110"/>
                </a:lnTo>
                <a:lnTo>
                  <a:pt x="31847" y="605289"/>
                </a:lnTo>
                <a:lnTo>
                  <a:pt x="20570" y="649444"/>
                </a:lnTo>
                <a:lnTo>
                  <a:pt x="11676" y="694502"/>
                </a:lnTo>
                <a:lnTo>
                  <a:pt x="5236" y="740394"/>
                </a:lnTo>
                <a:lnTo>
                  <a:pt x="1320" y="787050"/>
                </a:lnTo>
                <a:lnTo>
                  <a:pt x="0" y="834398"/>
                </a:lnTo>
                <a:lnTo>
                  <a:pt x="1320" y="881747"/>
                </a:lnTo>
                <a:lnTo>
                  <a:pt x="5236" y="928402"/>
                </a:lnTo>
                <a:lnTo>
                  <a:pt x="11676" y="974294"/>
                </a:lnTo>
                <a:lnTo>
                  <a:pt x="20570" y="1019353"/>
                </a:lnTo>
                <a:lnTo>
                  <a:pt x="31847" y="1063507"/>
                </a:lnTo>
                <a:lnTo>
                  <a:pt x="45438" y="1106686"/>
                </a:lnTo>
                <a:lnTo>
                  <a:pt x="61271" y="1148821"/>
                </a:lnTo>
                <a:lnTo>
                  <a:pt x="79276" y="1189840"/>
                </a:lnTo>
                <a:lnTo>
                  <a:pt x="99382" y="1229673"/>
                </a:lnTo>
                <a:lnTo>
                  <a:pt x="121521" y="1268249"/>
                </a:lnTo>
                <a:lnTo>
                  <a:pt x="145619" y="1305499"/>
                </a:lnTo>
                <a:lnTo>
                  <a:pt x="171609" y="1341351"/>
                </a:lnTo>
                <a:lnTo>
                  <a:pt x="199418" y="1375736"/>
                </a:lnTo>
                <a:lnTo>
                  <a:pt x="228977" y="1408582"/>
                </a:lnTo>
                <a:lnTo>
                  <a:pt x="260214" y="1439820"/>
                </a:lnTo>
                <a:lnTo>
                  <a:pt x="293061" y="1469379"/>
                </a:lnTo>
                <a:lnTo>
                  <a:pt x="327445" y="1497188"/>
                </a:lnTo>
                <a:lnTo>
                  <a:pt x="363298" y="1523177"/>
                </a:lnTo>
                <a:lnTo>
                  <a:pt x="400547" y="1547276"/>
                </a:lnTo>
                <a:lnTo>
                  <a:pt x="439124" y="1569414"/>
                </a:lnTo>
                <a:lnTo>
                  <a:pt x="478957" y="1589521"/>
                </a:lnTo>
                <a:lnTo>
                  <a:pt x="519975" y="1607526"/>
                </a:lnTo>
                <a:lnTo>
                  <a:pt x="562110" y="1623359"/>
                </a:lnTo>
                <a:lnTo>
                  <a:pt x="605289" y="1636949"/>
                </a:lnTo>
                <a:lnTo>
                  <a:pt x="649444" y="1648226"/>
                </a:lnTo>
                <a:lnTo>
                  <a:pt x="694502" y="1657120"/>
                </a:lnTo>
                <a:lnTo>
                  <a:pt x="740394" y="1663560"/>
                </a:lnTo>
                <a:lnTo>
                  <a:pt x="787050" y="1667476"/>
                </a:lnTo>
                <a:lnTo>
                  <a:pt x="834398" y="1668797"/>
                </a:lnTo>
                <a:lnTo>
                  <a:pt x="881747" y="1667476"/>
                </a:lnTo>
                <a:lnTo>
                  <a:pt x="928402" y="1663560"/>
                </a:lnTo>
                <a:lnTo>
                  <a:pt x="974294" y="1657120"/>
                </a:lnTo>
                <a:lnTo>
                  <a:pt x="1019353" y="1648226"/>
                </a:lnTo>
                <a:lnTo>
                  <a:pt x="1063507" y="1636949"/>
                </a:lnTo>
                <a:lnTo>
                  <a:pt x="1106686" y="1623359"/>
                </a:lnTo>
                <a:lnTo>
                  <a:pt x="1148821" y="1607526"/>
                </a:lnTo>
                <a:lnTo>
                  <a:pt x="1189840" y="1589521"/>
                </a:lnTo>
                <a:lnTo>
                  <a:pt x="1229673" y="1569414"/>
                </a:lnTo>
                <a:lnTo>
                  <a:pt x="1268249" y="1547276"/>
                </a:lnTo>
                <a:lnTo>
                  <a:pt x="1305499" y="1523177"/>
                </a:lnTo>
                <a:lnTo>
                  <a:pt x="1341351" y="1497188"/>
                </a:lnTo>
                <a:lnTo>
                  <a:pt x="1375736" y="1469379"/>
                </a:lnTo>
                <a:lnTo>
                  <a:pt x="1408582" y="1439820"/>
                </a:lnTo>
                <a:lnTo>
                  <a:pt x="1439820" y="1408582"/>
                </a:lnTo>
                <a:lnTo>
                  <a:pt x="1469379" y="1375736"/>
                </a:lnTo>
                <a:lnTo>
                  <a:pt x="1497188" y="1341351"/>
                </a:lnTo>
                <a:lnTo>
                  <a:pt x="1523177" y="1305499"/>
                </a:lnTo>
                <a:lnTo>
                  <a:pt x="1547276" y="1268249"/>
                </a:lnTo>
                <a:lnTo>
                  <a:pt x="1569414" y="1229673"/>
                </a:lnTo>
                <a:lnTo>
                  <a:pt x="1589521" y="1189840"/>
                </a:lnTo>
                <a:lnTo>
                  <a:pt x="1607526" y="1148821"/>
                </a:lnTo>
                <a:lnTo>
                  <a:pt x="1623359" y="1106686"/>
                </a:lnTo>
                <a:lnTo>
                  <a:pt x="1636949" y="1063507"/>
                </a:lnTo>
                <a:lnTo>
                  <a:pt x="1648226" y="1019353"/>
                </a:lnTo>
                <a:lnTo>
                  <a:pt x="1657120" y="974294"/>
                </a:lnTo>
                <a:lnTo>
                  <a:pt x="1663560" y="928402"/>
                </a:lnTo>
                <a:lnTo>
                  <a:pt x="1667476" y="881747"/>
                </a:lnTo>
                <a:lnTo>
                  <a:pt x="1668797" y="834398"/>
                </a:lnTo>
                <a:lnTo>
                  <a:pt x="1667476" y="787050"/>
                </a:lnTo>
                <a:lnTo>
                  <a:pt x="1663560" y="740394"/>
                </a:lnTo>
                <a:lnTo>
                  <a:pt x="1657120" y="694502"/>
                </a:lnTo>
                <a:lnTo>
                  <a:pt x="1648226" y="649444"/>
                </a:lnTo>
                <a:lnTo>
                  <a:pt x="1636949" y="605289"/>
                </a:lnTo>
                <a:lnTo>
                  <a:pt x="1623359" y="562110"/>
                </a:lnTo>
                <a:lnTo>
                  <a:pt x="1607526" y="519975"/>
                </a:lnTo>
                <a:lnTo>
                  <a:pt x="1589521" y="478957"/>
                </a:lnTo>
                <a:lnTo>
                  <a:pt x="1569414" y="439124"/>
                </a:lnTo>
                <a:lnTo>
                  <a:pt x="1547276" y="400547"/>
                </a:lnTo>
                <a:lnTo>
                  <a:pt x="1523177" y="363298"/>
                </a:lnTo>
                <a:lnTo>
                  <a:pt x="1497188" y="327445"/>
                </a:lnTo>
                <a:lnTo>
                  <a:pt x="1469379" y="293061"/>
                </a:lnTo>
                <a:lnTo>
                  <a:pt x="1439820" y="260214"/>
                </a:lnTo>
                <a:lnTo>
                  <a:pt x="1408582" y="228977"/>
                </a:lnTo>
                <a:lnTo>
                  <a:pt x="1375736" y="199418"/>
                </a:lnTo>
                <a:lnTo>
                  <a:pt x="1341351" y="171609"/>
                </a:lnTo>
                <a:lnTo>
                  <a:pt x="1305499" y="145619"/>
                </a:lnTo>
                <a:lnTo>
                  <a:pt x="1268249" y="121521"/>
                </a:lnTo>
                <a:lnTo>
                  <a:pt x="1229673" y="99382"/>
                </a:lnTo>
                <a:lnTo>
                  <a:pt x="1189840" y="79276"/>
                </a:lnTo>
                <a:lnTo>
                  <a:pt x="1148821" y="61271"/>
                </a:lnTo>
                <a:lnTo>
                  <a:pt x="1106686" y="45438"/>
                </a:lnTo>
                <a:lnTo>
                  <a:pt x="1063507" y="31847"/>
                </a:lnTo>
                <a:lnTo>
                  <a:pt x="1019353" y="20570"/>
                </a:lnTo>
                <a:lnTo>
                  <a:pt x="974294" y="11676"/>
                </a:lnTo>
                <a:lnTo>
                  <a:pt x="928402" y="5236"/>
                </a:lnTo>
                <a:lnTo>
                  <a:pt x="881747" y="1320"/>
                </a:lnTo>
                <a:lnTo>
                  <a:pt x="834398" y="0"/>
                </a:lnTo>
                <a:close/>
              </a:path>
            </a:pathLst>
          </a:custGeom>
          <a:solidFill>
            <a:srgbClr val="52C59E"/>
          </a:solidFill>
        </p:spPr>
        <p:txBody>
          <a:bodyPr wrap="square" lIns="0" tIns="0" rIns="0" bIns="0" rtlCol="0"/>
          <a:lstStyle/>
          <a:p>
            <a:endParaRPr sz="615" spc="-3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377948" y="3298346"/>
            <a:ext cx="433393" cy="447978"/>
          </a:xfrm>
          <a:custGeom>
            <a:avLst/>
            <a:gdLst/>
            <a:ahLst/>
            <a:cxnLst/>
            <a:rect l="l" t="t" r="r" b="b"/>
            <a:pathLst>
              <a:path w="1080134" h="1080134">
                <a:moveTo>
                  <a:pt x="539914" y="0"/>
                </a:moveTo>
                <a:lnTo>
                  <a:pt x="490841" y="2210"/>
                </a:lnTo>
                <a:lnTo>
                  <a:pt x="442989" y="8714"/>
                </a:lnTo>
                <a:lnTo>
                  <a:pt x="396548" y="19319"/>
                </a:lnTo>
                <a:lnTo>
                  <a:pt x="351711" y="33832"/>
                </a:lnTo>
                <a:lnTo>
                  <a:pt x="308671" y="52063"/>
                </a:lnTo>
                <a:lnTo>
                  <a:pt x="267619" y="73819"/>
                </a:lnTo>
                <a:lnTo>
                  <a:pt x="228748" y="98907"/>
                </a:lnTo>
                <a:lnTo>
                  <a:pt x="192249" y="127137"/>
                </a:lnTo>
                <a:lnTo>
                  <a:pt x="158314" y="158314"/>
                </a:lnTo>
                <a:lnTo>
                  <a:pt x="127137" y="192249"/>
                </a:lnTo>
                <a:lnTo>
                  <a:pt x="98907" y="228748"/>
                </a:lnTo>
                <a:lnTo>
                  <a:pt x="73819" y="267619"/>
                </a:lnTo>
                <a:lnTo>
                  <a:pt x="52063" y="308671"/>
                </a:lnTo>
                <a:lnTo>
                  <a:pt x="33832" y="351711"/>
                </a:lnTo>
                <a:lnTo>
                  <a:pt x="19319" y="396548"/>
                </a:lnTo>
                <a:lnTo>
                  <a:pt x="8714" y="442989"/>
                </a:lnTo>
                <a:lnTo>
                  <a:pt x="2210" y="490841"/>
                </a:lnTo>
                <a:lnTo>
                  <a:pt x="0" y="539914"/>
                </a:lnTo>
                <a:lnTo>
                  <a:pt x="2210" y="588987"/>
                </a:lnTo>
                <a:lnTo>
                  <a:pt x="8714" y="636840"/>
                </a:lnTo>
                <a:lnTo>
                  <a:pt x="19319" y="683281"/>
                </a:lnTo>
                <a:lnTo>
                  <a:pt x="33832" y="728118"/>
                </a:lnTo>
                <a:lnTo>
                  <a:pt x="52063" y="771159"/>
                </a:lnTo>
                <a:lnTo>
                  <a:pt x="73819" y="812212"/>
                </a:lnTo>
                <a:lnTo>
                  <a:pt x="98907" y="851084"/>
                </a:lnTo>
                <a:lnTo>
                  <a:pt x="127137" y="887584"/>
                </a:lnTo>
                <a:lnTo>
                  <a:pt x="158314" y="921519"/>
                </a:lnTo>
                <a:lnTo>
                  <a:pt x="192249" y="952698"/>
                </a:lnTo>
                <a:lnTo>
                  <a:pt x="228748" y="980928"/>
                </a:lnTo>
                <a:lnTo>
                  <a:pt x="267619" y="1006017"/>
                </a:lnTo>
                <a:lnTo>
                  <a:pt x="308671" y="1027773"/>
                </a:lnTo>
                <a:lnTo>
                  <a:pt x="351711" y="1046005"/>
                </a:lnTo>
                <a:lnTo>
                  <a:pt x="396548" y="1060519"/>
                </a:lnTo>
                <a:lnTo>
                  <a:pt x="442989" y="1071124"/>
                </a:lnTo>
                <a:lnTo>
                  <a:pt x="490841" y="1077628"/>
                </a:lnTo>
                <a:lnTo>
                  <a:pt x="539914" y="1079839"/>
                </a:lnTo>
                <a:lnTo>
                  <a:pt x="588987" y="1077628"/>
                </a:lnTo>
                <a:lnTo>
                  <a:pt x="636840" y="1071124"/>
                </a:lnTo>
                <a:lnTo>
                  <a:pt x="683281" y="1060519"/>
                </a:lnTo>
                <a:lnTo>
                  <a:pt x="728117" y="1046005"/>
                </a:lnTo>
                <a:lnTo>
                  <a:pt x="754173" y="1034968"/>
                </a:lnTo>
                <a:lnTo>
                  <a:pt x="539914" y="1034968"/>
                </a:lnTo>
                <a:lnTo>
                  <a:pt x="492307" y="1032698"/>
                </a:lnTo>
                <a:lnTo>
                  <a:pt x="445965" y="1026026"/>
                </a:lnTo>
                <a:lnTo>
                  <a:pt x="401097" y="1015161"/>
                </a:lnTo>
                <a:lnTo>
                  <a:pt x="357913" y="1000313"/>
                </a:lnTo>
                <a:lnTo>
                  <a:pt x="316622" y="981691"/>
                </a:lnTo>
                <a:lnTo>
                  <a:pt x="277432" y="959503"/>
                </a:lnTo>
                <a:lnTo>
                  <a:pt x="240553" y="933959"/>
                </a:lnTo>
                <a:lnTo>
                  <a:pt x="206194" y="905268"/>
                </a:lnTo>
                <a:lnTo>
                  <a:pt x="174564" y="873638"/>
                </a:lnTo>
                <a:lnTo>
                  <a:pt x="145873" y="839280"/>
                </a:lnTo>
                <a:lnTo>
                  <a:pt x="120328" y="802401"/>
                </a:lnTo>
                <a:lnTo>
                  <a:pt x="98140" y="763211"/>
                </a:lnTo>
                <a:lnTo>
                  <a:pt x="79517" y="721920"/>
                </a:lnTo>
                <a:lnTo>
                  <a:pt x="64668" y="678735"/>
                </a:lnTo>
                <a:lnTo>
                  <a:pt x="53804" y="633867"/>
                </a:lnTo>
                <a:lnTo>
                  <a:pt x="47131" y="587523"/>
                </a:lnTo>
                <a:lnTo>
                  <a:pt x="44861" y="539914"/>
                </a:lnTo>
                <a:lnTo>
                  <a:pt x="47131" y="492307"/>
                </a:lnTo>
                <a:lnTo>
                  <a:pt x="53804" y="445965"/>
                </a:lnTo>
                <a:lnTo>
                  <a:pt x="64668" y="401098"/>
                </a:lnTo>
                <a:lnTo>
                  <a:pt x="79517" y="357914"/>
                </a:lnTo>
                <a:lnTo>
                  <a:pt x="98140" y="316624"/>
                </a:lnTo>
                <a:lnTo>
                  <a:pt x="120328" y="277435"/>
                </a:lnTo>
                <a:lnTo>
                  <a:pt x="145873" y="240557"/>
                </a:lnTo>
                <a:lnTo>
                  <a:pt x="174564" y="206199"/>
                </a:lnTo>
                <a:lnTo>
                  <a:pt x="206194" y="174570"/>
                </a:lnTo>
                <a:lnTo>
                  <a:pt x="240553" y="145879"/>
                </a:lnTo>
                <a:lnTo>
                  <a:pt x="277432" y="120335"/>
                </a:lnTo>
                <a:lnTo>
                  <a:pt x="316622" y="98148"/>
                </a:lnTo>
                <a:lnTo>
                  <a:pt x="357913" y="79525"/>
                </a:lnTo>
                <a:lnTo>
                  <a:pt x="401097" y="64677"/>
                </a:lnTo>
                <a:lnTo>
                  <a:pt x="445965" y="53813"/>
                </a:lnTo>
                <a:lnTo>
                  <a:pt x="492307" y="47141"/>
                </a:lnTo>
                <a:lnTo>
                  <a:pt x="539914" y="44871"/>
                </a:lnTo>
                <a:lnTo>
                  <a:pt x="754176" y="44871"/>
                </a:lnTo>
                <a:lnTo>
                  <a:pt x="728117" y="33832"/>
                </a:lnTo>
                <a:lnTo>
                  <a:pt x="683281" y="19319"/>
                </a:lnTo>
                <a:lnTo>
                  <a:pt x="636840" y="8714"/>
                </a:lnTo>
                <a:lnTo>
                  <a:pt x="588987" y="2210"/>
                </a:lnTo>
                <a:lnTo>
                  <a:pt x="539914" y="0"/>
                </a:lnTo>
                <a:close/>
              </a:path>
              <a:path w="1080134" h="1080134">
                <a:moveTo>
                  <a:pt x="754176" y="44871"/>
                </a:moveTo>
                <a:lnTo>
                  <a:pt x="539914" y="44871"/>
                </a:lnTo>
                <a:lnTo>
                  <a:pt x="587523" y="47141"/>
                </a:lnTo>
                <a:lnTo>
                  <a:pt x="633867" y="53813"/>
                </a:lnTo>
                <a:lnTo>
                  <a:pt x="678735" y="64677"/>
                </a:lnTo>
                <a:lnTo>
                  <a:pt x="721920" y="79525"/>
                </a:lnTo>
                <a:lnTo>
                  <a:pt x="763211" y="98148"/>
                </a:lnTo>
                <a:lnTo>
                  <a:pt x="802401" y="120335"/>
                </a:lnTo>
                <a:lnTo>
                  <a:pt x="839280" y="145879"/>
                </a:lnTo>
                <a:lnTo>
                  <a:pt x="873638" y="174570"/>
                </a:lnTo>
                <a:lnTo>
                  <a:pt x="905268" y="206199"/>
                </a:lnTo>
                <a:lnTo>
                  <a:pt x="933959" y="240557"/>
                </a:lnTo>
                <a:lnTo>
                  <a:pt x="959503" y="277435"/>
                </a:lnTo>
                <a:lnTo>
                  <a:pt x="981691" y="316624"/>
                </a:lnTo>
                <a:lnTo>
                  <a:pt x="1000313" y="357914"/>
                </a:lnTo>
                <a:lnTo>
                  <a:pt x="1015161" y="401098"/>
                </a:lnTo>
                <a:lnTo>
                  <a:pt x="1026026" y="445965"/>
                </a:lnTo>
                <a:lnTo>
                  <a:pt x="1032698" y="492307"/>
                </a:lnTo>
                <a:lnTo>
                  <a:pt x="1034968" y="539914"/>
                </a:lnTo>
                <a:lnTo>
                  <a:pt x="1032698" y="587523"/>
                </a:lnTo>
                <a:lnTo>
                  <a:pt x="1026026" y="633867"/>
                </a:lnTo>
                <a:lnTo>
                  <a:pt x="1015161" y="678735"/>
                </a:lnTo>
                <a:lnTo>
                  <a:pt x="1000313" y="721920"/>
                </a:lnTo>
                <a:lnTo>
                  <a:pt x="981691" y="763211"/>
                </a:lnTo>
                <a:lnTo>
                  <a:pt x="959503" y="802401"/>
                </a:lnTo>
                <a:lnTo>
                  <a:pt x="933959" y="839280"/>
                </a:lnTo>
                <a:lnTo>
                  <a:pt x="905268" y="873638"/>
                </a:lnTo>
                <a:lnTo>
                  <a:pt x="873638" y="905268"/>
                </a:lnTo>
                <a:lnTo>
                  <a:pt x="839280" y="933959"/>
                </a:lnTo>
                <a:lnTo>
                  <a:pt x="802401" y="959503"/>
                </a:lnTo>
                <a:lnTo>
                  <a:pt x="763211" y="981691"/>
                </a:lnTo>
                <a:lnTo>
                  <a:pt x="721920" y="1000313"/>
                </a:lnTo>
                <a:lnTo>
                  <a:pt x="678735" y="1015161"/>
                </a:lnTo>
                <a:lnTo>
                  <a:pt x="633867" y="1026026"/>
                </a:lnTo>
                <a:lnTo>
                  <a:pt x="587523" y="1032698"/>
                </a:lnTo>
                <a:lnTo>
                  <a:pt x="539914" y="1034968"/>
                </a:lnTo>
                <a:lnTo>
                  <a:pt x="754173" y="1034968"/>
                </a:lnTo>
                <a:lnTo>
                  <a:pt x="812209" y="1006017"/>
                </a:lnTo>
                <a:lnTo>
                  <a:pt x="851081" y="980928"/>
                </a:lnTo>
                <a:lnTo>
                  <a:pt x="887580" y="952698"/>
                </a:lnTo>
                <a:lnTo>
                  <a:pt x="921514" y="921519"/>
                </a:lnTo>
                <a:lnTo>
                  <a:pt x="952692" y="887584"/>
                </a:lnTo>
                <a:lnTo>
                  <a:pt x="980921" y="851084"/>
                </a:lnTo>
                <a:lnTo>
                  <a:pt x="1006010" y="812212"/>
                </a:lnTo>
                <a:lnTo>
                  <a:pt x="1027765" y="771159"/>
                </a:lnTo>
                <a:lnTo>
                  <a:pt x="1045996" y="728118"/>
                </a:lnTo>
                <a:lnTo>
                  <a:pt x="1060510" y="683281"/>
                </a:lnTo>
                <a:lnTo>
                  <a:pt x="1071115" y="636840"/>
                </a:lnTo>
                <a:lnTo>
                  <a:pt x="1077619" y="588987"/>
                </a:lnTo>
                <a:lnTo>
                  <a:pt x="1079829" y="539914"/>
                </a:lnTo>
                <a:lnTo>
                  <a:pt x="1077619" y="490841"/>
                </a:lnTo>
                <a:lnTo>
                  <a:pt x="1071115" y="442989"/>
                </a:lnTo>
                <a:lnTo>
                  <a:pt x="1060510" y="396548"/>
                </a:lnTo>
                <a:lnTo>
                  <a:pt x="1045996" y="351711"/>
                </a:lnTo>
                <a:lnTo>
                  <a:pt x="1027765" y="308671"/>
                </a:lnTo>
                <a:lnTo>
                  <a:pt x="1006010" y="267619"/>
                </a:lnTo>
                <a:lnTo>
                  <a:pt x="980921" y="228748"/>
                </a:lnTo>
                <a:lnTo>
                  <a:pt x="952692" y="192249"/>
                </a:lnTo>
                <a:lnTo>
                  <a:pt x="921514" y="158314"/>
                </a:lnTo>
                <a:lnTo>
                  <a:pt x="887580" y="127137"/>
                </a:lnTo>
                <a:lnTo>
                  <a:pt x="851081" y="98907"/>
                </a:lnTo>
                <a:lnTo>
                  <a:pt x="812209" y="73819"/>
                </a:lnTo>
                <a:lnTo>
                  <a:pt x="771157" y="52063"/>
                </a:lnTo>
                <a:lnTo>
                  <a:pt x="754176" y="448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543777" y="3470129"/>
            <a:ext cx="102934" cy="106398"/>
          </a:xfrm>
          <a:custGeom>
            <a:avLst/>
            <a:gdLst/>
            <a:ahLst/>
            <a:cxnLst/>
            <a:rect l="l" t="t" r="r" b="b"/>
            <a:pathLst>
              <a:path w="256540" h="256540">
                <a:moveTo>
                  <a:pt x="128193" y="0"/>
                </a:moveTo>
                <a:lnTo>
                  <a:pt x="78341" y="10089"/>
                </a:lnTo>
                <a:lnTo>
                  <a:pt x="37588" y="37588"/>
                </a:lnTo>
                <a:lnTo>
                  <a:pt x="10089" y="78341"/>
                </a:lnTo>
                <a:lnTo>
                  <a:pt x="0" y="128193"/>
                </a:lnTo>
                <a:lnTo>
                  <a:pt x="10089" y="178044"/>
                </a:lnTo>
                <a:lnTo>
                  <a:pt x="37588" y="218797"/>
                </a:lnTo>
                <a:lnTo>
                  <a:pt x="78341" y="246296"/>
                </a:lnTo>
                <a:lnTo>
                  <a:pt x="128193" y="256386"/>
                </a:lnTo>
                <a:lnTo>
                  <a:pt x="178044" y="246296"/>
                </a:lnTo>
                <a:lnTo>
                  <a:pt x="218797" y="218797"/>
                </a:lnTo>
                <a:lnTo>
                  <a:pt x="223711" y="211515"/>
                </a:lnTo>
                <a:lnTo>
                  <a:pt x="128193" y="211515"/>
                </a:lnTo>
                <a:lnTo>
                  <a:pt x="95792" y="204956"/>
                </a:lnTo>
                <a:lnTo>
                  <a:pt x="69304" y="187082"/>
                </a:lnTo>
                <a:lnTo>
                  <a:pt x="51429" y="160593"/>
                </a:lnTo>
                <a:lnTo>
                  <a:pt x="44871" y="128193"/>
                </a:lnTo>
                <a:lnTo>
                  <a:pt x="51429" y="95792"/>
                </a:lnTo>
                <a:lnTo>
                  <a:pt x="69304" y="69304"/>
                </a:lnTo>
                <a:lnTo>
                  <a:pt x="95792" y="51429"/>
                </a:lnTo>
                <a:lnTo>
                  <a:pt x="128193" y="44871"/>
                </a:lnTo>
                <a:lnTo>
                  <a:pt x="223711" y="44871"/>
                </a:lnTo>
                <a:lnTo>
                  <a:pt x="218797" y="37588"/>
                </a:lnTo>
                <a:lnTo>
                  <a:pt x="178044" y="10089"/>
                </a:lnTo>
                <a:lnTo>
                  <a:pt x="128193" y="0"/>
                </a:lnTo>
                <a:close/>
              </a:path>
              <a:path w="256540" h="256540">
                <a:moveTo>
                  <a:pt x="223711" y="44871"/>
                </a:moveTo>
                <a:lnTo>
                  <a:pt x="128193" y="44871"/>
                </a:lnTo>
                <a:lnTo>
                  <a:pt x="160593" y="51429"/>
                </a:lnTo>
                <a:lnTo>
                  <a:pt x="187082" y="69304"/>
                </a:lnTo>
                <a:lnTo>
                  <a:pt x="204956" y="95792"/>
                </a:lnTo>
                <a:lnTo>
                  <a:pt x="211515" y="128193"/>
                </a:lnTo>
                <a:lnTo>
                  <a:pt x="204956" y="160593"/>
                </a:lnTo>
                <a:lnTo>
                  <a:pt x="187082" y="187082"/>
                </a:lnTo>
                <a:lnTo>
                  <a:pt x="160593" y="204956"/>
                </a:lnTo>
                <a:lnTo>
                  <a:pt x="128193" y="211515"/>
                </a:lnTo>
                <a:lnTo>
                  <a:pt x="223711" y="211515"/>
                </a:lnTo>
                <a:lnTo>
                  <a:pt x="246296" y="178044"/>
                </a:lnTo>
                <a:lnTo>
                  <a:pt x="256386" y="128193"/>
                </a:lnTo>
                <a:lnTo>
                  <a:pt x="246296" y="78341"/>
                </a:lnTo>
                <a:lnTo>
                  <a:pt x="223711" y="448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632130" y="3449341"/>
            <a:ext cx="48154" cy="63470"/>
          </a:xfrm>
          <a:custGeom>
            <a:avLst/>
            <a:gdLst/>
            <a:ahLst/>
            <a:cxnLst/>
            <a:rect l="l" t="t" r="r" b="b"/>
            <a:pathLst>
              <a:path w="120015" h="153034">
                <a:moveTo>
                  <a:pt x="18423" y="0"/>
                </a:moveTo>
                <a:lnTo>
                  <a:pt x="10367" y="3013"/>
                </a:lnTo>
                <a:lnTo>
                  <a:pt x="3861" y="9099"/>
                </a:lnTo>
                <a:lnTo>
                  <a:pt x="225" y="17235"/>
                </a:lnTo>
                <a:lnTo>
                  <a:pt x="0" y="25833"/>
                </a:lnTo>
                <a:lnTo>
                  <a:pt x="3015" y="33888"/>
                </a:lnTo>
                <a:lnTo>
                  <a:pt x="9103" y="40394"/>
                </a:lnTo>
                <a:lnTo>
                  <a:pt x="31873" y="59776"/>
                </a:lnTo>
                <a:lnTo>
                  <a:pt x="50905" y="82588"/>
                </a:lnTo>
                <a:lnTo>
                  <a:pt x="65791" y="108246"/>
                </a:lnTo>
                <a:lnTo>
                  <a:pt x="76120" y="136164"/>
                </a:lnTo>
                <a:lnTo>
                  <a:pt x="79263" y="142947"/>
                </a:lnTo>
                <a:lnTo>
                  <a:pt x="84257" y="148156"/>
                </a:lnTo>
                <a:lnTo>
                  <a:pt x="90588" y="151496"/>
                </a:lnTo>
                <a:lnTo>
                  <a:pt x="97746" y="152675"/>
                </a:lnTo>
                <a:lnTo>
                  <a:pt x="99709" y="152675"/>
                </a:lnTo>
                <a:lnTo>
                  <a:pt x="120000" y="133187"/>
                </a:lnTo>
                <a:lnTo>
                  <a:pt x="119391" y="124295"/>
                </a:lnTo>
                <a:lnTo>
                  <a:pt x="87695" y="56905"/>
                </a:lnTo>
                <a:lnTo>
                  <a:pt x="35156" y="3857"/>
                </a:lnTo>
                <a:lnTo>
                  <a:pt x="27021" y="226"/>
                </a:lnTo>
                <a:lnTo>
                  <a:pt x="18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509667" y="3452847"/>
            <a:ext cx="42295" cy="62153"/>
          </a:xfrm>
          <a:custGeom>
            <a:avLst/>
            <a:gdLst/>
            <a:ahLst/>
            <a:cxnLst/>
            <a:rect l="l" t="t" r="r" b="b"/>
            <a:pathLst>
              <a:path w="105409" h="149859">
                <a:moveTo>
                  <a:pt x="83307" y="0"/>
                </a:moveTo>
                <a:lnTo>
                  <a:pt x="45394" y="30333"/>
                </a:lnTo>
                <a:lnTo>
                  <a:pt x="10837" y="89997"/>
                </a:lnTo>
                <a:lnTo>
                  <a:pt x="0" y="130458"/>
                </a:lnTo>
                <a:lnTo>
                  <a:pt x="2972" y="138532"/>
                </a:lnTo>
                <a:lnTo>
                  <a:pt x="8754" y="144903"/>
                </a:lnTo>
                <a:lnTo>
                  <a:pt x="16816" y="148698"/>
                </a:lnTo>
                <a:lnTo>
                  <a:pt x="18612" y="149140"/>
                </a:lnTo>
                <a:lnTo>
                  <a:pt x="20409" y="149346"/>
                </a:lnTo>
                <a:lnTo>
                  <a:pt x="22176" y="149346"/>
                </a:lnTo>
                <a:lnTo>
                  <a:pt x="52429" y="106828"/>
                </a:lnTo>
                <a:lnTo>
                  <a:pt x="64956" y="81574"/>
                </a:lnTo>
                <a:lnTo>
                  <a:pt x="80486" y="58289"/>
                </a:lnTo>
                <a:lnTo>
                  <a:pt x="97978" y="38773"/>
                </a:lnTo>
                <a:lnTo>
                  <a:pt x="103131" y="31510"/>
                </a:lnTo>
                <a:lnTo>
                  <a:pt x="105034" y="23122"/>
                </a:lnTo>
                <a:lnTo>
                  <a:pt x="103658" y="14634"/>
                </a:lnTo>
                <a:lnTo>
                  <a:pt x="98970" y="7066"/>
                </a:lnTo>
                <a:lnTo>
                  <a:pt x="91696" y="1907"/>
                </a:lnTo>
                <a:lnTo>
                  <a:pt x="83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560080" y="3592331"/>
            <a:ext cx="71340" cy="23702"/>
          </a:xfrm>
          <a:custGeom>
            <a:avLst/>
            <a:gdLst/>
            <a:ahLst/>
            <a:cxnLst/>
            <a:rect l="l" t="t" r="r" b="b"/>
            <a:pathLst>
              <a:path w="177800" h="57150">
                <a:moveTo>
                  <a:pt x="21013" y="834"/>
                </a:moveTo>
                <a:lnTo>
                  <a:pt x="12689" y="3007"/>
                </a:lnTo>
                <a:lnTo>
                  <a:pt x="5788" y="8144"/>
                </a:lnTo>
                <a:lnTo>
                  <a:pt x="1227" y="15800"/>
                </a:lnTo>
                <a:lnTo>
                  <a:pt x="0" y="24624"/>
                </a:lnTo>
                <a:lnTo>
                  <a:pt x="2176" y="32944"/>
                </a:lnTo>
                <a:lnTo>
                  <a:pt x="50659" y="53622"/>
                </a:lnTo>
                <a:lnTo>
                  <a:pt x="87563" y="56715"/>
                </a:lnTo>
                <a:lnTo>
                  <a:pt x="106814" y="55882"/>
                </a:lnTo>
                <a:lnTo>
                  <a:pt x="144447" y="49253"/>
                </a:lnTo>
                <a:lnTo>
                  <a:pt x="177418" y="23520"/>
                </a:lnTo>
                <a:lnTo>
                  <a:pt x="176078" y="14711"/>
                </a:lnTo>
                <a:lnTo>
                  <a:pt x="174323" y="11844"/>
                </a:lnTo>
                <a:lnTo>
                  <a:pt x="87563" y="11844"/>
                </a:lnTo>
                <a:lnTo>
                  <a:pt x="72781" y="11229"/>
                </a:lnTo>
                <a:lnTo>
                  <a:pt x="58198" y="9389"/>
                </a:lnTo>
                <a:lnTo>
                  <a:pt x="43868" y="6332"/>
                </a:lnTo>
                <a:lnTo>
                  <a:pt x="29834" y="2066"/>
                </a:lnTo>
                <a:lnTo>
                  <a:pt x="21013" y="834"/>
                </a:lnTo>
                <a:close/>
              </a:path>
              <a:path w="177800" h="57150">
                <a:moveTo>
                  <a:pt x="156111" y="0"/>
                </a:moveTo>
                <a:lnTo>
                  <a:pt x="147306" y="1341"/>
                </a:lnTo>
                <a:lnTo>
                  <a:pt x="132807" y="5922"/>
                </a:lnTo>
                <a:lnTo>
                  <a:pt x="117983" y="9206"/>
                </a:lnTo>
                <a:lnTo>
                  <a:pt x="102885" y="11183"/>
                </a:lnTo>
                <a:lnTo>
                  <a:pt x="87563" y="11844"/>
                </a:lnTo>
                <a:lnTo>
                  <a:pt x="174323" y="11844"/>
                </a:lnTo>
                <a:lnTo>
                  <a:pt x="171425" y="7112"/>
                </a:lnTo>
                <a:lnTo>
                  <a:pt x="164460" y="2066"/>
                </a:lnTo>
                <a:lnTo>
                  <a:pt x="1561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662582" y="3489749"/>
            <a:ext cx="45861" cy="23439"/>
          </a:xfrm>
          <a:custGeom>
            <a:avLst/>
            <a:gdLst/>
            <a:ahLst/>
            <a:cxnLst/>
            <a:rect l="l" t="t" r="r" b="b"/>
            <a:pathLst>
              <a:path w="114300" h="56515">
                <a:moveTo>
                  <a:pt x="109227" y="0"/>
                </a:moveTo>
                <a:lnTo>
                  <a:pt x="0" y="11445"/>
                </a:lnTo>
                <a:lnTo>
                  <a:pt x="4672" y="56071"/>
                </a:lnTo>
                <a:lnTo>
                  <a:pt x="113900" y="44625"/>
                </a:lnTo>
                <a:lnTo>
                  <a:pt x="109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629953" y="3366148"/>
            <a:ext cx="139369" cy="140372"/>
          </a:xfrm>
          <a:custGeom>
            <a:avLst/>
            <a:gdLst/>
            <a:ahLst/>
            <a:cxnLst/>
            <a:rect l="l" t="t" r="r" b="b"/>
            <a:pathLst>
              <a:path w="347344" h="338454">
                <a:moveTo>
                  <a:pt x="242902" y="59841"/>
                </a:moveTo>
                <a:lnTo>
                  <a:pt x="172416" y="59841"/>
                </a:lnTo>
                <a:lnTo>
                  <a:pt x="195333" y="77630"/>
                </a:lnTo>
                <a:lnTo>
                  <a:pt x="223093" y="103629"/>
                </a:lnTo>
                <a:lnTo>
                  <a:pt x="251719" y="137663"/>
                </a:lnTo>
                <a:lnTo>
                  <a:pt x="277238" y="179555"/>
                </a:lnTo>
                <a:lnTo>
                  <a:pt x="295674" y="229129"/>
                </a:lnTo>
                <a:lnTo>
                  <a:pt x="303053" y="286208"/>
                </a:lnTo>
                <a:lnTo>
                  <a:pt x="236223" y="293217"/>
                </a:lnTo>
                <a:lnTo>
                  <a:pt x="240895" y="337843"/>
                </a:lnTo>
                <a:lnTo>
                  <a:pt x="346020" y="326829"/>
                </a:lnTo>
                <a:lnTo>
                  <a:pt x="347276" y="307981"/>
                </a:lnTo>
                <a:lnTo>
                  <a:pt x="344019" y="239706"/>
                </a:lnTo>
                <a:lnTo>
                  <a:pt x="327299" y="180226"/>
                </a:lnTo>
                <a:lnTo>
                  <a:pt x="301286" y="129573"/>
                </a:lnTo>
                <a:lnTo>
                  <a:pt x="270147" y="87776"/>
                </a:lnTo>
                <a:lnTo>
                  <a:pt x="242902" y="59841"/>
                </a:lnTo>
                <a:close/>
              </a:path>
              <a:path w="347344" h="338454">
                <a:moveTo>
                  <a:pt x="160243" y="0"/>
                </a:moveTo>
                <a:lnTo>
                  <a:pt x="0" y="222244"/>
                </a:lnTo>
                <a:lnTo>
                  <a:pt x="36399" y="248483"/>
                </a:lnTo>
                <a:lnTo>
                  <a:pt x="172416" y="59841"/>
                </a:lnTo>
                <a:lnTo>
                  <a:pt x="242902" y="59841"/>
                </a:lnTo>
                <a:lnTo>
                  <a:pt x="238051" y="54866"/>
                </a:lnTo>
                <a:lnTo>
                  <a:pt x="209165" y="30874"/>
                </a:lnTo>
                <a:lnTo>
                  <a:pt x="187657" y="15831"/>
                </a:lnTo>
                <a:lnTo>
                  <a:pt x="177697" y="9767"/>
                </a:lnTo>
                <a:lnTo>
                  <a:pt x="160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419010" y="3366153"/>
            <a:ext cx="109813" cy="149853"/>
          </a:xfrm>
          <a:custGeom>
            <a:avLst/>
            <a:gdLst/>
            <a:ahLst/>
            <a:cxnLst/>
            <a:rect l="l" t="t" r="r" b="b"/>
            <a:pathLst>
              <a:path w="273684" h="361315">
                <a:moveTo>
                  <a:pt x="187052" y="0"/>
                </a:moveTo>
                <a:lnTo>
                  <a:pt x="138121" y="30874"/>
                </a:lnTo>
                <a:lnTo>
                  <a:pt x="77137" y="87776"/>
                </a:lnTo>
                <a:lnTo>
                  <a:pt x="45997" y="129573"/>
                </a:lnTo>
                <a:lnTo>
                  <a:pt x="19982" y="180226"/>
                </a:lnTo>
                <a:lnTo>
                  <a:pt x="3260" y="239706"/>
                </a:lnTo>
                <a:lnTo>
                  <a:pt x="0" y="307981"/>
                </a:lnTo>
                <a:lnTo>
                  <a:pt x="1236" y="326348"/>
                </a:lnTo>
                <a:lnTo>
                  <a:pt x="267459" y="361098"/>
                </a:lnTo>
                <a:lnTo>
                  <a:pt x="273260" y="316600"/>
                </a:lnTo>
                <a:lnTo>
                  <a:pt x="44223" y="286699"/>
                </a:lnTo>
                <a:lnTo>
                  <a:pt x="51519" y="229478"/>
                </a:lnTo>
                <a:lnTo>
                  <a:pt x="69931" y="179785"/>
                </a:lnTo>
                <a:lnTo>
                  <a:pt x="95466" y="137798"/>
                </a:lnTo>
                <a:lnTo>
                  <a:pt x="124129" y="103693"/>
                </a:lnTo>
                <a:lnTo>
                  <a:pt x="174870" y="59841"/>
                </a:lnTo>
                <a:lnTo>
                  <a:pt x="230199" y="59841"/>
                </a:lnTo>
                <a:lnTo>
                  <a:pt x="187052" y="0"/>
                </a:lnTo>
                <a:close/>
              </a:path>
              <a:path w="273684" h="361315">
                <a:moveTo>
                  <a:pt x="230199" y="59841"/>
                </a:moveTo>
                <a:lnTo>
                  <a:pt x="174870" y="59841"/>
                </a:lnTo>
                <a:lnTo>
                  <a:pt x="210729" y="109571"/>
                </a:lnTo>
                <a:lnTo>
                  <a:pt x="247129" y="83322"/>
                </a:lnTo>
                <a:lnTo>
                  <a:pt x="230199" y="598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512598" y="3413636"/>
            <a:ext cx="45861" cy="55569"/>
          </a:xfrm>
          <a:custGeom>
            <a:avLst/>
            <a:gdLst/>
            <a:ahLst/>
            <a:cxnLst/>
            <a:rect l="l" t="t" r="r" b="b"/>
            <a:pathLst>
              <a:path w="114300" h="133984">
                <a:moveTo>
                  <a:pt x="36399" y="0"/>
                </a:moveTo>
                <a:lnTo>
                  <a:pt x="0" y="26249"/>
                </a:lnTo>
                <a:lnTo>
                  <a:pt x="77697" y="133994"/>
                </a:lnTo>
                <a:lnTo>
                  <a:pt x="114096" y="107755"/>
                </a:lnTo>
                <a:lnTo>
                  <a:pt x="36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523608" y="3589125"/>
            <a:ext cx="150579" cy="127467"/>
          </a:xfrm>
          <a:custGeom>
            <a:avLst/>
            <a:gdLst/>
            <a:ahLst/>
            <a:cxnLst/>
            <a:rect l="l" t="t" r="r" b="b"/>
            <a:pathLst>
              <a:path w="375284" h="307340">
                <a:moveTo>
                  <a:pt x="29881" y="181898"/>
                </a:moveTo>
                <a:lnTo>
                  <a:pt x="0" y="260813"/>
                </a:lnTo>
                <a:lnTo>
                  <a:pt x="17777" y="269991"/>
                </a:lnTo>
                <a:lnTo>
                  <a:pt x="32590" y="276799"/>
                </a:lnTo>
                <a:lnTo>
                  <a:pt x="67268" y="289441"/>
                </a:lnTo>
                <a:lnTo>
                  <a:pt x="117593" y="301632"/>
                </a:lnTo>
                <a:lnTo>
                  <a:pt x="179346" y="307088"/>
                </a:lnTo>
                <a:lnTo>
                  <a:pt x="222862" y="304153"/>
                </a:lnTo>
                <a:lnTo>
                  <a:pt x="268227" y="294255"/>
                </a:lnTo>
                <a:lnTo>
                  <a:pt x="314331" y="275754"/>
                </a:lnTo>
                <a:lnTo>
                  <a:pt x="337459" y="261219"/>
                </a:lnTo>
                <a:lnTo>
                  <a:pt x="165364" y="261219"/>
                </a:lnTo>
                <a:lnTo>
                  <a:pt x="121146" y="256108"/>
                </a:lnTo>
                <a:lnTo>
                  <a:pt x="84120" y="247283"/>
                </a:lnTo>
                <a:lnTo>
                  <a:pt x="56631" y="237970"/>
                </a:lnTo>
                <a:lnTo>
                  <a:pt x="71856" y="197791"/>
                </a:lnTo>
                <a:lnTo>
                  <a:pt x="29881" y="181898"/>
                </a:lnTo>
                <a:close/>
              </a:path>
              <a:path w="375284" h="307340">
                <a:moveTo>
                  <a:pt x="255885" y="0"/>
                </a:moveTo>
                <a:lnTo>
                  <a:pt x="215834" y="20221"/>
                </a:lnTo>
                <a:lnTo>
                  <a:pt x="317719" y="221999"/>
                </a:lnTo>
                <a:lnTo>
                  <a:pt x="265995" y="247391"/>
                </a:lnTo>
                <a:lnTo>
                  <a:pt x="214428" y="259389"/>
                </a:lnTo>
                <a:lnTo>
                  <a:pt x="165364" y="261219"/>
                </a:lnTo>
                <a:lnTo>
                  <a:pt x="337459" y="261219"/>
                </a:lnTo>
                <a:lnTo>
                  <a:pt x="360067" y="247011"/>
                </a:lnTo>
                <a:lnTo>
                  <a:pt x="374919" y="235702"/>
                </a:lnTo>
                <a:lnTo>
                  <a:pt x="2558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540643" y="3599731"/>
            <a:ext cx="35671" cy="57676"/>
          </a:xfrm>
          <a:custGeom>
            <a:avLst/>
            <a:gdLst/>
            <a:ahLst/>
            <a:cxnLst/>
            <a:rect l="l" t="t" r="r" b="b"/>
            <a:pathLst>
              <a:path w="88900" h="139065">
                <a:moveTo>
                  <a:pt x="46618" y="0"/>
                </a:moveTo>
                <a:lnTo>
                  <a:pt x="0" y="123108"/>
                </a:lnTo>
                <a:lnTo>
                  <a:pt x="41965" y="139001"/>
                </a:lnTo>
                <a:lnTo>
                  <a:pt x="88583" y="15883"/>
                </a:lnTo>
                <a:lnTo>
                  <a:pt x="46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585654" y="3350425"/>
            <a:ext cx="17580" cy="18172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7456" y="0"/>
                </a:moveTo>
                <a:lnTo>
                  <a:pt x="16030" y="0"/>
                </a:lnTo>
                <a:lnTo>
                  <a:pt x="10405" y="2336"/>
                </a:lnTo>
                <a:lnTo>
                  <a:pt x="2336" y="10454"/>
                </a:lnTo>
                <a:lnTo>
                  <a:pt x="0" y="16069"/>
                </a:lnTo>
                <a:lnTo>
                  <a:pt x="0" y="27505"/>
                </a:lnTo>
                <a:lnTo>
                  <a:pt x="2336" y="33130"/>
                </a:lnTo>
                <a:lnTo>
                  <a:pt x="10405" y="41238"/>
                </a:lnTo>
                <a:lnTo>
                  <a:pt x="16030" y="43535"/>
                </a:lnTo>
                <a:lnTo>
                  <a:pt x="27495" y="43535"/>
                </a:lnTo>
                <a:lnTo>
                  <a:pt x="33081" y="41238"/>
                </a:lnTo>
                <a:lnTo>
                  <a:pt x="41199" y="33130"/>
                </a:lnTo>
                <a:lnTo>
                  <a:pt x="43526" y="27505"/>
                </a:lnTo>
                <a:lnTo>
                  <a:pt x="43526" y="16069"/>
                </a:lnTo>
                <a:lnTo>
                  <a:pt x="41199" y="10454"/>
                </a:lnTo>
                <a:lnTo>
                  <a:pt x="37155" y="6380"/>
                </a:lnTo>
                <a:lnTo>
                  <a:pt x="33081" y="2336"/>
                </a:lnTo>
                <a:lnTo>
                  <a:pt x="27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445710" y="3597679"/>
            <a:ext cx="17580" cy="18172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7505" y="0"/>
                </a:moveTo>
                <a:lnTo>
                  <a:pt x="16020" y="0"/>
                </a:lnTo>
                <a:lnTo>
                  <a:pt x="10444" y="2297"/>
                </a:lnTo>
                <a:lnTo>
                  <a:pt x="2326" y="10415"/>
                </a:lnTo>
                <a:lnTo>
                  <a:pt x="0" y="16030"/>
                </a:lnTo>
                <a:lnTo>
                  <a:pt x="0" y="27466"/>
                </a:lnTo>
                <a:lnTo>
                  <a:pt x="2326" y="33091"/>
                </a:lnTo>
                <a:lnTo>
                  <a:pt x="10444" y="41199"/>
                </a:lnTo>
                <a:lnTo>
                  <a:pt x="16069" y="43496"/>
                </a:lnTo>
                <a:lnTo>
                  <a:pt x="27505" y="43496"/>
                </a:lnTo>
                <a:lnTo>
                  <a:pt x="33120" y="41199"/>
                </a:lnTo>
                <a:lnTo>
                  <a:pt x="37155" y="37125"/>
                </a:lnTo>
                <a:lnTo>
                  <a:pt x="41229" y="33091"/>
                </a:lnTo>
                <a:lnTo>
                  <a:pt x="43526" y="27466"/>
                </a:lnTo>
                <a:lnTo>
                  <a:pt x="43526" y="16030"/>
                </a:lnTo>
                <a:lnTo>
                  <a:pt x="41229" y="10415"/>
                </a:lnTo>
                <a:lnTo>
                  <a:pt x="37155" y="6370"/>
                </a:lnTo>
                <a:lnTo>
                  <a:pt x="33120" y="2297"/>
                </a:lnTo>
                <a:lnTo>
                  <a:pt x="27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722309" y="3592623"/>
            <a:ext cx="17580" cy="18172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7505" y="0"/>
                </a:moveTo>
                <a:lnTo>
                  <a:pt x="16079" y="0"/>
                </a:lnTo>
                <a:lnTo>
                  <a:pt x="10454" y="2336"/>
                </a:lnTo>
                <a:lnTo>
                  <a:pt x="6380" y="6370"/>
                </a:lnTo>
                <a:lnTo>
                  <a:pt x="2336" y="10454"/>
                </a:lnTo>
                <a:lnTo>
                  <a:pt x="0" y="16030"/>
                </a:lnTo>
                <a:lnTo>
                  <a:pt x="0" y="27505"/>
                </a:lnTo>
                <a:lnTo>
                  <a:pt x="2336" y="33130"/>
                </a:lnTo>
                <a:lnTo>
                  <a:pt x="10454" y="41199"/>
                </a:lnTo>
                <a:lnTo>
                  <a:pt x="16079" y="43535"/>
                </a:lnTo>
                <a:lnTo>
                  <a:pt x="27505" y="43535"/>
                </a:lnTo>
                <a:lnTo>
                  <a:pt x="33130" y="41199"/>
                </a:lnTo>
                <a:lnTo>
                  <a:pt x="41238" y="33130"/>
                </a:lnTo>
                <a:lnTo>
                  <a:pt x="43535" y="27505"/>
                </a:lnTo>
                <a:lnTo>
                  <a:pt x="43535" y="16030"/>
                </a:lnTo>
                <a:lnTo>
                  <a:pt x="41238" y="10415"/>
                </a:lnTo>
                <a:lnTo>
                  <a:pt x="33130" y="2336"/>
                </a:lnTo>
                <a:lnTo>
                  <a:pt x="27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52356" y="3176214"/>
            <a:ext cx="669588" cy="6921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387902" y="38702"/>
            <a:ext cx="5552250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3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Измерительные задачи</a:t>
            </a:r>
            <a:endParaRPr lang="ru-RU" sz="23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68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3</a:t>
            </a:fld>
            <a:endParaRPr lang="en-US" sz="1100" dirty="0"/>
          </a:p>
        </p:txBody>
      </p:sp>
      <p:sp>
        <p:nvSpPr>
          <p:cNvPr id="70" name="object 25"/>
          <p:cNvSpPr/>
          <p:nvPr/>
        </p:nvSpPr>
        <p:spPr>
          <a:xfrm>
            <a:off x="1449433" y="1465075"/>
            <a:ext cx="1159860" cy="606522"/>
          </a:xfrm>
          <a:custGeom>
            <a:avLst/>
            <a:gdLst/>
            <a:ahLst/>
            <a:cxnLst/>
            <a:rect l="l" t="t" r="r" b="b"/>
            <a:pathLst>
              <a:path w="5406390" h="1462404">
                <a:moveTo>
                  <a:pt x="5405794" y="1461895"/>
                </a:moveTo>
                <a:lnTo>
                  <a:pt x="1655613" y="1461895"/>
                </a:lnTo>
                <a:lnTo>
                  <a:pt x="0" y="0"/>
                </a:lnTo>
              </a:path>
            </a:pathLst>
          </a:custGeom>
          <a:ln w="39265">
            <a:solidFill>
              <a:schemeClr val="accent5">
                <a:lumMod val="50000"/>
              </a:schemeClr>
            </a:solidFill>
          </a:ln>
          <a:scene3d>
            <a:camera prst="orthographicFront">
              <a:rot lat="10800000" lon="10800000" rev="0"/>
            </a:camera>
            <a:lightRig rig="threePt" dir="t"/>
          </a:scene3d>
        </p:spPr>
        <p:txBody>
          <a:bodyPr wrap="square" lIns="0" tIns="0" rIns="0" bIns="0" rtlCol="0"/>
          <a:lstStyle/>
          <a:p>
            <a:endParaRPr sz="615" spc="-3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9910" y="773931"/>
            <a:ext cx="74964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Создана </a:t>
            </a:r>
            <a:r>
              <a:rPr lang="ru-RU" sz="1600" dirty="0"/>
              <a:t>модель БДБГ-13Р с учётом внутренней геометрии </a:t>
            </a:r>
            <a:r>
              <a:rPr lang="ru-RU" sz="1600" dirty="0" smtClean="0"/>
              <a:t>узлов</a:t>
            </a:r>
            <a:endParaRPr lang="ru-RU" sz="1600" dirty="0"/>
          </a:p>
          <a:p>
            <a:endParaRPr lang="ru-RU" dirty="0" smtClean="0"/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30</a:t>
            </a:fld>
            <a:endParaRPr lang="en-US" sz="1100" dirty="0"/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98742" y="1287449"/>
            <a:ext cx="1913018" cy="359093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699792" y="1289788"/>
            <a:ext cx="1800199" cy="359892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4788023" y="1277094"/>
            <a:ext cx="3096344" cy="3598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Исследование влияния защиты БД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9910" y="728052"/>
            <a:ext cx="67763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Была проведена проверка </a:t>
            </a:r>
            <a:r>
              <a:rPr lang="ru-RU" sz="1600" dirty="0"/>
              <a:t>релевантности </a:t>
            </a:r>
            <a:r>
              <a:rPr lang="ru-RU" sz="1600" dirty="0" smtClean="0"/>
              <a:t>модели с физическим устройством, проведен эксперимент </a:t>
            </a:r>
            <a:r>
              <a:rPr lang="ru-RU" sz="1600" dirty="0"/>
              <a:t>с точечным </a:t>
            </a:r>
            <a:r>
              <a:rPr lang="ru-RU" sz="1600" dirty="0" smtClean="0"/>
              <a:t>источником.</a:t>
            </a:r>
          </a:p>
          <a:p>
            <a:r>
              <a:rPr lang="ru-RU" sz="1600" dirty="0" smtClean="0"/>
              <a:t>Активность </a:t>
            </a:r>
            <a:r>
              <a:rPr lang="ru-RU" sz="1600" dirty="0"/>
              <a:t>источника </a:t>
            </a:r>
            <a:r>
              <a:rPr lang="en-US" sz="1600" dirty="0"/>
              <a:t>Cs-137: </a:t>
            </a:r>
            <a:r>
              <a:rPr lang="ru-RU" sz="1600" dirty="0"/>
              <a:t>1,067*10</a:t>
            </a:r>
            <a:r>
              <a:rPr lang="en-US" sz="1600" baseline="30000" dirty="0"/>
              <a:t>6 </a:t>
            </a:r>
            <a:r>
              <a:rPr lang="ru-RU" sz="1600" dirty="0"/>
              <a:t>Бк.</a:t>
            </a:r>
            <a:r>
              <a:rPr lang="ru-RU" sz="1600" dirty="0" smtClean="0"/>
              <a:t> </a:t>
            </a:r>
          </a:p>
          <a:p>
            <a:endParaRPr lang="ru-RU" sz="1600" dirty="0"/>
          </a:p>
          <a:p>
            <a:r>
              <a:rPr lang="ru-RU" sz="1600" dirty="0" smtClean="0"/>
              <a:t>Проанализировано </a:t>
            </a:r>
            <a:r>
              <a:rPr lang="ru-RU" sz="1600" dirty="0"/>
              <a:t>количество частиц, регистрируемых большим и малым кристаллами от источника, с учётом ограничения по порогу регистрации 50кэВ и </a:t>
            </a:r>
            <a:r>
              <a:rPr lang="ru-RU" sz="1600" dirty="0" smtClean="0"/>
              <a:t>умножения </a:t>
            </a:r>
            <a:r>
              <a:rPr lang="ru-RU" sz="1600" dirty="0"/>
              <a:t>на взвешивающий коэффициент эффективности регистрации 0,01 (из экспериментальных данных).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31</a:t>
            </a:fld>
            <a:endParaRPr lang="en-US" sz="1100" dirty="0"/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11560" y="2839782"/>
            <a:ext cx="6912768" cy="1606557"/>
          </a:xfrm>
          <a:prstGeom prst="rect">
            <a:avLst/>
          </a:prstGeom>
        </p:spPr>
      </p:pic>
      <p:sp>
        <p:nvSpPr>
          <p:cNvPr id="13" name="Выноска 1 12"/>
          <p:cNvSpPr/>
          <p:nvPr/>
        </p:nvSpPr>
        <p:spPr>
          <a:xfrm>
            <a:off x="3372916" y="3284903"/>
            <a:ext cx="1728192" cy="52895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Чувствительный канал: 200 частиц</a:t>
            </a:r>
          </a:p>
        </p:txBody>
      </p:sp>
      <p:sp>
        <p:nvSpPr>
          <p:cNvPr id="18" name="Выноска 1 17"/>
          <p:cNvSpPr/>
          <p:nvPr/>
        </p:nvSpPr>
        <p:spPr>
          <a:xfrm>
            <a:off x="6285763" y="3288360"/>
            <a:ext cx="1692517" cy="525494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Грубый канал: 2 частицы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9108" y="4509636"/>
            <a:ext cx="6419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Полученное число частиц согласуется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экспериментальными данными. Таким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образом была верифицирована модель.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Исследование влияния защиты БД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9910" y="693212"/>
            <a:ext cx="670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Далее проведен расчет для точечных источников активностью 10</a:t>
            </a:r>
            <a:r>
              <a:rPr lang="ru-RU" sz="1600" baseline="30000" dirty="0" smtClean="0"/>
              <a:t>8</a:t>
            </a:r>
            <a:r>
              <a:rPr lang="ru-RU" sz="1600" dirty="0"/>
              <a:t> </a:t>
            </a:r>
            <a:r>
              <a:rPr lang="ru-RU" sz="1600" dirty="0" smtClean="0"/>
              <a:t>Бк, индуцируемая мощность дозы 10 </a:t>
            </a:r>
            <a:r>
              <a:rPr lang="ru-RU" sz="1600" dirty="0" err="1" smtClean="0"/>
              <a:t>мкЗв</a:t>
            </a:r>
            <a:r>
              <a:rPr lang="ru-RU" sz="1600" dirty="0" smtClean="0"/>
              <a:t>/ч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32</a:t>
            </a:fld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460099" y="3759358"/>
            <a:ext cx="50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r>
              <a:rPr lang="ru-RU" sz="1600" dirty="0" smtClean="0"/>
              <a:t>моделировано влияние</a:t>
            </a:r>
            <a:r>
              <a:rPr lang="en-US" sz="1600" dirty="0" smtClean="0"/>
              <a:t> </a:t>
            </a:r>
            <a:r>
              <a:rPr lang="ru-RU" sz="1600" dirty="0" smtClean="0"/>
              <a:t>положения БД относительно корпуса поста на число частиц зарегистрированных детектором.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819684"/>
              </p:ext>
            </p:extLst>
          </p:nvPr>
        </p:nvGraphicFramePr>
        <p:xfrm>
          <a:off x="3347865" y="1442357"/>
          <a:ext cx="516748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79"/>
                <a:gridCol w="726815"/>
                <a:gridCol w="744118"/>
                <a:gridCol w="744118"/>
                <a:gridCol w="744118"/>
                <a:gridCol w="744118"/>
                <a:gridCol w="744118"/>
              </a:tblGrid>
              <a:tr h="3027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Source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внеш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частиц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внут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частиц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Ослабление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5228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Чувст</a:t>
                      </a:r>
                      <a:r>
                        <a:rPr lang="ru-RU" sz="1600" dirty="0" smtClean="0"/>
                        <a:t>.</a:t>
                      </a:r>
                      <a:r>
                        <a:rPr lang="ru-RU" sz="1600" baseline="0" dirty="0" smtClean="0"/>
                        <a:t> канал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Груб.</a:t>
                      </a:r>
                      <a:r>
                        <a:rPr lang="ru-RU" sz="1600" baseline="0" dirty="0" smtClean="0"/>
                        <a:t> канал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Чувст</a:t>
                      </a:r>
                      <a:r>
                        <a:rPr lang="ru-RU" sz="1600" dirty="0" smtClean="0"/>
                        <a:t>.</a:t>
                      </a:r>
                      <a:r>
                        <a:rPr lang="ru-RU" sz="1600" baseline="0" dirty="0" smtClean="0"/>
                        <a:t> канал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Груб.</a:t>
                      </a:r>
                      <a:r>
                        <a:rPr lang="ru-RU" sz="1600" baseline="0" dirty="0" smtClean="0"/>
                        <a:t> канал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Чувст</a:t>
                      </a:r>
                      <a:r>
                        <a:rPr lang="ru-RU" sz="1600" dirty="0" smtClean="0"/>
                        <a:t>.</a:t>
                      </a:r>
                      <a:r>
                        <a:rPr lang="ru-RU" sz="1600" baseline="0" dirty="0" smtClean="0"/>
                        <a:t> канал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Груб.</a:t>
                      </a:r>
                      <a:r>
                        <a:rPr lang="ru-RU" sz="1600" baseline="0" dirty="0" smtClean="0"/>
                        <a:t> канал</a:t>
                      </a:r>
                      <a:endParaRPr lang="ru-RU" sz="1600" dirty="0"/>
                    </a:p>
                  </a:txBody>
                  <a:tcPr/>
                </a:tc>
              </a:tr>
              <a:tr h="30272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137</a:t>
                      </a:r>
                      <a:r>
                        <a:rPr lang="en-US" sz="1600" dirty="0" smtClean="0"/>
                        <a:t>Cs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1,36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</a:tr>
              <a:tr h="302723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 smtClean="0"/>
                        <a:t>60</a:t>
                      </a:r>
                      <a:r>
                        <a:rPr lang="en-US" sz="1600" baseline="0" dirty="0" smtClean="0"/>
                        <a:t>Co</a:t>
                      </a:r>
                      <a:endParaRPr lang="ru-RU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0,41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33,6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1,36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1,64</a:t>
                      </a:r>
                      <a:endParaRPr lang="ru-RU" sz="1600" dirty="0"/>
                    </a:p>
                  </a:txBody>
                  <a:tcPr/>
                </a:tc>
              </a:tr>
              <a:tr h="30272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131</a:t>
                      </a:r>
                      <a:r>
                        <a:rPr lang="en-US" sz="1600" dirty="0" smtClean="0"/>
                        <a:t>I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0,04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1,44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 rotWithShape="1">
          <a:blip r:embed="rId3"/>
          <a:srcRect l="189" r="47494"/>
          <a:stretch/>
        </p:blipFill>
        <p:spPr bwMode="auto">
          <a:xfrm>
            <a:off x="1283107" y="2862163"/>
            <a:ext cx="1984443" cy="2183612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79190" y="1346442"/>
            <a:ext cx="1807834" cy="2355910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Исследование влияния защиты БД поста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9552" y="1672017"/>
            <a:ext cx="655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417" indent="-257417">
              <a:buAutoNum type="arabicPeriod"/>
            </a:pPr>
            <a:r>
              <a:rPr lang="ru-RU" sz="1400" b="1" dirty="0"/>
              <a:t>Унификации и типизации </a:t>
            </a:r>
            <a:r>
              <a:rPr lang="ru-RU" sz="1400" dirty="0"/>
              <a:t>применяемых технических средств в разных функциональных подсистемах АСКРО:</a:t>
            </a:r>
          </a:p>
          <a:p>
            <a:pPr marL="214515" indent="-214515">
              <a:buFontTx/>
              <a:buChar char="-"/>
            </a:pPr>
            <a:r>
              <a:rPr lang="ru-RU" sz="1400" dirty="0"/>
              <a:t>постах радиационного контроля;</a:t>
            </a:r>
          </a:p>
          <a:p>
            <a:pPr marL="214515" indent="-214515">
              <a:buFontTx/>
              <a:buChar char="-"/>
            </a:pPr>
            <a:r>
              <a:rPr lang="ru-RU" sz="1400" dirty="0"/>
              <a:t>постах метеорологического контроля;</a:t>
            </a:r>
          </a:p>
          <a:p>
            <a:pPr marL="214515" indent="-214515">
              <a:buFontTx/>
              <a:buChar char="-"/>
            </a:pPr>
            <a:r>
              <a:rPr lang="ru-RU" sz="1400" dirty="0"/>
              <a:t>передвижных радиометрических лабораториях.</a:t>
            </a:r>
          </a:p>
          <a:p>
            <a:pPr marL="214515" indent="-214515">
              <a:buFontTx/>
              <a:buChar char="-"/>
            </a:pPr>
            <a:endParaRPr lang="ru-RU" sz="800" dirty="0"/>
          </a:p>
          <a:p>
            <a:pPr marL="257417" indent="-257417">
              <a:buAutoNum type="arabicPeriod" startAt="2"/>
            </a:pPr>
            <a:r>
              <a:rPr lang="ru-RU" sz="1400" dirty="0"/>
              <a:t>Применения продуманных технических решений для </a:t>
            </a:r>
            <a:r>
              <a:rPr lang="ru-RU" sz="1400" b="1" dirty="0"/>
              <a:t>возможности дальнейшей модернизации </a:t>
            </a:r>
            <a:r>
              <a:rPr lang="ru-RU" sz="1400" dirty="0"/>
              <a:t>АСКРО (увеличения подключения точек контроля, типов устройств детектирования, сенсоров, периферийных устройств)</a:t>
            </a:r>
          </a:p>
          <a:p>
            <a:pPr marL="257417" indent="-257417">
              <a:buAutoNum type="arabicPeriod" startAt="2"/>
            </a:pPr>
            <a:endParaRPr lang="ru-RU" sz="800" dirty="0"/>
          </a:p>
          <a:p>
            <a:pPr marL="257417" indent="-257417">
              <a:buAutoNum type="arabicPeriod" startAt="2"/>
            </a:pPr>
            <a:r>
              <a:rPr lang="ru-RU" sz="1400" dirty="0"/>
              <a:t>Разработки оборудования АСКРО с </a:t>
            </a:r>
            <a:r>
              <a:rPr lang="ru-RU" sz="1400" b="1" dirty="0"/>
              <a:t>учетом удобств эксплуатации </a:t>
            </a:r>
            <a:r>
              <a:rPr lang="ru-RU" sz="1400" dirty="0"/>
              <a:t>Заказчиком и их ремонтопригодности</a:t>
            </a:r>
          </a:p>
          <a:p>
            <a:pPr marL="257417" indent="-257417">
              <a:buAutoNum type="arabicPeriod" startAt="2"/>
            </a:pPr>
            <a:endParaRPr lang="ru-RU" sz="800" dirty="0"/>
          </a:p>
          <a:p>
            <a:pPr marL="257417" indent="-257417">
              <a:buAutoNum type="arabicPeriod" startAt="2"/>
            </a:pPr>
            <a:r>
              <a:rPr lang="ru-RU" sz="1400" b="1" dirty="0"/>
              <a:t>Автоматизации спектрометрических измерений </a:t>
            </a:r>
            <a:r>
              <a:rPr lang="ru-RU" sz="1400" dirty="0"/>
              <a:t>и </a:t>
            </a:r>
            <a:r>
              <a:rPr lang="ru-RU" sz="1400" b="1" dirty="0"/>
              <a:t>согласования формата этих данных </a:t>
            </a:r>
            <a:r>
              <a:rPr lang="ru-RU" sz="1400" dirty="0"/>
              <a:t>для дальнейшего анализа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12225" y="845683"/>
            <a:ext cx="6464031" cy="378392"/>
          </a:xfrm>
          <a:prstGeom prst="rect">
            <a:avLst/>
          </a:prstGeom>
        </p:spPr>
        <p:txBody>
          <a:bodyPr vert="horz" lIns="108100" tIns="37316" rIns="74632" bIns="37316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600" dirty="0">
                <a:solidFill>
                  <a:srgbClr val="333333"/>
                </a:solidFill>
                <a:ea typeface="Arial" charset="0"/>
                <a:cs typeface="Arial" charset="0"/>
              </a:rPr>
              <a:t>Развитие и совершенствование отраслевой АСКРО в части ТС должно быть осуществлено за счет</a:t>
            </a:r>
            <a:r>
              <a:rPr lang="ru-RU" sz="1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566019"/>
            <a:ext cx="6696744" cy="3240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7901" y="38702"/>
            <a:ext cx="7400571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Выводы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33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001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0920" y="1327670"/>
            <a:ext cx="4429906" cy="99617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endParaRPr lang="ru-RU" sz="4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780"/>
              </a:lnSpc>
            </a:pPr>
            <a:r>
              <a:rPr lang="ru-RU" sz="4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Спасибо </a:t>
            </a:r>
          </a:p>
          <a:p>
            <a:pPr>
              <a:lnSpc>
                <a:spcPts val="3780"/>
              </a:lnSpc>
            </a:pPr>
            <a:r>
              <a:rPr lang="ru-RU" sz="4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 внимание</a:t>
            </a:r>
            <a:endParaRPr lang="ru-RU" sz="4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504056" y="2919300"/>
            <a:ext cx="4572794" cy="1404509"/>
          </a:xfrm>
          <a:prstGeom prst="rect">
            <a:avLst/>
          </a:prstGeom>
        </p:spPr>
        <p:txBody>
          <a:bodyPr lIns="34567" tIns="17283" rIns="34567" bIns="17283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Насибуллин Рамис Асгатович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Главный конструктор АСКРО</a:t>
            </a:r>
          </a:p>
          <a:p>
            <a:endParaRPr lang="ru-RU" sz="14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Тел.: +7 (499) 968 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0, доб. 4242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sz="11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1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ranasibullin</a:t>
            </a:r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11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sniip</a:t>
            </a:r>
            <a:r>
              <a:rPr lang="ru-RU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sz="11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</a:t>
            </a:r>
            <a:endParaRPr lang="ru-RU" sz="11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www.sniip.ru</a:t>
            </a:r>
            <a:endParaRPr lang="ru-RU" sz="11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Структура построения АСКРО на АЭС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3749" r="2088" b="2916"/>
          <a:stretch/>
        </p:blipFill>
        <p:spPr bwMode="auto">
          <a:xfrm>
            <a:off x="467544" y="917947"/>
            <a:ext cx="78546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6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4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559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Состав поставки АСКРО на ЛАЭС-2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526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100" smtClean="0"/>
              <a:pPr algn="r"/>
              <a:t>5</a:t>
            </a:fld>
            <a:endParaRPr lang="en-US" sz="1100" dirty="0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39552" y="850037"/>
            <a:ext cx="6225225" cy="4106483"/>
            <a:chOff x="1914" y="2542"/>
            <a:chExt cx="9314" cy="6144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914" y="2542"/>
              <a:ext cx="9314" cy="6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929" y="2553"/>
              <a:ext cx="9288" cy="6119"/>
              <a:chOff x="1929" y="2553"/>
              <a:chExt cx="9288" cy="6119"/>
            </a:xfrm>
          </p:grpSpPr>
          <p:sp>
            <p:nvSpPr>
              <p:cNvPr id="328" name="Rectangle 5"/>
              <p:cNvSpPr>
                <a:spLocks noChangeArrowheads="1"/>
              </p:cNvSpPr>
              <p:nvPr/>
            </p:nvSpPr>
            <p:spPr bwMode="auto">
              <a:xfrm>
                <a:off x="2858" y="7114"/>
                <a:ext cx="1393" cy="1558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9" name="Rectangle 6"/>
              <p:cNvSpPr>
                <a:spLocks noChangeArrowheads="1"/>
              </p:cNvSpPr>
              <p:nvPr/>
            </p:nvSpPr>
            <p:spPr bwMode="auto">
              <a:xfrm>
                <a:off x="2858" y="7114"/>
                <a:ext cx="1393" cy="1558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0" name="Rectangle 7"/>
              <p:cNvSpPr>
                <a:spLocks noChangeArrowheads="1"/>
              </p:cNvSpPr>
              <p:nvPr/>
            </p:nvSpPr>
            <p:spPr bwMode="auto">
              <a:xfrm>
                <a:off x="1929" y="2553"/>
                <a:ext cx="9288" cy="36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1" name="Rectangle 8"/>
              <p:cNvSpPr>
                <a:spLocks noChangeArrowheads="1"/>
              </p:cNvSpPr>
              <p:nvPr/>
            </p:nvSpPr>
            <p:spPr bwMode="auto">
              <a:xfrm>
                <a:off x="1929" y="2553"/>
                <a:ext cx="9288" cy="3671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2" name="Rectangle 9"/>
              <p:cNvSpPr>
                <a:spLocks noChangeArrowheads="1"/>
              </p:cNvSpPr>
              <p:nvPr/>
            </p:nvSpPr>
            <p:spPr bwMode="auto">
              <a:xfrm>
                <a:off x="3433" y="3782"/>
                <a:ext cx="696" cy="890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3" name="Rectangle 10"/>
              <p:cNvSpPr>
                <a:spLocks noChangeArrowheads="1"/>
              </p:cNvSpPr>
              <p:nvPr/>
            </p:nvSpPr>
            <p:spPr bwMode="auto">
              <a:xfrm>
                <a:off x="3433" y="3782"/>
                <a:ext cx="696" cy="890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4" name="Rectangle 11"/>
              <p:cNvSpPr>
                <a:spLocks noChangeArrowheads="1"/>
              </p:cNvSpPr>
              <p:nvPr/>
            </p:nvSpPr>
            <p:spPr bwMode="auto">
              <a:xfrm>
                <a:off x="3622" y="4131"/>
                <a:ext cx="39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Сетевое </a:t>
                </a:r>
                <a:endParaRPr lang="ru-RU" altLang="ru-RU" sz="819" b="1"/>
              </a:p>
            </p:txBody>
          </p:sp>
          <p:sp>
            <p:nvSpPr>
              <p:cNvPr id="335" name="Rectangle 12"/>
              <p:cNvSpPr>
                <a:spLocks noChangeArrowheads="1"/>
              </p:cNvSpPr>
              <p:nvPr/>
            </p:nvSpPr>
            <p:spPr bwMode="auto">
              <a:xfrm>
                <a:off x="3484" y="4225"/>
                <a:ext cx="6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оборудование</a:t>
                </a:r>
                <a:endParaRPr lang="ru-RU" altLang="ru-RU" sz="819" b="1" dirty="0"/>
              </a:p>
            </p:txBody>
          </p:sp>
          <p:sp>
            <p:nvSpPr>
              <p:cNvPr id="336" name="Rectangle 13"/>
              <p:cNvSpPr>
                <a:spLocks noChangeArrowheads="1"/>
              </p:cNvSpPr>
              <p:nvPr/>
            </p:nvSpPr>
            <p:spPr bwMode="auto">
              <a:xfrm>
                <a:off x="4367" y="3777"/>
                <a:ext cx="697" cy="889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7" name="Rectangle 14"/>
              <p:cNvSpPr>
                <a:spLocks noChangeArrowheads="1"/>
              </p:cNvSpPr>
              <p:nvPr/>
            </p:nvSpPr>
            <p:spPr bwMode="auto">
              <a:xfrm>
                <a:off x="4367" y="3777"/>
                <a:ext cx="697" cy="889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38" name="Rectangle 15"/>
              <p:cNvSpPr>
                <a:spLocks noChangeArrowheads="1"/>
              </p:cNvSpPr>
              <p:nvPr/>
            </p:nvSpPr>
            <p:spPr bwMode="auto">
              <a:xfrm>
                <a:off x="4629" y="4172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ССД</a:t>
                </a:r>
                <a:endParaRPr lang="ru-RU" altLang="ru-RU" sz="819" b="1"/>
              </a:p>
            </p:txBody>
          </p:sp>
          <p:sp>
            <p:nvSpPr>
              <p:cNvPr id="339" name="Rectangle 16"/>
              <p:cNvSpPr>
                <a:spLocks noChangeArrowheads="1"/>
              </p:cNvSpPr>
              <p:nvPr/>
            </p:nvSpPr>
            <p:spPr bwMode="auto">
              <a:xfrm>
                <a:off x="5296" y="3777"/>
                <a:ext cx="697" cy="889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40" name="Rectangle 17"/>
              <p:cNvSpPr>
                <a:spLocks noChangeArrowheads="1"/>
              </p:cNvSpPr>
              <p:nvPr/>
            </p:nvSpPr>
            <p:spPr bwMode="auto">
              <a:xfrm>
                <a:off x="5296" y="3777"/>
                <a:ext cx="697" cy="889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41" name="Rectangle 18"/>
              <p:cNvSpPr>
                <a:spLocks noChangeArrowheads="1"/>
              </p:cNvSpPr>
              <p:nvPr/>
            </p:nvSpPr>
            <p:spPr bwMode="auto">
              <a:xfrm>
                <a:off x="5557" y="4172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ССД</a:t>
                </a:r>
                <a:endParaRPr lang="ru-RU" altLang="ru-RU" sz="819" b="1"/>
              </a:p>
            </p:txBody>
          </p:sp>
          <p:sp>
            <p:nvSpPr>
              <p:cNvPr id="342" name="Rectangle 19"/>
              <p:cNvSpPr>
                <a:spLocks noChangeArrowheads="1"/>
              </p:cNvSpPr>
              <p:nvPr/>
            </p:nvSpPr>
            <p:spPr bwMode="auto">
              <a:xfrm>
                <a:off x="4367" y="5112"/>
                <a:ext cx="1626" cy="445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43" name="Rectangle 20"/>
              <p:cNvSpPr>
                <a:spLocks noChangeArrowheads="1"/>
              </p:cNvSpPr>
              <p:nvPr/>
            </p:nvSpPr>
            <p:spPr bwMode="auto">
              <a:xfrm>
                <a:off x="4367" y="5112"/>
                <a:ext cx="1626" cy="445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44" name="Rectangle 21"/>
              <p:cNvSpPr>
                <a:spLocks noChangeArrowheads="1"/>
              </p:cNvSpPr>
              <p:nvPr/>
            </p:nvSpPr>
            <p:spPr bwMode="auto">
              <a:xfrm>
                <a:off x="4652" y="5285"/>
                <a:ext cx="108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Блок радиопередающий</a:t>
                </a:r>
                <a:endParaRPr lang="ru-RU" altLang="ru-RU" sz="819" b="1" dirty="0"/>
              </a:p>
            </p:txBody>
          </p:sp>
          <p:sp>
            <p:nvSpPr>
              <p:cNvPr id="345" name="Line 22"/>
              <p:cNvSpPr>
                <a:spLocks noChangeShapeType="1"/>
              </p:cNvSpPr>
              <p:nvPr/>
            </p:nvSpPr>
            <p:spPr bwMode="auto">
              <a:xfrm>
                <a:off x="4710" y="4666"/>
                <a:ext cx="0" cy="446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46" name="Rectangle 23"/>
              <p:cNvSpPr>
                <a:spLocks noChangeArrowheads="1"/>
              </p:cNvSpPr>
              <p:nvPr/>
            </p:nvSpPr>
            <p:spPr bwMode="auto">
              <a:xfrm>
                <a:off x="4808" y="4843"/>
                <a:ext cx="1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RS</a:t>
                </a:r>
                <a:endParaRPr lang="ru-RU" altLang="ru-RU" sz="819" b="1"/>
              </a:p>
            </p:txBody>
          </p:sp>
          <p:sp>
            <p:nvSpPr>
              <p:cNvPr id="347" name="Rectangle 24"/>
              <p:cNvSpPr>
                <a:spLocks noChangeArrowheads="1"/>
              </p:cNvSpPr>
              <p:nvPr/>
            </p:nvSpPr>
            <p:spPr bwMode="auto">
              <a:xfrm>
                <a:off x="4924" y="4843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-</a:t>
                </a:r>
                <a:endParaRPr lang="ru-RU" altLang="ru-RU" sz="819" b="1"/>
              </a:p>
            </p:txBody>
          </p:sp>
          <p:sp>
            <p:nvSpPr>
              <p:cNvPr id="348" name="Rectangle 25"/>
              <p:cNvSpPr>
                <a:spLocks noChangeArrowheads="1"/>
              </p:cNvSpPr>
              <p:nvPr/>
            </p:nvSpPr>
            <p:spPr bwMode="auto">
              <a:xfrm>
                <a:off x="4949" y="4843"/>
                <a:ext cx="1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485</a:t>
                </a:r>
                <a:endParaRPr lang="ru-RU" altLang="ru-RU" sz="819" b="1"/>
              </a:p>
            </p:txBody>
          </p:sp>
          <p:sp>
            <p:nvSpPr>
              <p:cNvPr id="349" name="Line 26"/>
              <p:cNvSpPr>
                <a:spLocks noChangeShapeType="1"/>
              </p:cNvSpPr>
              <p:nvPr/>
            </p:nvSpPr>
            <p:spPr bwMode="auto">
              <a:xfrm>
                <a:off x="5644" y="4666"/>
                <a:ext cx="0" cy="446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50" name="Rectangle 27"/>
              <p:cNvSpPr>
                <a:spLocks noChangeArrowheads="1"/>
              </p:cNvSpPr>
              <p:nvPr/>
            </p:nvSpPr>
            <p:spPr bwMode="auto">
              <a:xfrm>
                <a:off x="5274" y="4843"/>
                <a:ext cx="1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RS</a:t>
                </a:r>
                <a:endParaRPr lang="ru-RU" altLang="ru-RU" sz="819" b="1"/>
              </a:p>
            </p:txBody>
          </p:sp>
          <p:sp>
            <p:nvSpPr>
              <p:cNvPr id="351" name="Rectangle 28"/>
              <p:cNvSpPr>
                <a:spLocks noChangeArrowheads="1"/>
              </p:cNvSpPr>
              <p:nvPr/>
            </p:nvSpPr>
            <p:spPr bwMode="auto">
              <a:xfrm>
                <a:off x="5385" y="4843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-</a:t>
                </a:r>
                <a:endParaRPr lang="ru-RU" altLang="ru-RU" sz="819" b="1"/>
              </a:p>
            </p:txBody>
          </p:sp>
          <p:sp>
            <p:nvSpPr>
              <p:cNvPr id="352" name="Rectangle 29"/>
              <p:cNvSpPr>
                <a:spLocks noChangeArrowheads="1"/>
              </p:cNvSpPr>
              <p:nvPr/>
            </p:nvSpPr>
            <p:spPr bwMode="auto">
              <a:xfrm>
                <a:off x="5416" y="4843"/>
                <a:ext cx="1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485</a:t>
                </a:r>
                <a:endParaRPr lang="ru-RU" altLang="ru-RU" sz="819" b="1"/>
              </a:p>
            </p:txBody>
          </p:sp>
          <p:sp>
            <p:nvSpPr>
              <p:cNvPr id="353" name="Rectangle 30"/>
              <p:cNvSpPr>
                <a:spLocks noChangeArrowheads="1"/>
              </p:cNvSpPr>
              <p:nvPr/>
            </p:nvSpPr>
            <p:spPr bwMode="auto">
              <a:xfrm>
                <a:off x="4135" y="2887"/>
                <a:ext cx="929" cy="445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54" name="Rectangle 31"/>
              <p:cNvSpPr>
                <a:spLocks noChangeArrowheads="1"/>
              </p:cNvSpPr>
              <p:nvPr/>
            </p:nvSpPr>
            <p:spPr bwMode="auto">
              <a:xfrm>
                <a:off x="4135" y="2887"/>
                <a:ext cx="929" cy="445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55" name="Rectangle 32"/>
              <p:cNvSpPr>
                <a:spLocks noChangeArrowheads="1"/>
              </p:cNvSpPr>
              <p:nvPr/>
            </p:nvSpPr>
            <p:spPr bwMode="auto">
              <a:xfrm>
                <a:off x="4359" y="3060"/>
                <a:ext cx="5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АРМ АСКРО</a:t>
                </a:r>
                <a:endParaRPr lang="ru-RU" altLang="ru-RU" sz="819" b="1"/>
              </a:p>
            </p:txBody>
          </p:sp>
          <p:sp>
            <p:nvSpPr>
              <p:cNvPr id="356" name="Rectangle 33"/>
              <p:cNvSpPr>
                <a:spLocks noChangeArrowheads="1"/>
              </p:cNvSpPr>
              <p:nvPr/>
            </p:nvSpPr>
            <p:spPr bwMode="auto">
              <a:xfrm>
                <a:off x="5296" y="2887"/>
                <a:ext cx="929" cy="445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57" name="Rectangle 34"/>
              <p:cNvSpPr>
                <a:spLocks noChangeArrowheads="1"/>
              </p:cNvSpPr>
              <p:nvPr/>
            </p:nvSpPr>
            <p:spPr bwMode="auto">
              <a:xfrm>
                <a:off x="5296" y="2887"/>
                <a:ext cx="929" cy="445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58" name="Rectangle 35"/>
              <p:cNvSpPr>
                <a:spLocks noChangeArrowheads="1"/>
              </p:cNvSpPr>
              <p:nvPr/>
            </p:nvSpPr>
            <p:spPr bwMode="auto">
              <a:xfrm>
                <a:off x="5396" y="3013"/>
                <a:ext cx="7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АРМ расчетного </a:t>
                </a:r>
                <a:endParaRPr lang="ru-RU" altLang="ru-RU" sz="819" b="1" dirty="0"/>
              </a:p>
            </p:txBody>
          </p:sp>
          <p:sp>
            <p:nvSpPr>
              <p:cNvPr id="359" name="Rectangle 36"/>
              <p:cNvSpPr>
                <a:spLocks noChangeArrowheads="1"/>
              </p:cNvSpPr>
              <p:nvPr/>
            </p:nvSpPr>
            <p:spPr bwMode="auto">
              <a:xfrm>
                <a:off x="5372" y="3107"/>
                <a:ext cx="77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прогнозирования</a:t>
                </a:r>
                <a:endParaRPr lang="ru-RU" altLang="ru-RU" sz="819" b="1" dirty="0"/>
              </a:p>
            </p:txBody>
          </p:sp>
          <p:sp>
            <p:nvSpPr>
              <p:cNvPr id="360" name="Freeform 37"/>
              <p:cNvSpPr>
                <a:spLocks noEditPoints="1"/>
              </p:cNvSpPr>
              <p:nvPr/>
            </p:nvSpPr>
            <p:spPr bwMode="auto">
              <a:xfrm>
                <a:off x="9239" y="3593"/>
                <a:ext cx="9" cy="188"/>
              </a:xfrm>
              <a:custGeom>
                <a:avLst/>
                <a:gdLst>
                  <a:gd name="T0" fmla="*/ 0 w 25"/>
                  <a:gd name="T1" fmla="*/ 500 h 512"/>
                  <a:gd name="T2" fmla="*/ 0 w 25"/>
                  <a:gd name="T3" fmla="*/ 320 h 512"/>
                  <a:gd name="T4" fmla="*/ 13 w 25"/>
                  <a:gd name="T5" fmla="*/ 308 h 512"/>
                  <a:gd name="T6" fmla="*/ 25 w 25"/>
                  <a:gd name="T7" fmla="*/ 320 h 512"/>
                  <a:gd name="T8" fmla="*/ 25 w 25"/>
                  <a:gd name="T9" fmla="*/ 500 h 512"/>
                  <a:gd name="T10" fmla="*/ 13 w 25"/>
                  <a:gd name="T11" fmla="*/ 512 h 512"/>
                  <a:gd name="T12" fmla="*/ 0 w 25"/>
                  <a:gd name="T13" fmla="*/ 500 h 512"/>
                  <a:gd name="T14" fmla="*/ 0 w 25"/>
                  <a:gd name="T15" fmla="*/ 192 h 512"/>
                  <a:gd name="T16" fmla="*/ 0 w 25"/>
                  <a:gd name="T17" fmla="*/ 13 h 512"/>
                  <a:gd name="T18" fmla="*/ 13 w 25"/>
                  <a:gd name="T19" fmla="*/ 0 h 512"/>
                  <a:gd name="T20" fmla="*/ 25 w 25"/>
                  <a:gd name="T21" fmla="*/ 13 h 512"/>
                  <a:gd name="T22" fmla="*/ 25 w 25"/>
                  <a:gd name="T23" fmla="*/ 192 h 512"/>
                  <a:gd name="T24" fmla="*/ 13 w 25"/>
                  <a:gd name="T25" fmla="*/ 205 h 512"/>
                  <a:gd name="T26" fmla="*/ 0 w 25"/>
                  <a:gd name="T27" fmla="*/ 19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512">
                    <a:moveTo>
                      <a:pt x="0" y="500"/>
                    </a:moveTo>
                    <a:lnTo>
                      <a:pt x="0" y="320"/>
                    </a:lnTo>
                    <a:cubicBezTo>
                      <a:pt x="0" y="313"/>
                      <a:pt x="6" y="308"/>
                      <a:pt x="13" y="308"/>
                    </a:cubicBezTo>
                    <a:cubicBezTo>
                      <a:pt x="20" y="308"/>
                      <a:pt x="25" y="313"/>
                      <a:pt x="25" y="320"/>
                    </a:cubicBezTo>
                    <a:lnTo>
                      <a:pt x="25" y="500"/>
                    </a:lnTo>
                    <a:cubicBezTo>
                      <a:pt x="25" y="507"/>
                      <a:pt x="20" y="512"/>
                      <a:pt x="13" y="512"/>
                    </a:cubicBezTo>
                    <a:cubicBezTo>
                      <a:pt x="6" y="512"/>
                      <a:pt x="0" y="507"/>
                      <a:pt x="0" y="500"/>
                    </a:cubicBezTo>
                    <a:close/>
                    <a:moveTo>
                      <a:pt x="0" y="192"/>
                    </a:move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5" y="6"/>
                      <a:pt x="25" y="13"/>
                    </a:cubicBezTo>
                    <a:lnTo>
                      <a:pt x="25" y="192"/>
                    </a:lnTo>
                    <a:cubicBezTo>
                      <a:pt x="25" y="199"/>
                      <a:pt x="20" y="205"/>
                      <a:pt x="13" y="205"/>
                    </a:cubicBezTo>
                    <a:cubicBezTo>
                      <a:pt x="6" y="205"/>
                      <a:pt x="0" y="199"/>
                      <a:pt x="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1" name="Line 38"/>
              <p:cNvSpPr>
                <a:spLocks noChangeShapeType="1"/>
              </p:cNvSpPr>
              <p:nvPr/>
            </p:nvSpPr>
            <p:spPr bwMode="auto">
              <a:xfrm flipV="1">
                <a:off x="4716" y="3554"/>
                <a:ext cx="0" cy="223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2" name="Line 39"/>
              <p:cNvSpPr>
                <a:spLocks noChangeShapeType="1"/>
              </p:cNvSpPr>
              <p:nvPr/>
            </p:nvSpPr>
            <p:spPr bwMode="auto">
              <a:xfrm flipV="1">
                <a:off x="5644" y="3554"/>
                <a:ext cx="0" cy="223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3" name="Line 40"/>
              <p:cNvSpPr>
                <a:spLocks noChangeShapeType="1"/>
              </p:cNvSpPr>
              <p:nvPr/>
            </p:nvSpPr>
            <p:spPr bwMode="auto">
              <a:xfrm flipV="1">
                <a:off x="3787" y="3554"/>
                <a:ext cx="0" cy="223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4" name="Line 41"/>
              <p:cNvSpPr>
                <a:spLocks noChangeShapeType="1"/>
              </p:cNvSpPr>
              <p:nvPr/>
            </p:nvSpPr>
            <p:spPr bwMode="auto">
              <a:xfrm flipV="1">
                <a:off x="5761" y="3332"/>
                <a:ext cx="0" cy="222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5" name="Line 42"/>
              <p:cNvSpPr>
                <a:spLocks noChangeShapeType="1"/>
              </p:cNvSpPr>
              <p:nvPr/>
            </p:nvSpPr>
            <p:spPr bwMode="auto">
              <a:xfrm flipV="1">
                <a:off x="4599" y="3332"/>
                <a:ext cx="0" cy="222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6153" y="5238"/>
                <a:ext cx="488" cy="812"/>
              </a:xfrm>
              <a:custGeom>
                <a:avLst/>
                <a:gdLst>
                  <a:gd name="T0" fmla="*/ 244 w 488"/>
                  <a:gd name="T1" fmla="*/ 812 h 812"/>
                  <a:gd name="T2" fmla="*/ 488 w 488"/>
                  <a:gd name="T3" fmla="*/ 692 h 812"/>
                  <a:gd name="T4" fmla="*/ 83 w 488"/>
                  <a:gd name="T5" fmla="*/ 490 h 812"/>
                  <a:gd name="T6" fmla="*/ 365 w 488"/>
                  <a:gd name="T7" fmla="*/ 352 h 812"/>
                  <a:gd name="T8" fmla="*/ 154 w 488"/>
                  <a:gd name="T9" fmla="*/ 249 h 812"/>
                  <a:gd name="T10" fmla="*/ 314 w 488"/>
                  <a:gd name="T11" fmla="*/ 172 h 812"/>
                  <a:gd name="T12" fmla="*/ 185 w 488"/>
                  <a:gd name="T13" fmla="*/ 107 h 812"/>
                  <a:gd name="T14" fmla="*/ 286 w 488"/>
                  <a:gd name="T15" fmla="*/ 57 h 812"/>
                  <a:gd name="T16" fmla="*/ 208 w 488"/>
                  <a:gd name="T17" fmla="*/ 17 h 812"/>
                  <a:gd name="T18" fmla="*/ 242 w 488"/>
                  <a:gd name="T19" fmla="*/ 0 h 812"/>
                  <a:gd name="T20" fmla="*/ 276 w 488"/>
                  <a:gd name="T21" fmla="*/ 17 h 812"/>
                  <a:gd name="T22" fmla="*/ 197 w 488"/>
                  <a:gd name="T23" fmla="*/ 57 h 812"/>
                  <a:gd name="T24" fmla="*/ 299 w 488"/>
                  <a:gd name="T25" fmla="*/ 108 h 812"/>
                  <a:gd name="T26" fmla="*/ 170 w 488"/>
                  <a:gd name="T27" fmla="*/ 172 h 812"/>
                  <a:gd name="T28" fmla="*/ 330 w 488"/>
                  <a:gd name="T29" fmla="*/ 249 h 812"/>
                  <a:gd name="T30" fmla="*/ 123 w 488"/>
                  <a:gd name="T31" fmla="*/ 352 h 812"/>
                  <a:gd name="T32" fmla="*/ 405 w 488"/>
                  <a:gd name="T33" fmla="*/ 491 h 812"/>
                  <a:gd name="T34" fmla="*/ 0 w 488"/>
                  <a:gd name="T35" fmla="*/ 691 h 812"/>
                  <a:gd name="T36" fmla="*/ 244 w 488"/>
                  <a:gd name="T37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8" h="812">
                    <a:moveTo>
                      <a:pt x="244" y="812"/>
                    </a:moveTo>
                    <a:lnTo>
                      <a:pt x="488" y="692"/>
                    </a:lnTo>
                    <a:lnTo>
                      <a:pt x="83" y="490"/>
                    </a:lnTo>
                    <a:lnTo>
                      <a:pt x="365" y="352"/>
                    </a:lnTo>
                    <a:lnTo>
                      <a:pt x="154" y="249"/>
                    </a:lnTo>
                    <a:lnTo>
                      <a:pt x="314" y="172"/>
                    </a:lnTo>
                    <a:lnTo>
                      <a:pt x="185" y="107"/>
                    </a:lnTo>
                    <a:lnTo>
                      <a:pt x="286" y="57"/>
                    </a:lnTo>
                    <a:lnTo>
                      <a:pt x="208" y="17"/>
                    </a:lnTo>
                    <a:lnTo>
                      <a:pt x="242" y="0"/>
                    </a:lnTo>
                    <a:lnTo>
                      <a:pt x="276" y="17"/>
                    </a:lnTo>
                    <a:lnTo>
                      <a:pt x="197" y="57"/>
                    </a:lnTo>
                    <a:lnTo>
                      <a:pt x="299" y="108"/>
                    </a:lnTo>
                    <a:lnTo>
                      <a:pt x="170" y="172"/>
                    </a:lnTo>
                    <a:lnTo>
                      <a:pt x="330" y="249"/>
                    </a:lnTo>
                    <a:lnTo>
                      <a:pt x="123" y="352"/>
                    </a:lnTo>
                    <a:lnTo>
                      <a:pt x="405" y="491"/>
                    </a:lnTo>
                    <a:lnTo>
                      <a:pt x="0" y="691"/>
                    </a:lnTo>
                    <a:lnTo>
                      <a:pt x="244" y="812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7" name="Line 44"/>
              <p:cNvSpPr>
                <a:spLocks noChangeShapeType="1"/>
              </p:cNvSpPr>
              <p:nvPr/>
            </p:nvSpPr>
            <p:spPr bwMode="auto">
              <a:xfrm>
                <a:off x="6396" y="4996"/>
                <a:ext cx="0" cy="1159"/>
              </a:xfrm>
              <a:prstGeom prst="line">
                <a:avLst/>
              </a:pr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8" name="Freeform 45"/>
              <p:cNvSpPr>
                <a:spLocks/>
              </p:cNvSpPr>
              <p:nvPr/>
            </p:nvSpPr>
            <p:spPr bwMode="auto">
              <a:xfrm>
                <a:off x="6194" y="5256"/>
                <a:ext cx="403" cy="670"/>
              </a:xfrm>
              <a:custGeom>
                <a:avLst/>
                <a:gdLst>
                  <a:gd name="T0" fmla="*/ 202 w 403"/>
                  <a:gd name="T1" fmla="*/ 670 h 670"/>
                  <a:gd name="T2" fmla="*/ 0 w 403"/>
                  <a:gd name="T3" fmla="*/ 570 h 670"/>
                  <a:gd name="T4" fmla="*/ 343 w 403"/>
                  <a:gd name="T5" fmla="*/ 404 h 670"/>
                  <a:gd name="T6" fmla="*/ 95 w 403"/>
                  <a:gd name="T7" fmla="*/ 282 h 670"/>
                  <a:gd name="T8" fmla="*/ 280 w 403"/>
                  <a:gd name="T9" fmla="*/ 190 h 670"/>
                  <a:gd name="T10" fmla="*/ 137 w 403"/>
                  <a:gd name="T11" fmla="*/ 118 h 670"/>
                  <a:gd name="T12" fmla="*/ 249 w 403"/>
                  <a:gd name="T13" fmla="*/ 61 h 670"/>
                  <a:gd name="T14" fmla="*/ 163 w 403"/>
                  <a:gd name="T15" fmla="*/ 18 h 670"/>
                  <a:gd name="T16" fmla="*/ 201 w 403"/>
                  <a:gd name="T17" fmla="*/ 0 h 670"/>
                  <a:gd name="T18" fmla="*/ 238 w 403"/>
                  <a:gd name="T19" fmla="*/ 18 h 670"/>
                  <a:gd name="T20" fmla="*/ 152 w 403"/>
                  <a:gd name="T21" fmla="*/ 61 h 670"/>
                  <a:gd name="T22" fmla="*/ 268 w 403"/>
                  <a:gd name="T23" fmla="*/ 119 h 670"/>
                  <a:gd name="T24" fmla="*/ 121 w 403"/>
                  <a:gd name="T25" fmla="*/ 189 h 670"/>
                  <a:gd name="T26" fmla="*/ 307 w 403"/>
                  <a:gd name="T27" fmla="*/ 282 h 670"/>
                  <a:gd name="T28" fmla="*/ 60 w 403"/>
                  <a:gd name="T29" fmla="*/ 403 h 670"/>
                  <a:gd name="T30" fmla="*/ 403 w 403"/>
                  <a:gd name="T31" fmla="*/ 571 h 670"/>
                  <a:gd name="T32" fmla="*/ 202 w 403"/>
                  <a:gd name="T33" fmla="*/ 67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3" h="670">
                    <a:moveTo>
                      <a:pt x="202" y="670"/>
                    </a:moveTo>
                    <a:lnTo>
                      <a:pt x="0" y="570"/>
                    </a:lnTo>
                    <a:lnTo>
                      <a:pt x="343" y="404"/>
                    </a:lnTo>
                    <a:lnTo>
                      <a:pt x="95" y="282"/>
                    </a:lnTo>
                    <a:lnTo>
                      <a:pt x="280" y="190"/>
                    </a:lnTo>
                    <a:lnTo>
                      <a:pt x="137" y="118"/>
                    </a:lnTo>
                    <a:lnTo>
                      <a:pt x="249" y="61"/>
                    </a:lnTo>
                    <a:lnTo>
                      <a:pt x="163" y="18"/>
                    </a:lnTo>
                    <a:lnTo>
                      <a:pt x="201" y="0"/>
                    </a:lnTo>
                    <a:lnTo>
                      <a:pt x="238" y="18"/>
                    </a:lnTo>
                    <a:lnTo>
                      <a:pt x="152" y="61"/>
                    </a:lnTo>
                    <a:lnTo>
                      <a:pt x="268" y="119"/>
                    </a:lnTo>
                    <a:lnTo>
                      <a:pt x="121" y="189"/>
                    </a:lnTo>
                    <a:lnTo>
                      <a:pt x="307" y="282"/>
                    </a:lnTo>
                    <a:lnTo>
                      <a:pt x="60" y="403"/>
                    </a:lnTo>
                    <a:lnTo>
                      <a:pt x="403" y="571"/>
                    </a:lnTo>
                    <a:lnTo>
                      <a:pt x="202" y="67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69" name="Freeform 46"/>
              <p:cNvSpPr>
                <a:spLocks/>
              </p:cNvSpPr>
              <p:nvPr/>
            </p:nvSpPr>
            <p:spPr bwMode="auto">
              <a:xfrm>
                <a:off x="6109" y="5137"/>
                <a:ext cx="580" cy="1018"/>
              </a:xfrm>
              <a:custGeom>
                <a:avLst/>
                <a:gdLst>
                  <a:gd name="T0" fmla="*/ 0 w 1512"/>
                  <a:gd name="T1" fmla="*/ 2417 h 2766"/>
                  <a:gd name="T2" fmla="*/ 647 w 1512"/>
                  <a:gd name="T3" fmla="*/ 313 h 2766"/>
                  <a:gd name="T4" fmla="*/ 647 w 1512"/>
                  <a:gd name="T5" fmla="*/ 313 h 2766"/>
                  <a:gd name="T6" fmla="*/ 680 w 1512"/>
                  <a:gd name="T7" fmla="*/ 310 h 2766"/>
                  <a:gd name="T8" fmla="*/ 703 w 1512"/>
                  <a:gd name="T9" fmla="*/ 1 h 2766"/>
                  <a:gd name="T10" fmla="*/ 785 w 1512"/>
                  <a:gd name="T11" fmla="*/ 0 h 2766"/>
                  <a:gd name="T12" fmla="*/ 802 w 1512"/>
                  <a:gd name="T13" fmla="*/ 304 h 2766"/>
                  <a:gd name="T14" fmla="*/ 837 w 1512"/>
                  <a:gd name="T15" fmla="*/ 312 h 2766"/>
                  <a:gd name="T16" fmla="*/ 1512 w 1512"/>
                  <a:gd name="T17" fmla="*/ 2417 h 2766"/>
                  <a:gd name="T18" fmla="*/ 1512 w 1512"/>
                  <a:gd name="T19" fmla="*/ 2417 h 2766"/>
                  <a:gd name="T20" fmla="*/ 1387 w 1512"/>
                  <a:gd name="T21" fmla="*/ 2156 h 2766"/>
                  <a:gd name="T22" fmla="*/ 751 w 1512"/>
                  <a:gd name="T23" fmla="*/ 2482 h 2766"/>
                  <a:gd name="T24" fmla="*/ 747 w 1512"/>
                  <a:gd name="T25" fmla="*/ 2766 h 2766"/>
                  <a:gd name="T26" fmla="*/ 751 w 1512"/>
                  <a:gd name="T27" fmla="*/ 2482 h 2766"/>
                  <a:gd name="T28" fmla="*/ 115 w 1512"/>
                  <a:gd name="T29" fmla="*/ 2153 h 2766"/>
                  <a:gd name="T30" fmla="*/ 0 w 1512"/>
                  <a:gd name="T31" fmla="*/ 2417 h 2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2" h="2766">
                    <a:moveTo>
                      <a:pt x="0" y="2417"/>
                    </a:moveTo>
                    <a:cubicBezTo>
                      <a:pt x="305" y="1740"/>
                      <a:pt x="522" y="1034"/>
                      <a:pt x="647" y="313"/>
                    </a:cubicBezTo>
                    <a:lnTo>
                      <a:pt x="647" y="313"/>
                    </a:lnTo>
                    <a:lnTo>
                      <a:pt x="680" y="310"/>
                    </a:lnTo>
                    <a:cubicBezTo>
                      <a:pt x="689" y="207"/>
                      <a:pt x="697" y="104"/>
                      <a:pt x="703" y="1"/>
                    </a:cubicBezTo>
                    <a:cubicBezTo>
                      <a:pt x="730" y="1"/>
                      <a:pt x="758" y="0"/>
                      <a:pt x="785" y="0"/>
                    </a:cubicBezTo>
                    <a:cubicBezTo>
                      <a:pt x="787" y="101"/>
                      <a:pt x="793" y="202"/>
                      <a:pt x="802" y="304"/>
                    </a:cubicBezTo>
                    <a:cubicBezTo>
                      <a:pt x="814" y="306"/>
                      <a:pt x="826" y="309"/>
                      <a:pt x="837" y="312"/>
                    </a:cubicBezTo>
                    <a:cubicBezTo>
                      <a:pt x="957" y="1037"/>
                      <a:pt x="1184" y="1745"/>
                      <a:pt x="1512" y="2417"/>
                    </a:cubicBezTo>
                    <a:lnTo>
                      <a:pt x="1512" y="2417"/>
                    </a:lnTo>
                    <a:lnTo>
                      <a:pt x="1387" y="2156"/>
                    </a:lnTo>
                    <a:lnTo>
                      <a:pt x="751" y="2482"/>
                    </a:lnTo>
                    <a:lnTo>
                      <a:pt x="747" y="2766"/>
                    </a:lnTo>
                    <a:lnTo>
                      <a:pt x="751" y="2482"/>
                    </a:lnTo>
                    <a:lnTo>
                      <a:pt x="115" y="2153"/>
                    </a:lnTo>
                    <a:lnTo>
                      <a:pt x="0" y="241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70" name="Line 47"/>
              <p:cNvSpPr>
                <a:spLocks noChangeShapeType="1"/>
              </p:cNvSpPr>
              <p:nvPr/>
            </p:nvSpPr>
            <p:spPr bwMode="auto">
              <a:xfrm flipV="1">
                <a:off x="5993" y="5328"/>
                <a:ext cx="366" cy="6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71" name="Rectangle 48"/>
              <p:cNvSpPr>
                <a:spLocks noChangeArrowheads="1"/>
              </p:cNvSpPr>
              <p:nvPr/>
            </p:nvSpPr>
            <p:spPr bwMode="auto">
              <a:xfrm>
                <a:off x="2522" y="2937"/>
                <a:ext cx="106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546" b="1">
                    <a:solidFill>
                      <a:srgbClr val="000000"/>
                    </a:solidFill>
                  </a:rPr>
                  <a:t>ЗПУПД АС ЛАЭС</a:t>
                </a:r>
                <a:endParaRPr lang="ru-RU" altLang="ru-RU" sz="819" b="1"/>
              </a:p>
            </p:txBody>
          </p:sp>
          <p:sp>
            <p:nvSpPr>
              <p:cNvPr id="372" name="Rectangle 49"/>
              <p:cNvSpPr>
                <a:spLocks noChangeArrowheads="1"/>
              </p:cNvSpPr>
              <p:nvPr/>
            </p:nvSpPr>
            <p:spPr bwMode="auto">
              <a:xfrm>
                <a:off x="3333" y="2937"/>
                <a:ext cx="4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546" b="1">
                    <a:solidFill>
                      <a:srgbClr val="000000"/>
                    </a:solidFill>
                  </a:rPr>
                  <a:t>-</a:t>
                </a:r>
                <a:endParaRPr lang="ru-RU" altLang="ru-RU" sz="819" b="1"/>
              </a:p>
            </p:txBody>
          </p:sp>
          <p:sp>
            <p:nvSpPr>
              <p:cNvPr id="373" name="Rectangle 50"/>
              <p:cNvSpPr>
                <a:spLocks noChangeArrowheads="1"/>
              </p:cNvSpPr>
              <p:nvPr/>
            </p:nvSpPr>
            <p:spPr bwMode="auto">
              <a:xfrm>
                <a:off x="3620" y="2937"/>
                <a:ext cx="71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546" b="1" dirty="0">
                    <a:solidFill>
                      <a:srgbClr val="000000"/>
                    </a:solidFill>
                  </a:rPr>
                  <a:t>2</a:t>
                </a:r>
                <a:endParaRPr lang="ru-RU" altLang="ru-RU" sz="819" b="1" dirty="0"/>
              </a:p>
            </p:txBody>
          </p:sp>
          <p:sp>
            <p:nvSpPr>
              <p:cNvPr id="374" name="Rectangle 51"/>
              <p:cNvSpPr>
                <a:spLocks noChangeArrowheads="1"/>
              </p:cNvSpPr>
              <p:nvPr/>
            </p:nvSpPr>
            <p:spPr bwMode="auto">
              <a:xfrm>
                <a:off x="9940" y="3777"/>
                <a:ext cx="697" cy="889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75" name="Freeform 52"/>
              <p:cNvSpPr>
                <a:spLocks noEditPoints="1"/>
              </p:cNvSpPr>
              <p:nvPr/>
            </p:nvSpPr>
            <p:spPr bwMode="auto">
              <a:xfrm>
                <a:off x="9937" y="3774"/>
                <a:ext cx="703" cy="895"/>
              </a:xfrm>
              <a:custGeom>
                <a:avLst/>
                <a:gdLst>
                  <a:gd name="T0" fmla="*/ 8 w 1830"/>
                  <a:gd name="T1" fmla="*/ 272 h 2434"/>
                  <a:gd name="T2" fmla="*/ 8 w 1830"/>
                  <a:gd name="T3" fmla="*/ 16 h 2434"/>
                  <a:gd name="T4" fmla="*/ 16 w 1830"/>
                  <a:gd name="T5" fmla="*/ 648 h 2434"/>
                  <a:gd name="T6" fmla="*/ 0 w 1830"/>
                  <a:gd name="T7" fmla="*/ 408 h 2434"/>
                  <a:gd name="T8" fmla="*/ 16 w 1830"/>
                  <a:gd name="T9" fmla="*/ 792 h 2434"/>
                  <a:gd name="T10" fmla="*/ 0 w 1830"/>
                  <a:gd name="T11" fmla="*/ 1032 h 2434"/>
                  <a:gd name="T12" fmla="*/ 16 w 1830"/>
                  <a:gd name="T13" fmla="*/ 792 h 2434"/>
                  <a:gd name="T14" fmla="*/ 8 w 1830"/>
                  <a:gd name="T15" fmla="*/ 1424 h 2434"/>
                  <a:gd name="T16" fmla="*/ 8 w 1830"/>
                  <a:gd name="T17" fmla="*/ 1168 h 2434"/>
                  <a:gd name="T18" fmla="*/ 16 w 1830"/>
                  <a:gd name="T19" fmla="*/ 1800 h 2434"/>
                  <a:gd name="T20" fmla="*/ 0 w 1830"/>
                  <a:gd name="T21" fmla="*/ 1560 h 2434"/>
                  <a:gd name="T22" fmla="*/ 16 w 1830"/>
                  <a:gd name="T23" fmla="*/ 1944 h 2434"/>
                  <a:gd name="T24" fmla="*/ 0 w 1830"/>
                  <a:gd name="T25" fmla="*/ 2184 h 2434"/>
                  <a:gd name="T26" fmla="*/ 16 w 1830"/>
                  <a:gd name="T27" fmla="*/ 1944 h 2434"/>
                  <a:gd name="T28" fmla="*/ 8 w 1830"/>
                  <a:gd name="T29" fmla="*/ 2418 h 2434"/>
                  <a:gd name="T30" fmla="*/ 149 w 1830"/>
                  <a:gd name="T31" fmla="*/ 2434 h 2434"/>
                  <a:gd name="T32" fmla="*/ 0 w 1830"/>
                  <a:gd name="T33" fmla="*/ 2328 h 2434"/>
                  <a:gd name="T34" fmla="*/ 293 w 1830"/>
                  <a:gd name="T35" fmla="*/ 2418 h 2434"/>
                  <a:gd name="T36" fmla="*/ 533 w 1830"/>
                  <a:gd name="T37" fmla="*/ 2434 h 2434"/>
                  <a:gd name="T38" fmla="*/ 293 w 1830"/>
                  <a:gd name="T39" fmla="*/ 2418 h 2434"/>
                  <a:gd name="T40" fmla="*/ 925 w 1830"/>
                  <a:gd name="T41" fmla="*/ 2426 h 2434"/>
                  <a:gd name="T42" fmla="*/ 669 w 1830"/>
                  <a:gd name="T43" fmla="*/ 2426 h 2434"/>
                  <a:gd name="T44" fmla="*/ 1301 w 1830"/>
                  <a:gd name="T45" fmla="*/ 2418 h 2434"/>
                  <a:gd name="T46" fmla="*/ 1061 w 1830"/>
                  <a:gd name="T47" fmla="*/ 2434 h 2434"/>
                  <a:gd name="T48" fmla="*/ 1445 w 1830"/>
                  <a:gd name="T49" fmla="*/ 2418 h 2434"/>
                  <a:gd name="T50" fmla="*/ 1685 w 1830"/>
                  <a:gd name="T51" fmla="*/ 2434 h 2434"/>
                  <a:gd name="T52" fmla="*/ 1445 w 1830"/>
                  <a:gd name="T53" fmla="*/ 2418 h 2434"/>
                  <a:gd name="T54" fmla="*/ 1822 w 1830"/>
                  <a:gd name="T55" fmla="*/ 2172 h 2434"/>
                  <a:gd name="T56" fmla="*/ 1822 w 1830"/>
                  <a:gd name="T57" fmla="*/ 2428 h 2434"/>
                  <a:gd name="T58" fmla="*/ 1814 w 1830"/>
                  <a:gd name="T59" fmla="*/ 1796 h 2434"/>
                  <a:gd name="T60" fmla="*/ 1830 w 1830"/>
                  <a:gd name="T61" fmla="*/ 2036 h 2434"/>
                  <a:gd name="T62" fmla="*/ 1814 w 1830"/>
                  <a:gd name="T63" fmla="*/ 1652 h 2434"/>
                  <a:gd name="T64" fmla="*/ 1830 w 1830"/>
                  <a:gd name="T65" fmla="*/ 1412 h 2434"/>
                  <a:gd name="T66" fmla="*/ 1814 w 1830"/>
                  <a:gd name="T67" fmla="*/ 1652 h 2434"/>
                  <a:gd name="T68" fmla="*/ 1822 w 1830"/>
                  <a:gd name="T69" fmla="*/ 1020 h 2434"/>
                  <a:gd name="T70" fmla="*/ 1822 w 1830"/>
                  <a:gd name="T71" fmla="*/ 1276 h 2434"/>
                  <a:gd name="T72" fmla="*/ 1814 w 1830"/>
                  <a:gd name="T73" fmla="*/ 644 h 2434"/>
                  <a:gd name="T74" fmla="*/ 1830 w 1830"/>
                  <a:gd name="T75" fmla="*/ 884 h 2434"/>
                  <a:gd name="T76" fmla="*/ 1814 w 1830"/>
                  <a:gd name="T77" fmla="*/ 500 h 2434"/>
                  <a:gd name="T78" fmla="*/ 1830 w 1830"/>
                  <a:gd name="T79" fmla="*/ 260 h 2434"/>
                  <a:gd name="T80" fmla="*/ 1814 w 1830"/>
                  <a:gd name="T81" fmla="*/ 500 h 2434"/>
                  <a:gd name="T82" fmla="*/ 1822 w 1830"/>
                  <a:gd name="T83" fmla="*/ 16 h 2434"/>
                  <a:gd name="T84" fmla="*/ 1690 w 1830"/>
                  <a:gd name="T85" fmla="*/ 0 h 2434"/>
                  <a:gd name="T86" fmla="*/ 1830 w 1830"/>
                  <a:gd name="T87" fmla="*/ 116 h 2434"/>
                  <a:gd name="T88" fmla="*/ 1546 w 1830"/>
                  <a:gd name="T89" fmla="*/ 16 h 2434"/>
                  <a:gd name="T90" fmla="*/ 1306 w 1830"/>
                  <a:gd name="T91" fmla="*/ 0 h 2434"/>
                  <a:gd name="T92" fmla="*/ 1546 w 1830"/>
                  <a:gd name="T93" fmla="*/ 16 h 2434"/>
                  <a:gd name="T94" fmla="*/ 914 w 1830"/>
                  <a:gd name="T95" fmla="*/ 8 h 2434"/>
                  <a:gd name="T96" fmla="*/ 1170 w 1830"/>
                  <a:gd name="T97" fmla="*/ 8 h 2434"/>
                  <a:gd name="T98" fmla="*/ 538 w 1830"/>
                  <a:gd name="T99" fmla="*/ 16 h 2434"/>
                  <a:gd name="T100" fmla="*/ 778 w 1830"/>
                  <a:gd name="T101" fmla="*/ 0 h 2434"/>
                  <a:gd name="T102" fmla="*/ 394 w 1830"/>
                  <a:gd name="T103" fmla="*/ 16 h 2434"/>
                  <a:gd name="T104" fmla="*/ 154 w 1830"/>
                  <a:gd name="T105" fmla="*/ 0 h 2434"/>
                  <a:gd name="T106" fmla="*/ 394 w 1830"/>
                  <a:gd name="T107" fmla="*/ 16 h 2434"/>
                  <a:gd name="T108" fmla="*/ 0 w 1830"/>
                  <a:gd name="T109" fmla="*/ 8 h 2434"/>
                  <a:gd name="T110" fmla="*/ 18 w 1830"/>
                  <a:gd name="T111" fmla="*/ 8 h 2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30" h="2434">
                    <a:moveTo>
                      <a:pt x="16" y="24"/>
                    </a:moveTo>
                    <a:lnTo>
                      <a:pt x="16" y="264"/>
                    </a:lnTo>
                    <a:cubicBezTo>
                      <a:pt x="16" y="268"/>
                      <a:pt x="12" y="272"/>
                      <a:pt x="8" y="272"/>
                    </a:cubicBezTo>
                    <a:cubicBezTo>
                      <a:pt x="3" y="272"/>
                      <a:pt x="0" y="268"/>
                      <a:pt x="0" y="264"/>
                    </a:cubicBezTo>
                    <a:lnTo>
                      <a:pt x="0" y="24"/>
                    </a:lnTo>
                    <a:cubicBezTo>
                      <a:pt x="0" y="19"/>
                      <a:pt x="3" y="16"/>
                      <a:pt x="8" y="16"/>
                    </a:cubicBezTo>
                    <a:cubicBezTo>
                      <a:pt x="12" y="16"/>
                      <a:pt x="16" y="19"/>
                      <a:pt x="16" y="24"/>
                    </a:cubicBezTo>
                    <a:close/>
                    <a:moveTo>
                      <a:pt x="16" y="408"/>
                    </a:moveTo>
                    <a:lnTo>
                      <a:pt x="16" y="648"/>
                    </a:lnTo>
                    <a:cubicBezTo>
                      <a:pt x="16" y="652"/>
                      <a:pt x="12" y="656"/>
                      <a:pt x="8" y="656"/>
                    </a:cubicBezTo>
                    <a:cubicBezTo>
                      <a:pt x="3" y="656"/>
                      <a:pt x="0" y="652"/>
                      <a:pt x="0" y="648"/>
                    </a:cubicBezTo>
                    <a:lnTo>
                      <a:pt x="0" y="408"/>
                    </a:lnTo>
                    <a:cubicBezTo>
                      <a:pt x="0" y="403"/>
                      <a:pt x="3" y="400"/>
                      <a:pt x="8" y="400"/>
                    </a:cubicBezTo>
                    <a:cubicBezTo>
                      <a:pt x="12" y="400"/>
                      <a:pt x="16" y="403"/>
                      <a:pt x="16" y="408"/>
                    </a:cubicBezTo>
                    <a:close/>
                    <a:moveTo>
                      <a:pt x="16" y="792"/>
                    </a:moveTo>
                    <a:lnTo>
                      <a:pt x="16" y="1032"/>
                    </a:lnTo>
                    <a:cubicBezTo>
                      <a:pt x="16" y="1036"/>
                      <a:pt x="12" y="1040"/>
                      <a:pt x="8" y="1040"/>
                    </a:cubicBezTo>
                    <a:cubicBezTo>
                      <a:pt x="3" y="1040"/>
                      <a:pt x="0" y="1036"/>
                      <a:pt x="0" y="1032"/>
                    </a:cubicBezTo>
                    <a:lnTo>
                      <a:pt x="0" y="792"/>
                    </a:lnTo>
                    <a:cubicBezTo>
                      <a:pt x="0" y="787"/>
                      <a:pt x="3" y="784"/>
                      <a:pt x="8" y="784"/>
                    </a:cubicBezTo>
                    <a:cubicBezTo>
                      <a:pt x="12" y="784"/>
                      <a:pt x="16" y="787"/>
                      <a:pt x="16" y="792"/>
                    </a:cubicBezTo>
                    <a:close/>
                    <a:moveTo>
                      <a:pt x="16" y="1176"/>
                    </a:moveTo>
                    <a:lnTo>
                      <a:pt x="16" y="1416"/>
                    </a:lnTo>
                    <a:cubicBezTo>
                      <a:pt x="16" y="1420"/>
                      <a:pt x="12" y="1424"/>
                      <a:pt x="8" y="1424"/>
                    </a:cubicBezTo>
                    <a:cubicBezTo>
                      <a:pt x="3" y="1424"/>
                      <a:pt x="0" y="1420"/>
                      <a:pt x="0" y="1416"/>
                    </a:cubicBezTo>
                    <a:lnTo>
                      <a:pt x="0" y="1176"/>
                    </a:lnTo>
                    <a:cubicBezTo>
                      <a:pt x="0" y="1171"/>
                      <a:pt x="3" y="1168"/>
                      <a:pt x="8" y="1168"/>
                    </a:cubicBezTo>
                    <a:cubicBezTo>
                      <a:pt x="12" y="1168"/>
                      <a:pt x="16" y="1171"/>
                      <a:pt x="16" y="1176"/>
                    </a:cubicBezTo>
                    <a:close/>
                    <a:moveTo>
                      <a:pt x="16" y="1560"/>
                    </a:moveTo>
                    <a:lnTo>
                      <a:pt x="16" y="1800"/>
                    </a:lnTo>
                    <a:cubicBezTo>
                      <a:pt x="16" y="1804"/>
                      <a:pt x="12" y="1808"/>
                      <a:pt x="8" y="1808"/>
                    </a:cubicBezTo>
                    <a:cubicBezTo>
                      <a:pt x="3" y="1808"/>
                      <a:pt x="0" y="1804"/>
                      <a:pt x="0" y="1800"/>
                    </a:cubicBezTo>
                    <a:lnTo>
                      <a:pt x="0" y="1560"/>
                    </a:lnTo>
                    <a:cubicBezTo>
                      <a:pt x="0" y="1555"/>
                      <a:pt x="3" y="1552"/>
                      <a:pt x="8" y="1552"/>
                    </a:cubicBezTo>
                    <a:cubicBezTo>
                      <a:pt x="12" y="1552"/>
                      <a:pt x="16" y="1555"/>
                      <a:pt x="16" y="1560"/>
                    </a:cubicBezTo>
                    <a:close/>
                    <a:moveTo>
                      <a:pt x="16" y="1944"/>
                    </a:moveTo>
                    <a:lnTo>
                      <a:pt x="16" y="2184"/>
                    </a:lnTo>
                    <a:cubicBezTo>
                      <a:pt x="16" y="2188"/>
                      <a:pt x="12" y="2192"/>
                      <a:pt x="8" y="2192"/>
                    </a:cubicBezTo>
                    <a:cubicBezTo>
                      <a:pt x="3" y="2192"/>
                      <a:pt x="0" y="2188"/>
                      <a:pt x="0" y="2184"/>
                    </a:cubicBezTo>
                    <a:lnTo>
                      <a:pt x="0" y="1944"/>
                    </a:lnTo>
                    <a:cubicBezTo>
                      <a:pt x="0" y="1939"/>
                      <a:pt x="3" y="1936"/>
                      <a:pt x="8" y="1936"/>
                    </a:cubicBezTo>
                    <a:cubicBezTo>
                      <a:pt x="12" y="1936"/>
                      <a:pt x="16" y="1939"/>
                      <a:pt x="16" y="1944"/>
                    </a:cubicBezTo>
                    <a:close/>
                    <a:moveTo>
                      <a:pt x="16" y="2328"/>
                    </a:moveTo>
                    <a:lnTo>
                      <a:pt x="16" y="2426"/>
                    </a:lnTo>
                    <a:lnTo>
                      <a:pt x="8" y="2418"/>
                    </a:lnTo>
                    <a:lnTo>
                      <a:pt x="149" y="2418"/>
                    </a:lnTo>
                    <a:cubicBezTo>
                      <a:pt x="153" y="2418"/>
                      <a:pt x="157" y="2422"/>
                      <a:pt x="157" y="2426"/>
                    </a:cubicBezTo>
                    <a:cubicBezTo>
                      <a:pt x="157" y="2431"/>
                      <a:pt x="153" y="2434"/>
                      <a:pt x="149" y="2434"/>
                    </a:cubicBezTo>
                    <a:lnTo>
                      <a:pt x="8" y="2434"/>
                    </a:lnTo>
                    <a:cubicBezTo>
                      <a:pt x="3" y="2434"/>
                      <a:pt x="0" y="2431"/>
                      <a:pt x="0" y="2426"/>
                    </a:cubicBezTo>
                    <a:lnTo>
                      <a:pt x="0" y="2328"/>
                    </a:lnTo>
                    <a:cubicBezTo>
                      <a:pt x="0" y="2323"/>
                      <a:pt x="3" y="2320"/>
                      <a:pt x="8" y="2320"/>
                    </a:cubicBezTo>
                    <a:cubicBezTo>
                      <a:pt x="12" y="2320"/>
                      <a:pt x="16" y="2323"/>
                      <a:pt x="16" y="2328"/>
                    </a:cubicBezTo>
                    <a:close/>
                    <a:moveTo>
                      <a:pt x="293" y="2418"/>
                    </a:moveTo>
                    <a:lnTo>
                      <a:pt x="533" y="2418"/>
                    </a:lnTo>
                    <a:cubicBezTo>
                      <a:pt x="537" y="2418"/>
                      <a:pt x="541" y="2422"/>
                      <a:pt x="541" y="2426"/>
                    </a:cubicBezTo>
                    <a:cubicBezTo>
                      <a:pt x="541" y="2431"/>
                      <a:pt x="537" y="2434"/>
                      <a:pt x="533" y="2434"/>
                    </a:cubicBezTo>
                    <a:lnTo>
                      <a:pt x="293" y="2434"/>
                    </a:lnTo>
                    <a:cubicBezTo>
                      <a:pt x="289" y="2434"/>
                      <a:pt x="285" y="2431"/>
                      <a:pt x="285" y="2426"/>
                    </a:cubicBezTo>
                    <a:cubicBezTo>
                      <a:pt x="285" y="2422"/>
                      <a:pt x="289" y="2418"/>
                      <a:pt x="293" y="2418"/>
                    </a:cubicBezTo>
                    <a:close/>
                    <a:moveTo>
                      <a:pt x="677" y="2418"/>
                    </a:moveTo>
                    <a:lnTo>
                      <a:pt x="917" y="2418"/>
                    </a:lnTo>
                    <a:cubicBezTo>
                      <a:pt x="921" y="2418"/>
                      <a:pt x="925" y="2422"/>
                      <a:pt x="925" y="2426"/>
                    </a:cubicBezTo>
                    <a:cubicBezTo>
                      <a:pt x="925" y="2431"/>
                      <a:pt x="921" y="2434"/>
                      <a:pt x="917" y="2434"/>
                    </a:cubicBezTo>
                    <a:lnTo>
                      <a:pt x="677" y="2434"/>
                    </a:lnTo>
                    <a:cubicBezTo>
                      <a:pt x="673" y="2434"/>
                      <a:pt x="669" y="2431"/>
                      <a:pt x="669" y="2426"/>
                    </a:cubicBezTo>
                    <a:cubicBezTo>
                      <a:pt x="669" y="2422"/>
                      <a:pt x="673" y="2418"/>
                      <a:pt x="677" y="2418"/>
                    </a:cubicBezTo>
                    <a:close/>
                    <a:moveTo>
                      <a:pt x="1061" y="2418"/>
                    </a:moveTo>
                    <a:lnTo>
                      <a:pt x="1301" y="2418"/>
                    </a:lnTo>
                    <a:cubicBezTo>
                      <a:pt x="1305" y="2418"/>
                      <a:pt x="1309" y="2422"/>
                      <a:pt x="1309" y="2426"/>
                    </a:cubicBezTo>
                    <a:cubicBezTo>
                      <a:pt x="1309" y="2431"/>
                      <a:pt x="1305" y="2434"/>
                      <a:pt x="1301" y="2434"/>
                    </a:cubicBezTo>
                    <a:lnTo>
                      <a:pt x="1061" y="2434"/>
                    </a:lnTo>
                    <a:cubicBezTo>
                      <a:pt x="1057" y="2434"/>
                      <a:pt x="1053" y="2431"/>
                      <a:pt x="1053" y="2426"/>
                    </a:cubicBezTo>
                    <a:cubicBezTo>
                      <a:pt x="1053" y="2422"/>
                      <a:pt x="1057" y="2418"/>
                      <a:pt x="1061" y="2418"/>
                    </a:cubicBezTo>
                    <a:close/>
                    <a:moveTo>
                      <a:pt x="1445" y="2418"/>
                    </a:moveTo>
                    <a:lnTo>
                      <a:pt x="1685" y="2418"/>
                    </a:lnTo>
                    <a:cubicBezTo>
                      <a:pt x="1689" y="2418"/>
                      <a:pt x="1693" y="2422"/>
                      <a:pt x="1693" y="2426"/>
                    </a:cubicBezTo>
                    <a:cubicBezTo>
                      <a:pt x="1693" y="2431"/>
                      <a:pt x="1689" y="2434"/>
                      <a:pt x="1685" y="2434"/>
                    </a:cubicBezTo>
                    <a:lnTo>
                      <a:pt x="1445" y="2434"/>
                    </a:lnTo>
                    <a:cubicBezTo>
                      <a:pt x="1441" y="2434"/>
                      <a:pt x="1437" y="2431"/>
                      <a:pt x="1437" y="2426"/>
                    </a:cubicBezTo>
                    <a:cubicBezTo>
                      <a:pt x="1437" y="2422"/>
                      <a:pt x="1441" y="2418"/>
                      <a:pt x="1445" y="2418"/>
                    </a:cubicBezTo>
                    <a:close/>
                    <a:moveTo>
                      <a:pt x="1814" y="2420"/>
                    </a:moveTo>
                    <a:lnTo>
                      <a:pt x="1814" y="2180"/>
                    </a:lnTo>
                    <a:cubicBezTo>
                      <a:pt x="1814" y="2175"/>
                      <a:pt x="1818" y="2172"/>
                      <a:pt x="1822" y="2172"/>
                    </a:cubicBezTo>
                    <a:cubicBezTo>
                      <a:pt x="1826" y="2172"/>
                      <a:pt x="1830" y="2175"/>
                      <a:pt x="1830" y="2180"/>
                    </a:cubicBezTo>
                    <a:lnTo>
                      <a:pt x="1830" y="2420"/>
                    </a:lnTo>
                    <a:cubicBezTo>
                      <a:pt x="1830" y="2424"/>
                      <a:pt x="1826" y="2428"/>
                      <a:pt x="1822" y="2428"/>
                    </a:cubicBezTo>
                    <a:cubicBezTo>
                      <a:pt x="1818" y="2428"/>
                      <a:pt x="1814" y="2424"/>
                      <a:pt x="1814" y="2420"/>
                    </a:cubicBezTo>
                    <a:close/>
                    <a:moveTo>
                      <a:pt x="1814" y="2036"/>
                    </a:moveTo>
                    <a:lnTo>
                      <a:pt x="1814" y="1796"/>
                    </a:lnTo>
                    <a:cubicBezTo>
                      <a:pt x="1814" y="1791"/>
                      <a:pt x="1818" y="1788"/>
                      <a:pt x="1822" y="1788"/>
                    </a:cubicBezTo>
                    <a:cubicBezTo>
                      <a:pt x="1826" y="1788"/>
                      <a:pt x="1830" y="1791"/>
                      <a:pt x="1830" y="1796"/>
                    </a:cubicBezTo>
                    <a:lnTo>
                      <a:pt x="1830" y="2036"/>
                    </a:lnTo>
                    <a:cubicBezTo>
                      <a:pt x="1830" y="2040"/>
                      <a:pt x="1826" y="2044"/>
                      <a:pt x="1822" y="2044"/>
                    </a:cubicBezTo>
                    <a:cubicBezTo>
                      <a:pt x="1818" y="2044"/>
                      <a:pt x="1814" y="2040"/>
                      <a:pt x="1814" y="2036"/>
                    </a:cubicBezTo>
                    <a:close/>
                    <a:moveTo>
                      <a:pt x="1814" y="1652"/>
                    </a:moveTo>
                    <a:lnTo>
                      <a:pt x="1814" y="1412"/>
                    </a:lnTo>
                    <a:cubicBezTo>
                      <a:pt x="1814" y="1407"/>
                      <a:pt x="1818" y="1404"/>
                      <a:pt x="1822" y="1404"/>
                    </a:cubicBezTo>
                    <a:cubicBezTo>
                      <a:pt x="1826" y="1404"/>
                      <a:pt x="1830" y="1407"/>
                      <a:pt x="1830" y="1412"/>
                    </a:cubicBezTo>
                    <a:lnTo>
                      <a:pt x="1830" y="1652"/>
                    </a:lnTo>
                    <a:cubicBezTo>
                      <a:pt x="1830" y="1656"/>
                      <a:pt x="1826" y="1660"/>
                      <a:pt x="1822" y="1660"/>
                    </a:cubicBezTo>
                    <a:cubicBezTo>
                      <a:pt x="1818" y="1660"/>
                      <a:pt x="1814" y="1656"/>
                      <a:pt x="1814" y="1652"/>
                    </a:cubicBezTo>
                    <a:close/>
                    <a:moveTo>
                      <a:pt x="1814" y="1268"/>
                    </a:moveTo>
                    <a:lnTo>
                      <a:pt x="1814" y="1028"/>
                    </a:lnTo>
                    <a:cubicBezTo>
                      <a:pt x="1814" y="1023"/>
                      <a:pt x="1818" y="1020"/>
                      <a:pt x="1822" y="1020"/>
                    </a:cubicBezTo>
                    <a:cubicBezTo>
                      <a:pt x="1826" y="1020"/>
                      <a:pt x="1830" y="1023"/>
                      <a:pt x="1830" y="1028"/>
                    </a:cubicBezTo>
                    <a:lnTo>
                      <a:pt x="1830" y="1268"/>
                    </a:lnTo>
                    <a:cubicBezTo>
                      <a:pt x="1830" y="1272"/>
                      <a:pt x="1826" y="1276"/>
                      <a:pt x="1822" y="1276"/>
                    </a:cubicBezTo>
                    <a:cubicBezTo>
                      <a:pt x="1818" y="1276"/>
                      <a:pt x="1814" y="1272"/>
                      <a:pt x="1814" y="1268"/>
                    </a:cubicBezTo>
                    <a:close/>
                    <a:moveTo>
                      <a:pt x="1814" y="884"/>
                    </a:moveTo>
                    <a:lnTo>
                      <a:pt x="1814" y="644"/>
                    </a:lnTo>
                    <a:cubicBezTo>
                      <a:pt x="1814" y="639"/>
                      <a:pt x="1818" y="636"/>
                      <a:pt x="1822" y="636"/>
                    </a:cubicBezTo>
                    <a:cubicBezTo>
                      <a:pt x="1826" y="636"/>
                      <a:pt x="1830" y="639"/>
                      <a:pt x="1830" y="644"/>
                    </a:cubicBezTo>
                    <a:lnTo>
                      <a:pt x="1830" y="884"/>
                    </a:lnTo>
                    <a:cubicBezTo>
                      <a:pt x="1830" y="888"/>
                      <a:pt x="1826" y="892"/>
                      <a:pt x="1822" y="892"/>
                    </a:cubicBezTo>
                    <a:cubicBezTo>
                      <a:pt x="1818" y="892"/>
                      <a:pt x="1814" y="888"/>
                      <a:pt x="1814" y="884"/>
                    </a:cubicBezTo>
                    <a:close/>
                    <a:moveTo>
                      <a:pt x="1814" y="500"/>
                    </a:moveTo>
                    <a:lnTo>
                      <a:pt x="1814" y="260"/>
                    </a:lnTo>
                    <a:cubicBezTo>
                      <a:pt x="1814" y="255"/>
                      <a:pt x="1818" y="252"/>
                      <a:pt x="1822" y="252"/>
                    </a:cubicBezTo>
                    <a:cubicBezTo>
                      <a:pt x="1826" y="252"/>
                      <a:pt x="1830" y="255"/>
                      <a:pt x="1830" y="260"/>
                    </a:cubicBezTo>
                    <a:lnTo>
                      <a:pt x="1830" y="500"/>
                    </a:lnTo>
                    <a:cubicBezTo>
                      <a:pt x="1830" y="504"/>
                      <a:pt x="1826" y="508"/>
                      <a:pt x="1822" y="508"/>
                    </a:cubicBezTo>
                    <a:cubicBezTo>
                      <a:pt x="1818" y="508"/>
                      <a:pt x="1814" y="504"/>
                      <a:pt x="1814" y="500"/>
                    </a:cubicBezTo>
                    <a:close/>
                    <a:moveTo>
                      <a:pt x="1814" y="116"/>
                    </a:moveTo>
                    <a:lnTo>
                      <a:pt x="1814" y="8"/>
                    </a:lnTo>
                    <a:lnTo>
                      <a:pt x="1822" y="16"/>
                    </a:lnTo>
                    <a:lnTo>
                      <a:pt x="1690" y="16"/>
                    </a:lnTo>
                    <a:cubicBezTo>
                      <a:pt x="1686" y="16"/>
                      <a:pt x="1682" y="12"/>
                      <a:pt x="1682" y="8"/>
                    </a:cubicBezTo>
                    <a:cubicBezTo>
                      <a:pt x="1682" y="3"/>
                      <a:pt x="1686" y="0"/>
                      <a:pt x="1690" y="0"/>
                    </a:cubicBezTo>
                    <a:lnTo>
                      <a:pt x="1822" y="0"/>
                    </a:lnTo>
                    <a:cubicBezTo>
                      <a:pt x="1826" y="0"/>
                      <a:pt x="1830" y="3"/>
                      <a:pt x="1830" y="8"/>
                    </a:cubicBezTo>
                    <a:lnTo>
                      <a:pt x="1830" y="116"/>
                    </a:lnTo>
                    <a:cubicBezTo>
                      <a:pt x="1830" y="120"/>
                      <a:pt x="1826" y="124"/>
                      <a:pt x="1822" y="124"/>
                    </a:cubicBezTo>
                    <a:cubicBezTo>
                      <a:pt x="1818" y="124"/>
                      <a:pt x="1814" y="120"/>
                      <a:pt x="1814" y="116"/>
                    </a:cubicBezTo>
                    <a:close/>
                    <a:moveTo>
                      <a:pt x="1546" y="16"/>
                    </a:moveTo>
                    <a:lnTo>
                      <a:pt x="1306" y="16"/>
                    </a:lnTo>
                    <a:cubicBezTo>
                      <a:pt x="1302" y="16"/>
                      <a:pt x="1298" y="12"/>
                      <a:pt x="1298" y="8"/>
                    </a:cubicBezTo>
                    <a:cubicBezTo>
                      <a:pt x="1298" y="3"/>
                      <a:pt x="1302" y="0"/>
                      <a:pt x="1306" y="0"/>
                    </a:cubicBezTo>
                    <a:lnTo>
                      <a:pt x="1546" y="0"/>
                    </a:lnTo>
                    <a:cubicBezTo>
                      <a:pt x="1550" y="0"/>
                      <a:pt x="1554" y="3"/>
                      <a:pt x="1554" y="8"/>
                    </a:cubicBezTo>
                    <a:cubicBezTo>
                      <a:pt x="1554" y="12"/>
                      <a:pt x="1550" y="16"/>
                      <a:pt x="1546" y="16"/>
                    </a:cubicBezTo>
                    <a:close/>
                    <a:moveTo>
                      <a:pt x="1162" y="16"/>
                    </a:moveTo>
                    <a:lnTo>
                      <a:pt x="922" y="16"/>
                    </a:lnTo>
                    <a:cubicBezTo>
                      <a:pt x="918" y="16"/>
                      <a:pt x="914" y="12"/>
                      <a:pt x="914" y="8"/>
                    </a:cubicBezTo>
                    <a:cubicBezTo>
                      <a:pt x="914" y="3"/>
                      <a:pt x="918" y="0"/>
                      <a:pt x="922" y="0"/>
                    </a:cubicBezTo>
                    <a:lnTo>
                      <a:pt x="1162" y="0"/>
                    </a:lnTo>
                    <a:cubicBezTo>
                      <a:pt x="1166" y="0"/>
                      <a:pt x="1170" y="3"/>
                      <a:pt x="1170" y="8"/>
                    </a:cubicBezTo>
                    <a:cubicBezTo>
                      <a:pt x="1170" y="12"/>
                      <a:pt x="1166" y="16"/>
                      <a:pt x="1162" y="16"/>
                    </a:cubicBezTo>
                    <a:close/>
                    <a:moveTo>
                      <a:pt x="778" y="16"/>
                    </a:moveTo>
                    <a:lnTo>
                      <a:pt x="538" y="16"/>
                    </a:lnTo>
                    <a:cubicBezTo>
                      <a:pt x="534" y="16"/>
                      <a:pt x="530" y="12"/>
                      <a:pt x="530" y="8"/>
                    </a:cubicBezTo>
                    <a:cubicBezTo>
                      <a:pt x="530" y="3"/>
                      <a:pt x="534" y="0"/>
                      <a:pt x="538" y="0"/>
                    </a:cubicBezTo>
                    <a:lnTo>
                      <a:pt x="778" y="0"/>
                    </a:lnTo>
                    <a:cubicBezTo>
                      <a:pt x="782" y="0"/>
                      <a:pt x="786" y="3"/>
                      <a:pt x="786" y="8"/>
                    </a:cubicBezTo>
                    <a:cubicBezTo>
                      <a:pt x="786" y="12"/>
                      <a:pt x="782" y="16"/>
                      <a:pt x="778" y="16"/>
                    </a:cubicBezTo>
                    <a:close/>
                    <a:moveTo>
                      <a:pt x="394" y="16"/>
                    </a:moveTo>
                    <a:lnTo>
                      <a:pt x="154" y="16"/>
                    </a:lnTo>
                    <a:cubicBezTo>
                      <a:pt x="150" y="16"/>
                      <a:pt x="146" y="12"/>
                      <a:pt x="146" y="8"/>
                    </a:cubicBezTo>
                    <a:cubicBezTo>
                      <a:pt x="146" y="3"/>
                      <a:pt x="150" y="0"/>
                      <a:pt x="154" y="0"/>
                    </a:cubicBezTo>
                    <a:lnTo>
                      <a:pt x="394" y="0"/>
                    </a:lnTo>
                    <a:cubicBezTo>
                      <a:pt x="398" y="0"/>
                      <a:pt x="402" y="3"/>
                      <a:pt x="402" y="8"/>
                    </a:cubicBezTo>
                    <a:cubicBezTo>
                      <a:pt x="402" y="12"/>
                      <a:pt x="398" y="16"/>
                      <a:pt x="394" y="16"/>
                    </a:cubicBezTo>
                    <a:close/>
                    <a:moveTo>
                      <a:pt x="10" y="16"/>
                    </a:moveTo>
                    <a:lnTo>
                      <a:pt x="8" y="16"/>
                    </a:lnTo>
                    <a:cubicBezTo>
                      <a:pt x="3" y="16"/>
                      <a:pt x="0" y="12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lnTo>
                      <a:pt x="10" y="0"/>
                    </a:lnTo>
                    <a:cubicBezTo>
                      <a:pt x="14" y="0"/>
                      <a:pt x="18" y="3"/>
                      <a:pt x="18" y="8"/>
                    </a:cubicBezTo>
                    <a:cubicBezTo>
                      <a:pt x="18" y="12"/>
                      <a:pt x="14" y="16"/>
                      <a:pt x="10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76" name="Rectangle 53"/>
              <p:cNvSpPr>
                <a:spLocks noChangeArrowheads="1"/>
              </p:cNvSpPr>
              <p:nvPr/>
            </p:nvSpPr>
            <p:spPr bwMode="auto">
              <a:xfrm>
                <a:off x="10128" y="4031"/>
                <a:ext cx="39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Сетевое </a:t>
                </a:r>
                <a:endParaRPr lang="ru-RU" altLang="ru-RU" sz="819" b="1"/>
              </a:p>
            </p:txBody>
          </p:sp>
          <p:sp>
            <p:nvSpPr>
              <p:cNvPr id="377" name="Rectangle 54"/>
              <p:cNvSpPr>
                <a:spLocks noChangeArrowheads="1"/>
              </p:cNvSpPr>
              <p:nvPr/>
            </p:nvSpPr>
            <p:spPr bwMode="auto">
              <a:xfrm>
                <a:off x="10017" y="4125"/>
                <a:ext cx="6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оборудование</a:t>
                </a:r>
                <a:endParaRPr lang="ru-RU" altLang="ru-RU" sz="819" b="1"/>
              </a:p>
            </p:txBody>
          </p:sp>
          <p:sp>
            <p:nvSpPr>
              <p:cNvPr id="378" name="Rectangle 55"/>
              <p:cNvSpPr>
                <a:spLocks noChangeArrowheads="1"/>
              </p:cNvSpPr>
              <p:nvPr/>
            </p:nvSpPr>
            <p:spPr bwMode="auto">
              <a:xfrm>
                <a:off x="10054" y="4219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(</a:t>
                </a:r>
                <a:endParaRPr lang="ru-RU" altLang="ru-RU" sz="819" b="1"/>
              </a:p>
            </p:txBody>
          </p:sp>
          <p:sp>
            <p:nvSpPr>
              <p:cNvPr id="379" name="Rectangle 56"/>
              <p:cNvSpPr>
                <a:spLocks noChangeArrowheads="1"/>
              </p:cNvSpPr>
              <p:nvPr/>
            </p:nvSpPr>
            <p:spPr bwMode="auto">
              <a:xfrm>
                <a:off x="10079" y="4219"/>
                <a:ext cx="54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в холодном </a:t>
                </a:r>
                <a:endParaRPr lang="ru-RU" altLang="ru-RU" sz="819" b="1"/>
              </a:p>
            </p:txBody>
          </p:sp>
          <p:sp>
            <p:nvSpPr>
              <p:cNvPr id="380" name="Rectangle 57"/>
              <p:cNvSpPr>
                <a:spLocks noChangeArrowheads="1"/>
              </p:cNvSpPr>
              <p:nvPr/>
            </p:nvSpPr>
            <p:spPr bwMode="auto">
              <a:xfrm>
                <a:off x="10122" y="4314"/>
                <a:ext cx="3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резерве</a:t>
                </a:r>
                <a:endParaRPr lang="ru-RU" altLang="ru-RU" sz="819" b="1"/>
              </a:p>
            </p:txBody>
          </p:sp>
          <p:sp>
            <p:nvSpPr>
              <p:cNvPr id="381" name="Rectangle 58"/>
              <p:cNvSpPr>
                <a:spLocks noChangeArrowheads="1"/>
              </p:cNvSpPr>
              <p:nvPr/>
            </p:nvSpPr>
            <p:spPr bwMode="auto">
              <a:xfrm>
                <a:off x="10479" y="4314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)</a:t>
                </a:r>
                <a:endParaRPr lang="ru-RU" altLang="ru-RU" sz="819" b="1" dirty="0"/>
              </a:p>
            </p:txBody>
          </p:sp>
          <p:sp>
            <p:nvSpPr>
              <p:cNvPr id="382" name="Rectangle 59"/>
              <p:cNvSpPr>
                <a:spLocks noChangeArrowheads="1"/>
              </p:cNvSpPr>
              <p:nvPr/>
            </p:nvSpPr>
            <p:spPr bwMode="auto">
              <a:xfrm>
                <a:off x="6805" y="3777"/>
                <a:ext cx="697" cy="889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83" name="Freeform 60"/>
              <p:cNvSpPr>
                <a:spLocks noEditPoints="1"/>
              </p:cNvSpPr>
              <p:nvPr/>
            </p:nvSpPr>
            <p:spPr bwMode="auto">
              <a:xfrm>
                <a:off x="6802" y="3774"/>
                <a:ext cx="703" cy="895"/>
              </a:xfrm>
              <a:custGeom>
                <a:avLst/>
                <a:gdLst>
                  <a:gd name="T0" fmla="*/ 8 w 1830"/>
                  <a:gd name="T1" fmla="*/ 272 h 2434"/>
                  <a:gd name="T2" fmla="*/ 8 w 1830"/>
                  <a:gd name="T3" fmla="*/ 16 h 2434"/>
                  <a:gd name="T4" fmla="*/ 16 w 1830"/>
                  <a:gd name="T5" fmla="*/ 648 h 2434"/>
                  <a:gd name="T6" fmla="*/ 0 w 1830"/>
                  <a:gd name="T7" fmla="*/ 408 h 2434"/>
                  <a:gd name="T8" fmla="*/ 16 w 1830"/>
                  <a:gd name="T9" fmla="*/ 792 h 2434"/>
                  <a:gd name="T10" fmla="*/ 0 w 1830"/>
                  <a:gd name="T11" fmla="*/ 1032 h 2434"/>
                  <a:gd name="T12" fmla="*/ 16 w 1830"/>
                  <a:gd name="T13" fmla="*/ 792 h 2434"/>
                  <a:gd name="T14" fmla="*/ 8 w 1830"/>
                  <a:gd name="T15" fmla="*/ 1424 h 2434"/>
                  <a:gd name="T16" fmla="*/ 8 w 1830"/>
                  <a:gd name="T17" fmla="*/ 1168 h 2434"/>
                  <a:gd name="T18" fmla="*/ 16 w 1830"/>
                  <a:gd name="T19" fmla="*/ 1800 h 2434"/>
                  <a:gd name="T20" fmla="*/ 0 w 1830"/>
                  <a:gd name="T21" fmla="*/ 1560 h 2434"/>
                  <a:gd name="T22" fmla="*/ 16 w 1830"/>
                  <a:gd name="T23" fmla="*/ 1944 h 2434"/>
                  <a:gd name="T24" fmla="*/ 0 w 1830"/>
                  <a:gd name="T25" fmla="*/ 2184 h 2434"/>
                  <a:gd name="T26" fmla="*/ 16 w 1830"/>
                  <a:gd name="T27" fmla="*/ 1944 h 2434"/>
                  <a:gd name="T28" fmla="*/ 8 w 1830"/>
                  <a:gd name="T29" fmla="*/ 2418 h 2434"/>
                  <a:gd name="T30" fmla="*/ 149 w 1830"/>
                  <a:gd name="T31" fmla="*/ 2434 h 2434"/>
                  <a:gd name="T32" fmla="*/ 0 w 1830"/>
                  <a:gd name="T33" fmla="*/ 2328 h 2434"/>
                  <a:gd name="T34" fmla="*/ 293 w 1830"/>
                  <a:gd name="T35" fmla="*/ 2418 h 2434"/>
                  <a:gd name="T36" fmla="*/ 533 w 1830"/>
                  <a:gd name="T37" fmla="*/ 2434 h 2434"/>
                  <a:gd name="T38" fmla="*/ 293 w 1830"/>
                  <a:gd name="T39" fmla="*/ 2418 h 2434"/>
                  <a:gd name="T40" fmla="*/ 925 w 1830"/>
                  <a:gd name="T41" fmla="*/ 2426 h 2434"/>
                  <a:gd name="T42" fmla="*/ 669 w 1830"/>
                  <a:gd name="T43" fmla="*/ 2426 h 2434"/>
                  <a:gd name="T44" fmla="*/ 1301 w 1830"/>
                  <a:gd name="T45" fmla="*/ 2418 h 2434"/>
                  <a:gd name="T46" fmla="*/ 1061 w 1830"/>
                  <a:gd name="T47" fmla="*/ 2434 h 2434"/>
                  <a:gd name="T48" fmla="*/ 1445 w 1830"/>
                  <a:gd name="T49" fmla="*/ 2418 h 2434"/>
                  <a:gd name="T50" fmla="*/ 1685 w 1830"/>
                  <a:gd name="T51" fmla="*/ 2434 h 2434"/>
                  <a:gd name="T52" fmla="*/ 1445 w 1830"/>
                  <a:gd name="T53" fmla="*/ 2418 h 2434"/>
                  <a:gd name="T54" fmla="*/ 1822 w 1830"/>
                  <a:gd name="T55" fmla="*/ 2172 h 2434"/>
                  <a:gd name="T56" fmla="*/ 1822 w 1830"/>
                  <a:gd name="T57" fmla="*/ 2428 h 2434"/>
                  <a:gd name="T58" fmla="*/ 1814 w 1830"/>
                  <a:gd name="T59" fmla="*/ 1796 h 2434"/>
                  <a:gd name="T60" fmla="*/ 1830 w 1830"/>
                  <a:gd name="T61" fmla="*/ 2036 h 2434"/>
                  <a:gd name="T62" fmla="*/ 1814 w 1830"/>
                  <a:gd name="T63" fmla="*/ 1652 h 2434"/>
                  <a:gd name="T64" fmla="*/ 1830 w 1830"/>
                  <a:gd name="T65" fmla="*/ 1412 h 2434"/>
                  <a:gd name="T66" fmla="*/ 1814 w 1830"/>
                  <a:gd name="T67" fmla="*/ 1652 h 2434"/>
                  <a:gd name="T68" fmla="*/ 1822 w 1830"/>
                  <a:gd name="T69" fmla="*/ 1020 h 2434"/>
                  <a:gd name="T70" fmla="*/ 1822 w 1830"/>
                  <a:gd name="T71" fmla="*/ 1276 h 2434"/>
                  <a:gd name="T72" fmla="*/ 1814 w 1830"/>
                  <a:gd name="T73" fmla="*/ 644 h 2434"/>
                  <a:gd name="T74" fmla="*/ 1830 w 1830"/>
                  <a:gd name="T75" fmla="*/ 884 h 2434"/>
                  <a:gd name="T76" fmla="*/ 1814 w 1830"/>
                  <a:gd name="T77" fmla="*/ 500 h 2434"/>
                  <a:gd name="T78" fmla="*/ 1830 w 1830"/>
                  <a:gd name="T79" fmla="*/ 260 h 2434"/>
                  <a:gd name="T80" fmla="*/ 1814 w 1830"/>
                  <a:gd name="T81" fmla="*/ 500 h 2434"/>
                  <a:gd name="T82" fmla="*/ 1822 w 1830"/>
                  <a:gd name="T83" fmla="*/ 16 h 2434"/>
                  <a:gd name="T84" fmla="*/ 1690 w 1830"/>
                  <a:gd name="T85" fmla="*/ 0 h 2434"/>
                  <a:gd name="T86" fmla="*/ 1830 w 1830"/>
                  <a:gd name="T87" fmla="*/ 116 h 2434"/>
                  <a:gd name="T88" fmla="*/ 1546 w 1830"/>
                  <a:gd name="T89" fmla="*/ 16 h 2434"/>
                  <a:gd name="T90" fmla="*/ 1306 w 1830"/>
                  <a:gd name="T91" fmla="*/ 0 h 2434"/>
                  <a:gd name="T92" fmla="*/ 1546 w 1830"/>
                  <a:gd name="T93" fmla="*/ 16 h 2434"/>
                  <a:gd name="T94" fmla="*/ 914 w 1830"/>
                  <a:gd name="T95" fmla="*/ 8 h 2434"/>
                  <a:gd name="T96" fmla="*/ 1170 w 1830"/>
                  <a:gd name="T97" fmla="*/ 8 h 2434"/>
                  <a:gd name="T98" fmla="*/ 538 w 1830"/>
                  <a:gd name="T99" fmla="*/ 16 h 2434"/>
                  <a:gd name="T100" fmla="*/ 778 w 1830"/>
                  <a:gd name="T101" fmla="*/ 0 h 2434"/>
                  <a:gd name="T102" fmla="*/ 394 w 1830"/>
                  <a:gd name="T103" fmla="*/ 16 h 2434"/>
                  <a:gd name="T104" fmla="*/ 154 w 1830"/>
                  <a:gd name="T105" fmla="*/ 0 h 2434"/>
                  <a:gd name="T106" fmla="*/ 394 w 1830"/>
                  <a:gd name="T107" fmla="*/ 16 h 2434"/>
                  <a:gd name="T108" fmla="*/ 0 w 1830"/>
                  <a:gd name="T109" fmla="*/ 8 h 2434"/>
                  <a:gd name="T110" fmla="*/ 18 w 1830"/>
                  <a:gd name="T111" fmla="*/ 8 h 2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30" h="2434">
                    <a:moveTo>
                      <a:pt x="16" y="24"/>
                    </a:moveTo>
                    <a:lnTo>
                      <a:pt x="16" y="264"/>
                    </a:lnTo>
                    <a:cubicBezTo>
                      <a:pt x="16" y="268"/>
                      <a:pt x="12" y="272"/>
                      <a:pt x="8" y="272"/>
                    </a:cubicBezTo>
                    <a:cubicBezTo>
                      <a:pt x="4" y="272"/>
                      <a:pt x="0" y="268"/>
                      <a:pt x="0" y="264"/>
                    </a:cubicBezTo>
                    <a:lnTo>
                      <a:pt x="0" y="24"/>
                    </a:lnTo>
                    <a:cubicBezTo>
                      <a:pt x="0" y="19"/>
                      <a:pt x="4" y="16"/>
                      <a:pt x="8" y="16"/>
                    </a:cubicBezTo>
                    <a:cubicBezTo>
                      <a:pt x="12" y="16"/>
                      <a:pt x="16" y="19"/>
                      <a:pt x="16" y="24"/>
                    </a:cubicBezTo>
                    <a:close/>
                    <a:moveTo>
                      <a:pt x="16" y="408"/>
                    </a:moveTo>
                    <a:lnTo>
                      <a:pt x="16" y="648"/>
                    </a:lnTo>
                    <a:cubicBezTo>
                      <a:pt x="16" y="652"/>
                      <a:pt x="12" y="656"/>
                      <a:pt x="8" y="656"/>
                    </a:cubicBezTo>
                    <a:cubicBezTo>
                      <a:pt x="4" y="656"/>
                      <a:pt x="0" y="652"/>
                      <a:pt x="0" y="648"/>
                    </a:cubicBezTo>
                    <a:lnTo>
                      <a:pt x="0" y="408"/>
                    </a:lnTo>
                    <a:cubicBezTo>
                      <a:pt x="0" y="403"/>
                      <a:pt x="4" y="400"/>
                      <a:pt x="8" y="400"/>
                    </a:cubicBezTo>
                    <a:cubicBezTo>
                      <a:pt x="12" y="400"/>
                      <a:pt x="16" y="403"/>
                      <a:pt x="16" y="408"/>
                    </a:cubicBezTo>
                    <a:close/>
                    <a:moveTo>
                      <a:pt x="16" y="792"/>
                    </a:moveTo>
                    <a:lnTo>
                      <a:pt x="16" y="1032"/>
                    </a:lnTo>
                    <a:cubicBezTo>
                      <a:pt x="16" y="1036"/>
                      <a:pt x="12" y="1040"/>
                      <a:pt x="8" y="1040"/>
                    </a:cubicBezTo>
                    <a:cubicBezTo>
                      <a:pt x="4" y="1040"/>
                      <a:pt x="0" y="1036"/>
                      <a:pt x="0" y="1032"/>
                    </a:cubicBezTo>
                    <a:lnTo>
                      <a:pt x="0" y="792"/>
                    </a:lnTo>
                    <a:cubicBezTo>
                      <a:pt x="0" y="787"/>
                      <a:pt x="4" y="784"/>
                      <a:pt x="8" y="784"/>
                    </a:cubicBezTo>
                    <a:cubicBezTo>
                      <a:pt x="12" y="784"/>
                      <a:pt x="16" y="787"/>
                      <a:pt x="16" y="792"/>
                    </a:cubicBezTo>
                    <a:close/>
                    <a:moveTo>
                      <a:pt x="16" y="1176"/>
                    </a:moveTo>
                    <a:lnTo>
                      <a:pt x="16" y="1416"/>
                    </a:lnTo>
                    <a:cubicBezTo>
                      <a:pt x="16" y="1420"/>
                      <a:pt x="12" y="1424"/>
                      <a:pt x="8" y="1424"/>
                    </a:cubicBezTo>
                    <a:cubicBezTo>
                      <a:pt x="4" y="1424"/>
                      <a:pt x="0" y="1420"/>
                      <a:pt x="0" y="1416"/>
                    </a:cubicBezTo>
                    <a:lnTo>
                      <a:pt x="0" y="1176"/>
                    </a:lnTo>
                    <a:cubicBezTo>
                      <a:pt x="0" y="1171"/>
                      <a:pt x="4" y="1168"/>
                      <a:pt x="8" y="1168"/>
                    </a:cubicBezTo>
                    <a:cubicBezTo>
                      <a:pt x="12" y="1168"/>
                      <a:pt x="16" y="1171"/>
                      <a:pt x="16" y="1176"/>
                    </a:cubicBezTo>
                    <a:close/>
                    <a:moveTo>
                      <a:pt x="16" y="1560"/>
                    </a:moveTo>
                    <a:lnTo>
                      <a:pt x="16" y="1800"/>
                    </a:lnTo>
                    <a:cubicBezTo>
                      <a:pt x="16" y="1804"/>
                      <a:pt x="12" y="1808"/>
                      <a:pt x="8" y="1808"/>
                    </a:cubicBezTo>
                    <a:cubicBezTo>
                      <a:pt x="4" y="1808"/>
                      <a:pt x="0" y="1804"/>
                      <a:pt x="0" y="1800"/>
                    </a:cubicBezTo>
                    <a:lnTo>
                      <a:pt x="0" y="1560"/>
                    </a:lnTo>
                    <a:cubicBezTo>
                      <a:pt x="0" y="1555"/>
                      <a:pt x="4" y="1552"/>
                      <a:pt x="8" y="1552"/>
                    </a:cubicBezTo>
                    <a:cubicBezTo>
                      <a:pt x="12" y="1552"/>
                      <a:pt x="16" y="1555"/>
                      <a:pt x="16" y="1560"/>
                    </a:cubicBezTo>
                    <a:close/>
                    <a:moveTo>
                      <a:pt x="16" y="1944"/>
                    </a:moveTo>
                    <a:lnTo>
                      <a:pt x="16" y="2184"/>
                    </a:lnTo>
                    <a:cubicBezTo>
                      <a:pt x="16" y="2188"/>
                      <a:pt x="12" y="2192"/>
                      <a:pt x="8" y="2192"/>
                    </a:cubicBezTo>
                    <a:cubicBezTo>
                      <a:pt x="4" y="2192"/>
                      <a:pt x="0" y="2188"/>
                      <a:pt x="0" y="2184"/>
                    </a:cubicBezTo>
                    <a:lnTo>
                      <a:pt x="0" y="1944"/>
                    </a:lnTo>
                    <a:cubicBezTo>
                      <a:pt x="0" y="1939"/>
                      <a:pt x="4" y="1936"/>
                      <a:pt x="8" y="1936"/>
                    </a:cubicBezTo>
                    <a:cubicBezTo>
                      <a:pt x="12" y="1936"/>
                      <a:pt x="16" y="1939"/>
                      <a:pt x="16" y="1944"/>
                    </a:cubicBezTo>
                    <a:close/>
                    <a:moveTo>
                      <a:pt x="16" y="2328"/>
                    </a:moveTo>
                    <a:lnTo>
                      <a:pt x="16" y="2426"/>
                    </a:lnTo>
                    <a:lnTo>
                      <a:pt x="8" y="2418"/>
                    </a:lnTo>
                    <a:lnTo>
                      <a:pt x="149" y="2418"/>
                    </a:lnTo>
                    <a:cubicBezTo>
                      <a:pt x="154" y="2418"/>
                      <a:pt x="157" y="2422"/>
                      <a:pt x="157" y="2426"/>
                    </a:cubicBezTo>
                    <a:cubicBezTo>
                      <a:pt x="157" y="2431"/>
                      <a:pt x="154" y="2434"/>
                      <a:pt x="149" y="2434"/>
                    </a:cubicBezTo>
                    <a:lnTo>
                      <a:pt x="8" y="2434"/>
                    </a:lnTo>
                    <a:cubicBezTo>
                      <a:pt x="4" y="2434"/>
                      <a:pt x="0" y="2431"/>
                      <a:pt x="0" y="2426"/>
                    </a:cubicBezTo>
                    <a:lnTo>
                      <a:pt x="0" y="2328"/>
                    </a:lnTo>
                    <a:cubicBezTo>
                      <a:pt x="0" y="2323"/>
                      <a:pt x="4" y="2320"/>
                      <a:pt x="8" y="2320"/>
                    </a:cubicBezTo>
                    <a:cubicBezTo>
                      <a:pt x="12" y="2320"/>
                      <a:pt x="16" y="2323"/>
                      <a:pt x="16" y="2328"/>
                    </a:cubicBezTo>
                    <a:close/>
                    <a:moveTo>
                      <a:pt x="293" y="2418"/>
                    </a:moveTo>
                    <a:lnTo>
                      <a:pt x="533" y="2418"/>
                    </a:lnTo>
                    <a:cubicBezTo>
                      <a:pt x="538" y="2418"/>
                      <a:pt x="541" y="2422"/>
                      <a:pt x="541" y="2426"/>
                    </a:cubicBezTo>
                    <a:cubicBezTo>
                      <a:pt x="541" y="2431"/>
                      <a:pt x="538" y="2434"/>
                      <a:pt x="533" y="2434"/>
                    </a:cubicBezTo>
                    <a:lnTo>
                      <a:pt x="293" y="2434"/>
                    </a:lnTo>
                    <a:cubicBezTo>
                      <a:pt x="289" y="2434"/>
                      <a:pt x="285" y="2431"/>
                      <a:pt x="285" y="2426"/>
                    </a:cubicBezTo>
                    <a:cubicBezTo>
                      <a:pt x="285" y="2422"/>
                      <a:pt x="289" y="2418"/>
                      <a:pt x="293" y="2418"/>
                    </a:cubicBezTo>
                    <a:close/>
                    <a:moveTo>
                      <a:pt x="677" y="2418"/>
                    </a:moveTo>
                    <a:lnTo>
                      <a:pt x="917" y="2418"/>
                    </a:lnTo>
                    <a:cubicBezTo>
                      <a:pt x="922" y="2418"/>
                      <a:pt x="925" y="2422"/>
                      <a:pt x="925" y="2426"/>
                    </a:cubicBezTo>
                    <a:cubicBezTo>
                      <a:pt x="925" y="2431"/>
                      <a:pt x="922" y="2434"/>
                      <a:pt x="917" y="2434"/>
                    </a:cubicBezTo>
                    <a:lnTo>
                      <a:pt x="677" y="2434"/>
                    </a:lnTo>
                    <a:cubicBezTo>
                      <a:pt x="673" y="2434"/>
                      <a:pt x="669" y="2431"/>
                      <a:pt x="669" y="2426"/>
                    </a:cubicBezTo>
                    <a:cubicBezTo>
                      <a:pt x="669" y="2422"/>
                      <a:pt x="673" y="2418"/>
                      <a:pt x="677" y="2418"/>
                    </a:cubicBezTo>
                    <a:close/>
                    <a:moveTo>
                      <a:pt x="1061" y="2418"/>
                    </a:moveTo>
                    <a:lnTo>
                      <a:pt x="1301" y="2418"/>
                    </a:lnTo>
                    <a:cubicBezTo>
                      <a:pt x="1306" y="2418"/>
                      <a:pt x="1309" y="2422"/>
                      <a:pt x="1309" y="2426"/>
                    </a:cubicBezTo>
                    <a:cubicBezTo>
                      <a:pt x="1309" y="2431"/>
                      <a:pt x="1306" y="2434"/>
                      <a:pt x="1301" y="2434"/>
                    </a:cubicBezTo>
                    <a:lnTo>
                      <a:pt x="1061" y="2434"/>
                    </a:lnTo>
                    <a:cubicBezTo>
                      <a:pt x="1057" y="2434"/>
                      <a:pt x="1053" y="2431"/>
                      <a:pt x="1053" y="2426"/>
                    </a:cubicBezTo>
                    <a:cubicBezTo>
                      <a:pt x="1053" y="2422"/>
                      <a:pt x="1057" y="2418"/>
                      <a:pt x="1061" y="2418"/>
                    </a:cubicBezTo>
                    <a:close/>
                    <a:moveTo>
                      <a:pt x="1445" y="2418"/>
                    </a:moveTo>
                    <a:lnTo>
                      <a:pt x="1685" y="2418"/>
                    </a:lnTo>
                    <a:cubicBezTo>
                      <a:pt x="1690" y="2418"/>
                      <a:pt x="1693" y="2422"/>
                      <a:pt x="1693" y="2426"/>
                    </a:cubicBezTo>
                    <a:cubicBezTo>
                      <a:pt x="1693" y="2431"/>
                      <a:pt x="1690" y="2434"/>
                      <a:pt x="1685" y="2434"/>
                    </a:cubicBezTo>
                    <a:lnTo>
                      <a:pt x="1445" y="2434"/>
                    </a:lnTo>
                    <a:cubicBezTo>
                      <a:pt x="1441" y="2434"/>
                      <a:pt x="1437" y="2431"/>
                      <a:pt x="1437" y="2426"/>
                    </a:cubicBezTo>
                    <a:cubicBezTo>
                      <a:pt x="1437" y="2422"/>
                      <a:pt x="1441" y="2418"/>
                      <a:pt x="1445" y="2418"/>
                    </a:cubicBezTo>
                    <a:close/>
                    <a:moveTo>
                      <a:pt x="1814" y="2420"/>
                    </a:moveTo>
                    <a:lnTo>
                      <a:pt x="1814" y="2180"/>
                    </a:lnTo>
                    <a:cubicBezTo>
                      <a:pt x="1814" y="2175"/>
                      <a:pt x="1818" y="2172"/>
                      <a:pt x="1822" y="2172"/>
                    </a:cubicBezTo>
                    <a:cubicBezTo>
                      <a:pt x="1827" y="2172"/>
                      <a:pt x="1830" y="2175"/>
                      <a:pt x="1830" y="2180"/>
                    </a:cubicBezTo>
                    <a:lnTo>
                      <a:pt x="1830" y="2420"/>
                    </a:lnTo>
                    <a:cubicBezTo>
                      <a:pt x="1830" y="2424"/>
                      <a:pt x="1827" y="2428"/>
                      <a:pt x="1822" y="2428"/>
                    </a:cubicBezTo>
                    <a:cubicBezTo>
                      <a:pt x="1818" y="2428"/>
                      <a:pt x="1814" y="2424"/>
                      <a:pt x="1814" y="2420"/>
                    </a:cubicBezTo>
                    <a:close/>
                    <a:moveTo>
                      <a:pt x="1814" y="2036"/>
                    </a:moveTo>
                    <a:lnTo>
                      <a:pt x="1814" y="1796"/>
                    </a:lnTo>
                    <a:cubicBezTo>
                      <a:pt x="1814" y="1791"/>
                      <a:pt x="1818" y="1788"/>
                      <a:pt x="1822" y="1788"/>
                    </a:cubicBezTo>
                    <a:cubicBezTo>
                      <a:pt x="1827" y="1788"/>
                      <a:pt x="1830" y="1791"/>
                      <a:pt x="1830" y="1796"/>
                    </a:cubicBezTo>
                    <a:lnTo>
                      <a:pt x="1830" y="2036"/>
                    </a:lnTo>
                    <a:cubicBezTo>
                      <a:pt x="1830" y="2040"/>
                      <a:pt x="1827" y="2044"/>
                      <a:pt x="1822" y="2044"/>
                    </a:cubicBezTo>
                    <a:cubicBezTo>
                      <a:pt x="1818" y="2044"/>
                      <a:pt x="1814" y="2040"/>
                      <a:pt x="1814" y="2036"/>
                    </a:cubicBezTo>
                    <a:close/>
                    <a:moveTo>
                      <a:pt x="1814" y="1652"/>
                    </a:moveTo>
                    <a:lnTo>
                      <a:pt x="1814" y="1412"/>
                    </a:lnTo>
                    <a:cubicBezTo>
                      <a:pt x="1814" y="1407"/>
                      <a:pt x="1818" y="1404"/>
                      <a:pt x="1822" y="1404"/>
                    </a:cubicBezTo>
                    <a:cubicBezTo>
                      <a:pt x="1827" y="1404"/>
                      <a:pt x="1830" y="1407"/>
                      <a:pt x="1830" y="1412"/>
                    </a:cubicBezTo>
                    <a:lnTo>
                      <a:pt x="1830" y="1652"/>
                    </a:lnTo>
                    <a:cubicBezTo>
                      <a:pt x="1830" y="1656"/>
                      <a:pt x="1827" y="1660"/>
                      <a:pt x="1822" y="1660"/>
                    </a:cubicBezTo>
                    <a:cubicBezTo>
                      <a:pt x="1818" y="1660"/>
                      <a:pt x="1814" y="1656"/>
                      <a:pt x="1814" y="1652"/>
                    </a:cubicBezTo>
                    <a:close/>
                    <a:moveTo>
                      <a:pt x="1814" y="1268"/>
                    </a:moveTo>
                    <a:lnTo>
                      <a:pt x="1814" y="1028"/>
                    </a:lnTo>
                    <a:cubicBezTo>
                      <a:pt x="1814" y="1023"/>
                      <a:pt x="1818" y="1020"/>
                      <a:pt x="1822" y="1020"/>
                    </a:cubicBezTo>
                    <a:cubicBezTo>
                      <a:pt x="1827" y="1020"/>
                      <a:pt x="1830" y="1023"/>
                      <a:pt x="1830" y="1028"/>
                    </a:cubicBezTo>
                    <a:lnTo>
                      <a:pt x="1830" y="1268"/>
                    </a:lnTo>
                    <a:cubicBezTo>
                      <a:pt x="1830" y="1272"/>
                      <a:pt x="1827" y="1276"/>
                      <a:pt x="1822" y="1276"/>
                    </a:cubicBezTo>
                    <a:cubicBezTo>
                      <a:pt x="1818" y="1276"/>
                      <a:pt x="1814" y="1272"/>
                      <a:pt x="1814" y="1268"/>
                    </a:cubicBezTo>
                    <a:close/>
                    <a:moveTo>
                      <a:pt x="1814" y="884"/>
                    </a:moveTo>
                    <a:lnTo>
                      <a:pt x="1814" y="644"/>
                    </a:lnTo>
                    <a:cubicBezTo>
                      <a:pt x="1814" y="639"/>
                      <a:pt x="1818" y="636"/>
                      <a:pt x="1822" y="636"/>
                    </a:cubicBezTo>
                    <a:cubicBezTo>
                      <a:pt x="1827" y="636"/>
                      <a:pt x="1830" y="639"/>
                      <a:pt x="1830" y="644"/>
                    </a:cubicBezTo>
                    <a:lnTo>
                      <a:pt x="1830" y="884"/>
                    </a:lnTo>
                    <a:cubicBezTo>
                      <a:pt x="1830" y="888"/>
                      <a:pt x="1827" y="892"/>
                      <a:pt x="1822" y="892"/>
                    </a:cubicBezTo>
                    <a:cubicBezTo>
                      <a:pt x="1818" y="892"/>
                      <a:pt x="1814" y="888"/>
                      <a:pt x="1814" y="884"/>
                    </a:cubicBezTo>
                    <a:close/>
                    <a:moveTo>
                      <a:pt x="1814" y="500"/>
                    </a:moveTo>
                    <a:lnTo>
                      <a:pt x="1814" y="260"/>
                    </a:lnTo>
                    <a:cubicBezTo>
                      <a:pt x="1814" y="255"/>
                      <a:pt x="1818" y="252"/>
                      <a:pt x="1822" y="252"/>
                    </a:cubicBezTo>
                    <a:cubicBezTo>
                      <a:pt x="1827" y="252"/>
                      <a:pt x="1830" y="255"/>
                      <a:pt x="1830" y="260"/>
                    </a:cubicBezTo>
                    <a:lnTo>
                      <a:pt x="1830" y="500"/>
                    </a:lnTo>
                    <a:cubicBezTo>
                      <a:pt x="1830" y="504"/>
                      <a:pt x="1827" y="508"/>
                      <a:pt x="1822" y="508"/>
                    </a:cubicBezTo>
                    <a:cubicBezTo>
                      <a:pt x="1818" y="508"/>
                      <a:pt x="1814" y="504"/>
                      <a:pt x="1814" y="500"/>
                    </a:cubicBezTo>
                    <a:close/>
                    <a:moveTo>
                      <a:pt x="1814" y="116"/>
                    </a:moveTo>
                    <a:lnTo>
                      <a:pt x="1814" y="8"/>
                    </a:lnTo>
                    <a:lnTo>
                      <a:pt x="1822" y="16"/>
                    </a:lnTo>
                    <a:lnTo>
                      <a:pt x="1690" y="16"/>
                    </a:lnTo>
                    <a:cubicBezTo>
                      <a:pt x="1686" y="16"/>
                      <a:pt x="1682" y="12"/>
                      <a:pt x="1682" y="8"/>
                    </a:cubicBezTo>
                    <a:cubicBezTo>
                      <a:pt x="1682" y="3"/>
                      <a:pt x="1686" y="0"/>
                      <a:pt x="1690" y="0"/>
                    </a:cubicBezTo>
                    <a:lnTo>
                      <a:pt x="1822" y="0"/>
                    </a:lnTo>
                    <a:cubicBezTo>
                      <a:pt x="1827" y="0"/>
                      <a:pt x="1830" y="3"/>
                      <a:pt x="1830" y="8"/>
                    </a:cubicBezTo>
                    <a:lnTo>
                      <a:pt x="1830" y="116"/>
                    </a:lnTo>
                    <a:cubicBezTo>
                      <a:pt x="1830" y="120"/>
                      <a:pt x="1827" y="124"/>
                      <a:pt x="1822" y="124"/>
                    </a:cubicBezTo>
                    <a:cubicBezTo>
                      <a:pt x="1818" y="124"/>
                      <a:pt x="1814" y="120"/>
                      <a:pt x="1814" y="116"/>
                    </a:cubicBezTo>
                    <a:close/>
                    <a:moveTo>
                      <a:pt x="1546" y="16"/>
                    </a:moveTo>
                    <a:lnTo>
                      <a:pt x="1306" y="16"/>
                    </a:lnTo>
                    <a:cubicBezTo>
                      <a:pt x="1302" y="16"/>
                      <a:pt x="1298" y="12"/>
                      <a:pt x="1298" y="8"/>
                    </a:cubicBezTo>
                    <a:cubicBezTo>
                      <a:pt x="1298" y="3"/>
                      <a:pt x="1302" y="0"/>
                      <a:pt x="1306" y="0"/>
                    </a:cubicBezTo>
                    <a:lnTo>
                      <a:pt x="1546" y="0"/>
                    </a:lnTo>
                    <a:cubicBezTo>
                      <a:pt x="1551" y="0"/>
                      <a:pt x="1554" y="3"/>
                      <a:pt x="1554" y="8"/>
                    </a:cubicBezTo>
                    <a:cubicBezTo>
                      <a:pt x="1554" y="12"/>
                      <a:pt x="1551" y="16"/>
                      <a:pt x="1546" y="16"/>
                    </a:cubicBezTo>
                    <a:close/>
                    <a:moveTo>
                      <a:pt x="1162" y="16"/>
                    </a:moveTo>
                    <a:lnTo>
                      <a:pt x="922" y="16"/>
                    </a:lnTo>
                    <a:cubicBezTo>
                      <a:pt x="918" y="16"/>
                      <a:pt x="914" y="12"/>
                      <a:pt x="914" y="8"/>
                    </a:cubicBezTo>
                    <a:cubicBezTo>
                      <a:pt x="914" y="3"/>
                      <a:pt x="918" y="0"/>
                      <a:pt x="922" y="0"/>
                    </a:cubicBezTo>
                    <a:lnTo>
                      <a:pt x="1162" y="0"/>
                    </a:lnTo>
                    <a:cubicBezTo>
                      <a:pt x="1167" y="0"/>
                      <a:pt x="1170" y="3"/>
                      <a:pt x="1170" y="8"/>
                    </a:cubicBezTo>
                    <a:cubicBezTo>
                      <a:pt x="1170" y="12"/>
                      <a:pt x="1167" y="16"/>
                      <a:pt x="1162" y="16"/>
                    </a:cubicBezTo>
                    <a:close/>
                    <a:moveTo>
                      <a:pt x="778" y="16"/>
                    </a:moveTo>
                    <a:lnTo>
                      <a:pt x="538" y="16"/>
                    </a:lnTo>
                    <a:cubicBezTo>
                      <a:pt x="534" y="16"/>
                      <a:pt x="530" y="12"/>
                      <a:pt x="530" y="8"/>
                    </a:cubicBezTo>
                    <a:cubicBezTo>
                      <a:pt x="530" y="3"/>
                      <a:pt x="534" y="0"/>
                      <a:pt x="538" y="0"/>
                    </a:cubicBezTo>
                    <a:lnTo>
                      <a:pt x="778" y="0"/>
                    </a:lnTo>
                    <a:cubicBezTo>
                      <a:pt x="783" y="0"/>
                      <a:pt x="786" y="3"/>
                      <a:pt x="786" y="8"/>
                    </a:cubicBezTo>
                    <a:cubicBezTo>
                      <a:pt x="786" y="12"/>
                      <a:pt x="783" y="16"/>
                      <a:pt x="778" y="16"/>
                    </a:cubicBezTo>
                    <a:close/>
                    <a:moveTo>
                      <a:pt x="394" y="16"/>
                    </a:moveTo>
                    <a:lnTo>
                      <a:pt x="154" y="16"/>
                    </a:lnTo>
                    <a:cubicBezTo>
                      <a:pt x="150" y="16"/>
                      <a:pt x="146" y="12"/>
                      <a:pt x="146" y="8"/>
                    </a:cubicBezTo>
                    <a:cubicBezTo>
                      <a:pt x="146" y="3"/>
                      <a:pt x="150" y="0"/>
                      <a:pt x="154" y="0"/>
                    </a:cubicBezTo>
                    <a:lnTo>
                      <a:pt x="394" y="0"/>
                    </a:lnTo>
                    <a:cubicBezTo>
                      <a:pt x="399" y="0"/>
                      <a:pt x="402" y="3"/>
                      <a:pt x="402" y="8"/>
                    </a:cubicBezTo>
                    <a:cubicBezTo>
                      <a:pt x="402" y="12"/>
                      <a:pt x="399" y="16"/>
                      <a:pt x="394" y="16"/>
                    </a:cubicBezTo>
                    <a:close/>
                    <a:moveTo>
                      <a:pt x="10" y="16"/>
                    </a:moveTo>
                    <a:lnTo>
                      <a:pt x="8" y="16"/>
                    </a:lnTo>
                    <a:cubicBezTo>
                      <a:pt x="4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lnTo>
                      <a:pt x="10" y="0"/>
                    </a:lnTo>
                    <a:cubicBezTo>
                      <a:pt x="15" y="0"/>
                      <a:pt x="18" y="3"/>
                      <a:pt x="18" y="8"/>
                    </a:cubicBezTo>
                    <a:cubicBezTo>
                      <a:pt x="18" y="12"/>
                      <a:pt x="15" y="16"/>
                      <a:pt x="10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84" name="Rectangle 61"/>
              <p:cNvSpPr>
                <a:spLocks noChangeArrowheads="1"/>
              </p:cNvSpPr>
              <p:nvPr/>
            </p:nvSpPr>
            <p:spPr bwMode="auto">
              <a:xfrm>
                <a:off x="7068" y="4078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ССД</a:t>
                </a:r>
                <a:endParaRPr lang="ru-RU" altLang="ru-RU" sz="819" b="1"/>
              </a:p>
            </p:txBody>
          </p:sp>
          <p:sp>
            <p:nvSpPr>
              <p:cNvPr id="385" name="Rectangle 62"/>
              <p:cNvSpPr>
                <a:spLocks noChangeArrowheads="1"/>
              </p:cNvSpPr>
              <p:nvPr/>
            </p:nvSpPr>
            <p:spPr bwMode="auto">
              <a:xfrm>
                <a:off x="6921" y="4172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(</a:t>
                </a:r>
                <a:endParaRPr lang="ru-RU" altLang="ru-RU" sz="819" b="1"/>
              </a:p>
            </p:txBody>
          </p:sp>
          <p:sp>
            <p:nvSpPr>
              <p:cNvPr id="386" name="Rectangle 63"/>
              <p:cNvSpPr>
                <a:spLocks noChangeArrowheads="1"/>
              </p:cNvSpPr>
              <p:nvPr/>
            </p:nvSpPr>
            <p:spPr bwMode="auto">
              <a:xfrm>
                <a:off x="6945" y="4172"/>
                <a:ext cx="54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в холодном </a:t>
                </a:r>
                <a:endParaRPr lang="ru-RU" altLang="ru-RU" sz="819" b="1"/>
              </a:p>
            </p:txBody>
          </p:sp>
          <p:sp>
            <p:nvSpPr>
              <p:cNvPr id="387" name="Rectangle 64"/>
              <p:cNvSpPr>
                <a:spLocks noChangeArrowheads="1"/>
              </p:cNvSpPr>
              <p:nvPr/>
            </p:nvSpPr>
            <p:spPr bwMode="auto">
              <a:xfrm>
                <a:off x="6988" y="4267"/>
                <a:ext cx="3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резерве</a:t>
                </a:r>
                <a:endParaRPr lang="ru-RU" altLang="ru-RU" sz="819" b="1" dirty="0"/>
              </a:p>
            </p:txBody>
          </p:sp>
          <p:sp>
            <p:nvSpPr>
              <p:cNvPr id="388" name="Rectangle 65"/>
              <p:cNvSpPr>
                <a:spLocks noChangeArrowheads="1"/>
              </p:cNvSpPr>
              <p:nvPr/>
            </p:nvSpPr>
            <p:spPr bwMode="auto">
              <a:xfrm>
                <a:off x="7340" y="4267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)</a:t>
                </a:r>
                <a:endParaRPr lang="ru-RU" altLang="ru-RU" sz="819" b="1" dirty="0"/>
              </a:p>
            </p:txBody>
          </p:sp>
          <p:sp>
            <p:nvSpPr>
              <p:cNvPr id="389" name="Rectangle 66"/>
              <p:cNvSpPr>
                <a:spLocks noChangeArrowheads="1"/>
              </p:cNvSpPr>
              <p:nvPr/>
            </p:nvSpPr>
            <p:spPr bwMode="auto">
              <a:xfrm>
                <a:off x="7734" y="3777"/>
                <a:ext cx="697" cy="889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90" name="Freeform 67"/>
              <p:cNvSpPr>
                <a:spLocks noEditPoints="1"/>
              </p:cNvSpPr>
              <p:nvPr/>
            </p:nvSpPr>
            <p:spPr bwMode="auto">
              <a:xfrm>
                <a:off x="7731" y="3774"/>
                <a:ext cx="703" cy="895"/>
              </a:xfrm>
              <a:custGeom>
                <a:avLst/>
                <a:gdLst>
                  <a:gd name="T0" fmla="*/ 8 w 1830"/>
                  <a:gd name="T1" fmla="*/ 272 h 2434"/>
                  <a:gd name="T2" fmla="*/ 8 w 1830"/>
                  <a:gd name="T3" fmla="*/ 16 h 2434"/>
                  <a:gd name="T4" fmla="*/ 16 w 1830"/>
                  <a:gd name="T5" fmla="*/ 648 h 2434"/>
                  <a:gd name="T6" fmla="*/ 0 w 1830"/>
                  <a:gd name="T7" fmla="*/ 408 h 2434"/>
                  <a:gd name="T8" fmla="*/ 16 w 1830"/>
                  <a:gd name="T9" fmla="*/ 792 h 2434"/>
                  <a:gd name="T10" fmla="*/ 0 w 1830"/>
                  <a:gd name="T11" fmla="*/ 1032 h 2434"/>
                  <a:gd name="T12" fmla="*/ 16 w 1830"/>
                  <a:gd name="T13" fmla="*/ 792 h 2434"/>
                  <a:gd name="T14" fmla="*/ 8 w 1830"/>
                  <a:gd name="T15" fmla="*/ 1424 h 2434"/>
                  <a:gd name="T16" fmla="*/ 8 w 1830"/>
                  <a:gd name="T17" fmla="*/ 1168 h 2434"/>
                  <a:gd name="T18" fmla="*/ 16 w 1830"/>
                  <a:gd name="T19" fmla="*/ 1800 h 2434"/>
                  <a:gd name="T20" fmla="*/ 0 w 1830"/>
                  <a:gd name="T21" fmla="*/ 1560 h 2434"/>
                  <a:gd name="T22" fmla="*/ 16 w 1830"/>
                  <a:gd name="T23" fmla="*/ 1944 h 2434"/>
                  <a:gd name="T24" fmla="*/ 0 w 1830"/>
                  <a:gd name="T25" fmla="*/ 2184 h 2434"/>
                  <a:gd name="T26" fmla="*/ 16 w 1830"/>
                  <a:gd name="T27" fmla="*/ 1944 h 2434"/>
                  <a:gd name="T28" fmla="*/ 8 w 1830"/>
                  <a:gd name="T29" fmla="*/ 2418 h 2434"/>
                  <a:gd name="T30" fmla="*/ 149 w 1830"/>
                  <a:gd name="T31" fmla="*/ 2434 h 2434"/>
                  <a:gd name="T32" fmla="*/ 0 w 1830"/>
                  <a:gd name="T33" fmla="*/ 2328 h 2434"/>
                  <a:gd name="T34" fmla="*/ 293 w 1830"/>
                  <a:gd name="T35" fmla="*/ 2418 h 2434"/>
                  <a:gd name="T36" fmla="*/ 533 w 1830"/>
                  <a:gd name="T37" fmla="*/ 2434 h 2434"/>
                  <a:gd name="T38" fmla="*/ 293 w 1830"/>
                  <a:gd name="T39" fmla="*/ 2418 h 2434"/>
                  <a:gd name="T40" fmla="*/ 925 w 1830"/>
                  <a:gd name="T41" fmla="*/ 2426 h 2434"/>
                  <a:gd name="T42" fmla="*/ 669 w 1830"/>
                  <a:gd name="T43" fmla="*/ 2426 h 2434"/>
                  <a:gd name="T44" fmla="*/ 1301 w 1830"/>
                  <a:gd name="T45" fmla="*/ 2418 h 2434"/>
                  <a:gd name="T46" fmla="*/ 1061 w 1830"/>
                  <a:gd name="T47" fmla="*/ 2434 h 2434"/>
                  <a:gd name="T48" fmla="*/ 1445 w 1830"/>
                  <a:gd name="T49" fmla="*/ 2418 h 2434"/>
                  <a:gd name="T50" fmla="*/ 1685 w 1830"/>
                  <a:gd name="T51" fmla="*/ 2434 h 2434"/>
                  <a:gd name="T52" fmla="*/ 1445 w 1830"/>
                  <a:gd name="T53" fmla="*/ 2418 h 2434"/>
                  <a:gd name="T54" fmla="*/ 1822 w 1830"/>
                  <a:gd name="T55" fmla="*/ 2172 h 2434"/>
                  <a:gd name="T56" fmla="*/ 1822 w 1830"/>
                  <a:gd name="T57" fmla="*/ 2428 h 2434"/>
                  <a:gd name="T58" fmla="*/ 1814 w 1830"/>
                  <a:gd name="T59" fmla="*/ 1796 h 2434"/>
                  <a:gd name="T60" fmla="*/ 1830 w 1830"/>
                  <a:gd name="T61" fmla="*/ 2036 h 2434"/>
                  <a:gd name="T62" fmla="*/ 1814 w 1830"/>
                  <a:gd name="T63" fmla="*/ 1652 h 2434"/>
                  <a:gd name="T64" fmla="*/ 1830 w 1830"/>
                  <a:gd name="T65" fmla="*/ 1412 h 2434"/>
                  <a:gd name="T66" fmla="*/ 1814 w 1830"/>
                  <a:gd name="T67" fmla="*/ 1652 h 2434"/>
                  <a:gd name="T68" fmla="*/ 1822 w 1830"/>
                  <a:gd name="T69" fmla="*/ 1020 h 2434"/>
                  <a:gd name="T70" fmla="*/ 1822 w 1830"/>
                  <a:gd name="T71" fmla="*/ 1276 h 2434"/>
                  <a:gd name="T72" fmla="*/ 1814 w 1830"/>
                  <a:gd name="T73" fmla="*/ 644 h 2434"/>
                  <a:gd name="T74" fmla="*/ 1830 w 1830"/>
                  <a:gd name="T75" fmla="*/ 884 h 2434"/>
                  <a:gd name="T76" fmla="*/ 1814 w 1830"/>
                  <a:gd name="T77" fmla="*/ 500 h 2434"/>
                  <a:gd name="T78" fmla="*/ 1830 w 1830"/>
                  <a:gd name="T79" fmla="*/ 260 h 2434"/>
                  <a:gd name="T80" fmla="*/ 1814 w 1830"/>
                  <a:gd name="T81" fmla="*/ 500 h 2434"/>
                  <a:gd name="T82" fmla="*/ 1822 w 1830"/>
                  <a:gd name="T83" fmla="*/ 16 h 2434"/>
                  <a:gd name="T84" fmla="*/ 1690 w 1830"/>
                  <a:gd name="T85" fmla="*/ 0 h 2434"/>
                  <a:gd name="T86" fmla="*/ 1830 w 1830"/>
                  <a:gd name="T87" fmla="*/ 116 h 2434"/>
                  <a:gd name="T88" fmla="*/ 1546 w 1830"/>
                  <a:gd name="T89" fmla="*/ 16 h 2434"/>
                  <a:gd name="T90" fmla="*/ 1306 w 1830"/>
                  <a:gd name="T91" fmla="*/ 0 h 2434"/>
                  <a:gd name="T92" fmla="*/ 1546 w 1830"/>
                  <a:gd name="T93" fmla="*/ 16 h 2434"/>
                  <a:gd name="T94" fmla="*/ 914 w 1830"/>
                  <a:gd name="T95" fmla="*/ 8 h 2434"/>
                  <a:gd name="T96" fmla="*/ 1170 w 1830"/>
                  <a:gd name="T97" fmla="*/ 8 h 2434"/>
                  <a:gd name="T98" fmla="*/ 538 w 1830"/>
                  <a:gd name="T99" fmla="*/ 16 h 2434"/>
                  <a:gd name="T100" fmla="*/ 778 w 1830"/>
                  <a:gd name="T101" fmla="*/ 0 h 2434"/>
                  <a:gd name="T102" fmla="*/ 394 w 1830"/>
                  <a:gd name="T103" fmla="*/ 16 h 2434"/>
                  <a:gd name="T104" fmla="*/ 154 w 1830"/>
                  <a:gd name="T105" fmla="*/ 0 h 2434"/>
                  <a:gd name="T106" fmla="*/ 394 w 1830"/>
                  <a:gd name="T107" fmla="*/ 16 h 2434"/>
                  <a:gd name="T108" fmla="*/ 0 w 1830"/>
                  <a:gd name="T109" fmla="*/ 8 h 2434"/>
                  <a:gd name="T110" fmla="*/ 18 w 1830"/>
                  <a:gd name="T111" fmla="*/ 8 h 2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30" h="2434">
                    <a:moveTo>
                      <a:pt x="16" y="24"/>
                    </a:moveTo>
                    <a:lnTo>
                      <a:pt x="16" y="264"/>
                    </a:lnTo>
                    <a:cubicBezTo>
                      <a:pt x="16" y="268"/>
                      <a:pt x="12" y="272"/>
                      <a:pt x="8" y="272"/>
                    </a:cubicBezTo>
                    <a:cubicBezTo>
                      <a:pt x="4" y="272"/>
                      <a:pt x="0" y="268"/>
                      <a:pt x="0" y="264"/>
                    </a:cubicBezTo>
                    <a:lnTo>
                      <a:pt x="0" y="24"/>
                    </a:lnTo>
                    <a:cubicBezTo>
                      <a:pt x="0" y="19"/>
                      <a:pt x="4" y="16"/>
                      <a:pt x="8" y="16"/>
                    </a:cubicBezTo>
                    <a:cubicBezTo>
                      <a:pt x="12" y="16"/>
                      <a:pt x="16" y="19"/>
                      <a:pt x="16" y="24"/>
                    </a:cubicBezTo>
                    <a:close/>
                    <a:moveTo>
                      <a:pt x="16" y="408"/>
                    </a:moveTo>
                    <a:lnTo>
                      <a:pt x="16" y="648"/>
                    </a:lnTo>
                    <a:cubicBezTo>
                      <a:pt x="16" y="652"/>
                      <a:pt x="12" y="656"/>
                      <a:pt x="8" y="656"/>
                    </a:cubicBezTo>
                    <a:cubicBezTo>
                      <a:pt x="4" y="656"/>
                      <a:pt x="0" y="652"/>
                      <a:pt x="0" y="648"/>
                    </a:cubicBezTo>
                    <a:lnTo>
                      <a:pt x="0" y="408"/>
                    </a:lnTo>
                    <a:cubicBezTo>
                      <a:pt x="0" y="403"/>
                      <a:pt x="4" y="400"/>
                      <a:pt x="8" y="400"/>
                    </a:cubicBezTo>
                    <a:cubicBezTo>
                      <a:pt x="12" y="400"/>
                      <a:pt x="16" y="403"/>
                      <a:pt x="16" y="408"/>
                    </a:cubicBezTo>
                    <a:close/>
                    <a:moveTo>
                      <a:pt x="16" y="792"/>
                    </a:moveTo>
                    <a:lnTo>
                      <a:pt x="16" y="1032"/>
                    </a:lnTo>
                    <a:cubicBezTo>
                      <a:pt x="16" y="1036"/>
                      <a:pt x="12" y="1040"/>
                      <a:pt x="8" y="1040"/>
                    </a:cubicBezTo>
                    <a:cubicBezTo>
                      <a:pt x="4" y="1040"/>
                      <a:pt x="0" y="1036"/>
                      <a:pt x="0" y="1032"/>
                    </a:cubicBezTo>
                    <a:lnTo>
                      <a:pt x="0" y="792"/>
                    </a:lnTo>
                    <a:cubicBezTo>
                      <a:pt x="0" y="787"/>
                      <a:pt x="4" y="784"/>
                      <a:pt x="8" y="784"/>
                    </a:cubicBezTo>
                    <a:cubicBezTo>
                      <a:pt x="12" y="784"/>
                      <a:pt x="16" y="787"/>
                      <a:pt x="16" y="792"/>
                    </a:cubicBezTo>
                    <a:close/>
                    <a:moveTo>
                      <a:pt x="16" y="1176"/>
                    </a:moveTo>
                    <a:lnTo>
                      <a:pt x="16" y="1416"/>
                    </a:lnTo>
                    <a:cubicBezTo>
                      <a:pt x="16" y="1420"/>
                      <a:pt x="12" y="1424"/>
                      <a:pt x="8" y="1424"/>
                    </a:cubicBezTo>
                    <a:cubicBezTo>
                      <a:pt x="4" y="1424"/>
                      <a:pt x="0" y="1420"/>
                      <a:pt x="0" y="1416"/>
                    </a:cubicBezTo>
                    <a:lnTo>
                      <a:pt x="0" y="1176"/>
                    </a:lnTo>
                    <a:cubicBezTo>
                      <a:pt x="0" y="1171"/>
                      <a:pt x="4" y="1168"/>
                      <a:pt x="8" y="1168"/>
                    </a:cubicBezTo>
                    <a:cubicBezTo>
                      <a:pt x="12" y="1168"/>
                      <a:pt x="16" y="1171"/>
                      <a:pt x="16" y="1176"/>
                    </a:cubicBezTo>
                    <a:close/>
                    <a:moveTo>
                      <a:pt x="16" y="1560"/>
                    </a:moveTo>
                    <a:lnTo>
                      <a:pt x="16" y="1800"/>
                    </a:lnTo>
                    <a:cubicBezTo>
                      <a:pt x="16" y="1804"/>
                      <a:pt x="12" y="1808"/>
                      <a:pt x="8" y="1808"/>
                    </a:cubicBezTo>
                    <a:cubicBezTo>
                      <a:pt x="4" y="1808"/>
                      <a:pt x="0" y="1804"/>
                      <a:pt x="0" y="1800"/>
                    </a:cubicBezTo>
                    <a:lnTo>
                      <a:pt x="0" y="1560"/>
                    </a:lnTo>
                    <a:cubicBezTo>
                      <a:pt x="0" y="1555"/>
                      <a:pt x="4" y="1552"/>
                      <a:pt x="8" y="1552"/>
                    </a:cubicBezTo>
                    <a:cubicBezTo>
                      <a:pt x="12" y="1552"/>
                      <a:pt x="16" y="1555"/>
                      <a:pt x="16" y="1560"/>
                    </a:cubicBezTo>
                    <a:close/>
                    <a:moveTo>
                      <a:pt x="16" y="1944"/>
                    </a:moveTo>
                    <a:lnTo>
                      <a:pt x="16" y="2184"/>
                    </a:lnTo>
                    <a:cubicBezTo>
                      <a:pt x="16" y="2188"/>
                      <a:pt x="12" y="2192"/>
                      <a:pt x="8" y="2192"/>
                    </a:cubicBezTo>
                    <a:cubicBezTo>
                      <a:pt x="4" y="2192"/>
                      <a:pt x="0" y="2188"/>
                      <a:pt x="0" y="2184"/>
                    </a:cubicBezTo>
                    <a:lnTo>
                      <a:pt x="0" y="1944"/>
                    </a:lnTo>
                    <a:cubicBezTo>
                      <a:pt x="0" y="1939"/>
                      <a:pt x="4" y="1936"/>
                      <a:pt x="8" y="1936"/>
                    </a:cubicBezTo>
                    <a:cubicBezTo>
                      <a:pt x="12" y="1936"/>
                      <a:pt x="16" y="1939"/>
                      <a:pt x="16" y="1944"/>
                    </a:cubicBezTo>
                    <a:close/>
                    <a:moveTo>
                      <a:pt x="16" y="2328"/>
                    </a:moveTo>
                    <a:lnTo>
                      <a:pt x="16" y="2426"/>
                    </a:lnTo>
                    <a:lnTo>
                      <a:pt x="8" y="2418"/>
                    </a:lnTo>
                    <a:lnTo>
                      <a:pt x="149" y="2418"/>
                    </a:lnTo>
                    <a:cubicBezTo>
                      <a:pt x="153" y="2418"/>
                      <a:pt x="157" y="2422"/>
                      <a:pt x="157" y="2426"/>
                    </a:cubicBezTo>
                    <a:cubicBezTo>
                      <a:pt x="157" y="2431"/>
                      <a:pt x="153" y="2434"/>
                      <a:pt x="149" y="2434"/>
                    </a:cubicBezTo>
                    <a:lnTo>
                      <a:pt x="8" y="2434"/>
                    </a:lnTo>
                    <a:cubicBezTo>
                      <a:pt x="4" y="2434"/>
                      <a:pt x="0" y="2431"/>
                      <a:pt x="0" y="2426"/>
                    </a:cubicBezTo>
                    <a:lnTo>
                      <a:pt x="0" y="2328"/>
                    </a:lnTo>
                    <a:cubicBezTo>
                      <a:pt x="0" y="2323"/>
                      <a:pt x="4" y="2320"/>
                      <a:pt x="8" y="2320"/>
                    </a:cubicBezTo>
                    <a:cubicBezTo>
                      <a:pt x="12" y="2320"/>
                      <a:pt x="16" y="2323"/>
                      <a:pt x="16" y="2328"/>
                    </a:cubicBezTo>
                    <a:close/>
                    <a:moveTo>
                      <a:pt x="293" y="2418"/>
                    </a:moveTo>
                    <a:lnTo>
                      <a:pt x="533" y="2418"/>
                    </a:lnTo>
                    <a:cubicBezTo>
                      <a:pt x="537" y="2418"/>
                      <a:pt x="541" y="2422"/>
                      <a:pt x="541" y="2426"/>
                    </a:cubicBezTo>
                    <a:cubicBezTo>
                      <a:pt x="541" y="2431"/>
                      <a:pt x="537" y="2434"/>
                      <a:pt x="533" y="2434"/>
                    </a:cubicBezTo>
                    <a:lnTo>
                      <a:pt x="293" y="2434"/>
                    </a:lnTo>
                    <a:cubicBezTo>
                      <a:pt x="289" y="2434"/>
                      <a:pt x="285" y="2431"/>
                      <a:pt x="285" y="2426"/>
                    </a:cubicBezTo>
                    <a:cubicBezTo>
                      <a:pt x="285" y="2422"/>
                      <a:pt x="289" y="2418"/>
                      <a:pt x="293" y="2418"/>
                    </a:cubicBezTo>
                    <a:close/>
                    <a:moveTo>
                      <a:pt x="677" y="2418"/>
                    </a:moveTo>
                    <a:lnTo>
                      <a:pt x="917" y="2418"/>
                    </a:lnTo>
                    <a:cubicBezTo>
                      <a:pt x="921" y="2418"/>
                      <a:pt x="925" y="2422"/>
                      <a:pt x="925" y="2426"/>
                    </a:cubicBezTo>
                    <a:cubicBezTo>
                      <a:pt x="925" y="2431"/>
                      <a:pt x="921" y="2434"/>
                      <a:pt x="917" y="2434"/>
                    </a:cubicBezTo>
                    <a:lnTo>
                      <a:pt x="677" y="2434"/>
                    </a:lnTo>
                    <a:cubicBezTo>
                      <a:pt x="673" y="2434"/>
                      <a:pt x="669" y="2431"/>
                      <a:pt x="669" y="2426"/>
                    </a:cubicBezTo>
                    <a:cubicBezTo>
                      <a:pt x="669" y="2422"/>
                      <a:pt x="673" y="2418"/>
                      <a:pt x="677" y="2418"/>
                    </a:cubicBezTo>
                    <a:close/>
                    <a:moveTo>
                      <a:pt x="1061" y="2418"/>
                    </a:moveTo>
                    <a:lnTo>
                      <a:pt x="1301" y="2418"/>
                    </a:lnTo>
                    <a:cubicBezTo>
                      <a:pt x="1305" y="2418"/>
                      <a:pt x="1309" y="2422"/>
                      <a:pt x="1309" y="2426"/>
                    </a:cubicBezTo>
                    <a:cubicBezTo>
                      <a:pt x="1309" y="2431"/>
                      <a:pt x="1305" y="2434"/>
                      <a:pt x="1301" y="2434"/>
                    </a:cubicBezTo>
                    <a:lnTo>
                      <a:pt x="1061" y="2434"/>
                    </a:lnTo>
                    <a:cubicBezTo>
                      <a:pt x="1057" y="2434"/>
                      <a:pt x="1053" y="2431"/>
                      <a:pt x="1053" y="2426"/>
                    </a:cubicBezTo>
                    <a:cubicBezTo>
                      <a:pt x="1053" y="2422"/>
                      <a:pt x="1057" y="2418"/>
                      <a:pt x="1061" y="2418"/>
                    </a:cubicBezTo>
                    <a:close/>
                    <a:moveTo>
                      <a:pt x="1445" y="2418"/>
                    </a:moveTo>
                    <a:lnTo>
                      <a:pt x="1685" y="2418"/>
                    </a:lnTo>
                    <a:cubicBezTo>
                      <a:pt x="1689" y="2418"/>
                      <a:pt x="1693" y="2422"/>
                      <a:pt x="1693" y="2426"/>
                    </a:cubicBezTo>
                    <a:cubicBezTo>
                      <a:pt x="1693" y="2431"/>
                      <a:pt x="1689" y="2434"/>
                      <a:pt x="1685" y="2434"/>
                    </a:cubicBezTo>
                    <a:lnTo>
                      <a:pt x="1445" y="2434"/>
                    </a:lnTo>
                    <a:cubicBezTo>
                      <a:pt x="1441" y="2434"/>
                      <a:pt x="1437" y="2431"/>
                      <a:pt x="1437" y="2426"/>
                    </a:cubicBezTo>
                    <a:cubicBezTo>
                      <a:pt x="1437" y="2422"/>
                      <a:pt x="1441" y="2418"/>
                      <a:pt x="1445" y="2418"/>
                    </a:cubicBezTo>
                    <a:close/>
                    <a:moveTo>
                      <a:pt x="1814" y="2420"/>
                    </a:moveTo>
                    <a:lnTo>
                      <a:pt x="1814" y="2180"/>
                    </a:lnTo>
                    <a:cubicBezTo>
                      <a:pt x="1814" y="2175"/>
                      <a:pt x="1818" y="2172"/>
                      <a:pt x="1822" y="2172"/>
                    </a:cubicBezTo>
                    <a:cubicBezTo>
                      <a:pt x="1827" y="2172"/>
                      <a:pt x="1830" y="2175"/>
                      <a:pt x="1830" y="2180"/>
                    </a:cubicBezTo>
                    <a:lnTo>
                      <a:pt x="1830" y="2420"/>
                    </a:lnTo>
                    <a:cubicBezTo>
                      <a:pt x="1830" y="2424"/>
                      <a:pt x="1827" y="2428"/>
                      <a:pt x="1822" y="2428"/>
                    </a:cubicBezTo>
                    <a:cubicBezTo>
                      <a:pt x="1818" y="2428"/>
                      <a:pt x="1814" y="2424"/>
                      <a:pt x="1814" y="2420"/>
                    </a:cubicBezTo>
                    <a:close/>
                    <a:moveTo>
                      <a:pt x="1814" y="2036"/>
                    </a:moveTo>
                    <a:lnTo>
                      <a:pt x="1814" y="1796"/>
                    </a:lnTo>
                    <a:cubicBezTo>
                      <a:pt x="1814" y="1791"/>
                      <a:pt x="1818" y="1788"/>
                      <a:pt x="1822" y="1788"/>
                    </a:cubicBezTo>
                    <a:cubicBezTo>
                      <a:pt x="1827" y="1788"/>
                      <a:pt x="1830" y="1791"/>
                      <a:pt x="1830" y="1796"/>
                    </a:cubicBezTo>
                    <a:lnTo>
                      <a:pt x="1830" y="2036"/>
                    </a:lnTo>
                    <a:cubicBezTo>
                      <a:pt x="1830" y="2040"/>
                      <a:pt x="1827" y="2044"/>
                      <a:pt x="1822" y="2044"/>
                    </a:cubicBezTo>
                    <a:cubicBezTo>
                      <a:pt x="1818" y="2044"/>
                      <a:pt x="1814" y="2040"/>
                      <a:pt x="1814" y="2036"/>
                    </a:cubicBezTo>
                    <a:close/>
                    <a:moveTo>
                      <a:pt x="1814" y="1652"/>
                    </a:moveTo>
                    <a:lnTo>
                      <a:pt x="1814" y="1412"/>
                    </a:lnTo>
                    <a:cubicBezTo>
                      <a:pt x="1814" y="1407"/>
                      <a:pt x="1818" y="1404"/>
                      <a:pt x="1822" y="1404"/>
                    </a:cubicBezTo>
                    <a:cubicBezTo>
                      <a:pt x="1827" y="1404"/>
                      <a:pt x="1830" y="1407"/>
                      <a:pt x="1830" y="1412"/>
                    </a:cubicBezTo>
                    <a:lnTo>
                      <a:pt x="1830" y="1652"/>
                    </a:lnTo>
                    <a:cubicBezTo>
                      <a:pt x="1830" y="1656"/>
                      <a:pt x="1827" y="1660"/>
                      <a:pt x="1822" y="1660"/>
                    </a:cubicBezTo>
                    <a:cubicBezTo>
                      <a:pt x="1818" y="1660"/>
                      <a:pt x="1814" y="1656"/>
                      <a:pt x="1814" y="1652"/>
                    </a:cubicBezTo>
                    <a:close/>
                    <a:moveTo>
                      <a:pt x="1814" y="1268"/>
                    </a:moveTo>
                    <a:lnTo>
                      <a:pt x="1814" y="1028"/>
                    </a:lnTo>
                    <a:cubicBezTo>
                      <a:pt x="1814" y="1023"/>
                      <a:pt x="1818" y="1020"/>
                      <a:pt x="1822" y="1020"/>
                    </a:cubicBezTo>
                    <a:cubicBezTo>
                      <a:pt x="1827" y="1020"/>
                      <a:pt x="1830" y="1023"/>
                      <a:pt x="1830" y="1028"/>
                    </a:cubicBezTo>
                    <a:lnTo>
                      <a:pt x="1830" y="1268"/>
                    </a:lnTo>
                    <a:cubicBezTo>
                      <a:pt x="1830" y="1272"/>
                      <a:pt x="1827" y="1276"/>
                      <a:pt x="1822" y="1276"/>
                    </a:cubicBezTo>
                    <a:cubicBezTo>
                      <a:pt x="1818" y="1276"/>
                      <a:pt x="1814" y="1272"/>
                      <a:pt x="1814" y="1268"/>
                    </a:cubicBezTo>
                    <a:close/>
                    <a:moveTo>
                      <a:pt x="1814" y="884"/>
                    </a:moveTo>
                    <a:lnTo>
                      <a:pt x="1814" y="644"/>
                    </a:lnTo>
                    <a:cubicBezTo>
                      <a:pt x="1814" y="639"/>
                      <a:pt x="1818" y="636"/>
                      <a:pt x="1822" y="636"/>
                    </a:cubicBezTo>
                    <a:cubicBezTo>
                      <a:pt x="1827" y="636"/>
                      <a:pt x="1830" y="639"/>
                      <a:pt x="1830" y="644"/>
                    </a:cubicBezTo>
                    <a:lnTo>
                      <a:pt x="1830" y="884"/>
                    </a:lnTo>
                    <a:cubicBezTo>
                      <a:pt x="1830" y="888"/>
                      <a:pt x="1827" y="892"/>
                      <a:pt x="1822" y="892"/>
                    </a:cubicBezTo>
                    <a:cubicBezTo>
                      <a:pt x="1818" y="892"/>
                      <a:pt x="1814" y="888"/>
                      <a:pt x="1814" y="884"/>
                    </a:cubicBezTo>
                    <a:close/>
                    <a:moveTo>
                      <a:pt x="1814" y="500"/>
                    </a:moveTo>
                    <a:lnTo>
                      <a:pt x="1814" y="260"/>
                    </a:lnTo>
                    <a:cubicBezTo>
                      <a:pt x="1814" y="255"/>
                      <a:pt x="1818" y="252"/>
                      <a:pt x="1822" y="252"/>
                    </a:cubicBezTo>
                    <a:cubicBezTo>
                      <a:pt x="1827" y="252"/>
                      <a:pt x="1830" y="255"/>
                      <a:pt x="1830" y="260"/>
                    </a:cubicBezTo>
                    <a:lnTo>
                      <a:pt x="1830" y="500"/>
                    </a:lnTo>
                    <a:cubicBezTo>
                      <a:pt x="1830" y="504"/>
                      <a:pt x="1827" y="508"/>
                      <a:pt x="1822" y="508"/>
                    </a:cubicBezTo>
                    <a:cubicBezTo>
                      <a:pt x="1818" y="508"/>
                      <a:pt x="1814" y="504"/>
                      <a:pt x="1814" y="500"/>
                    </a:cubicBezTo>
                    <a:close/>
                    <a:moveTo>
                      <a:pt x="1814" y="116"/>
                    </a:moveTo>
                    <a:lnTo>
                      <a:pt x="1814" y="8"/>
                    </a:lnTo>
                    <a:lnTo>
                      <a:pt x="1822" y="16"/>
                    </a:lnTo>
                    <a:lnTo>
                      <a:pt x="1690" y="16"/>
                    </a:lnTo>
                    <a:cubicBezTo>
                      <a:pt x="1686" y="16"/>
                      <a:pt x="1682" y="12"/>
                      <a:pt x="1682" y="8"/>
                    </a:cubicBezTo>
                    <a:cubicBezTo>
                      <a:pt x="1682" y="3"/>
                      <a:pt x="1686" y="0"/>
                      <a:pt x="1690" y="0"/>
                    </a:cubicBezTo>
                    <a:lnTo>
                      <a:pt x="1822" y="0"/>
                    </a:lnTo>
                    <a:cubicBezTo>
                      <a:pt x="1827" y="0"/>
                      <a:pt x="1830" y="3"/>
                      <a:pt x="1830" y="8"/>
                    </a:cubicBezTo>
                    <a:lnTo>
                      <a:pt x="1830" y="116"/>
                    </a:lnTo>
                    <a:cubicBezTo>
                      <a:pt x="1830" y="120"/>
                      <a:pt x="1827" y="124"/>
                      <a:pt x="1822" y="124"/>
                    </a:cubicBezTo>
                    <a:cubicBezTo>
                      <a:pt x="1818" y="124"/>
                      <a:pt x="1814" y="120"/>
                      <a:pt x="1814" y="116"/>
                    </a:cubicBezTo>
                    <a:close/>
                    <a:moveTo>
                      <a:pt x="1546" y="16"/>
                    </a:moveTo>
                    <a:lnTo>
                      <a:pt x="1306" y="16"/>
                    </a:lnTo>
                    <a:cubicBezTo>
                      <a:pt x="1302" y="16"/>
                      <a:pt x="1298" y="12"/>
                      <a:pt x="1298" y="8"/>
                    </a:cubicBezTo>
                    <a:cubicBezTo>
                      <a:pt x="1298" y="3"/>
                      <a:pt x="1302" y="0"/>
                      <a:pt x="1306" y="0"/>
                    </a:cubicBezTo>
                    <a:lnTo>
                      <a:pt x="1546" y="0"/>
                    </a:lnTo>
                    <a:cubicBezTo>
                      <a:pt x="1550" y="0"/>
                      <a:pt x="1554" y="3"/>
                      <a:pt x="1554" y="8"/>
                    </a:cubicBezTo>
                    <a:cubicBezTo>
                      <a:pt x="1554" y="12"/>
                      <a:pt x="1550" y="16"/>
                      <a:pt x="1546" y="16"/>
                    </a:cubicBezTo>
                    <a:close/>
                    <a:moveTo>
                      <a:pt x="1162" y="16"/>
                    </a:moveTo>
                    <a:lnTo>
                      <a:pt x="922" y="16"/>
                    </a:lnTo>
                    <a:cubicBezTo>
                      <a:pt x="918" y="16"/>
                      <a:pt x="914" y="12"/>
                      <a:pt x="914" y="8"/>
                    </a:cubicBezTo>
                    <a:cubicBezTo>
                      <a:pt x="914" y="3"/>
                      <a:pt x="918" y="0"/>
                      <a:pt x="922" y="0"/>
                    </a:cubicBezTo>
                    <a:lnTo>
                      <a:pt x="1162" y="0"/>
                    </a:lnTo>
                    <a:cubicBezTo>
                      <a:pt x="1166" y="0"/>
                      <a:pt x="1170" y="3"/>
                      <a:pt x="1170" y="8"/>
                    </a:cubicBezTo>
                    <a:cubicBezTo>
                      <a:pt x="1170" y="12"/>
                      <a:pt x="1166" y="16"/>
                      <a:pt x="1162" y="16"/>
                    </a:cubicBezTo>
                    <a:close/>
                    <a:moveTo>
                      <a:pt x="778" y="16"/>
                    </a:moveTo>
                    <a:lnTo>
                      <a:pt x="538" y="16"/>
                    </a:lnTo>
                    <a:cubicBezTo>
                      <a:pt x="534" y="16"/>
                      <a:pt x="530" y="12"/>
                      <a:pt x="530" y="8"/>
                    </a:cubicBezTo>
                    <a:cubicBezTo>
                      <a:pt x="530" y="3"/>
                      <a:pt x="534" y="0"/>
                      <a:pt x="538" y="0"/>
                    </a:cubicBezTo>
                    <a:lnTo>
                      <a:pt x="778" y="0"/>
                    </a:lnTo>
                    <a:cubicBezTo>
                      <a:pt x="782" y="0"/>
                      <a:pt x="786" y="3"/>
                      <a:pt x="786" y="8"/>
                    </a:cubicBezTo>
                    <a:cubicBezTo>
                      <a:pt x="786" y="12"/>
                      <a:pt x="782" y="16"/>
                      <a:pt x="778" y="16"/>
                    </a:cubicBezTo>
                    <a:close/>
                    <a:moveTo>
                      <a:pt x="394" y="16"/>
                    </a:moveTo>
                    <a:lnTo>
                      <a:pt x="154" y="16"/>
                    </a:lnTo>
                    <a:cubicBezTo>
                      <a:pt x="150" y="16"/>
                      <a:pt x="146" y="12"/>
                      <a:pt x="146" y="8"/>
                    </a:cubicBezTo>
                    <a:cubicBezTo>
                      <a:pt x="146" y="3"/>
                      <a:pt x="150" y="0"/>
                      <a:pt x="154" y="0"/>
                    </a:cubicBezTo>
                    <a:lnTo>
                      <a:pt x="394" y="0"/>
                    </a:lnTo>
                    <a:cubicBezTo>
                      <a:pt x="398" y="0"/>
                      <a:pt x="402" y="3"/>
                      <a:pt x="402" y="8"/>
                    </a:cubicBezTo>
                    <a:cubicBezTo>
                      <a:pt x="402" y="12"/>
                      <a:pt x="398" y="16"/>
                      <a:pt x="394" y="16"/>
                    </a:cubicBezTo>
                    <a:close/>
                    <a:moveTo>
                      <a:pt x="10" y="16"/>
                    </a:moveTo>
                    <a:lnTo>
                      <a:pt x="8" y="16"/>
                    </a:lnTo>
                    <a:cubicBezTo>
                      <a:pt x="4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lnTo>
                      <a:pt x="10" y="0"/>
                    </a:lnTo>
                    <a:cubicBezTo>
                      <a:pt x="14" y="0"/>
                      <a:pt x="18" y="3"/>
                      <a:pt x="18" y="8"/>
                    </a:cubicBezTo>
                    <a:cubicBezTo>
                      <a:pt x="18" y="12"/>
                      <a:pt x="14" y="16"/>
                      <a:pt x="10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91" name="Rectangle 68"/>
              <p:cNvSpPr>
                <a:spLocks noChangeArrowheads="1"/>
              </p:cNvSpPr>
              <p:nvPr/>
            </p:nvSpPr>
            <p:spPr bwMode="auto">
              <a:xfrm>
                <a:off x="7996" y="4078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ССД</a:t>
                </a:r>
                <a:endParaRPr lang="ru-RU" altLang="ru-RU" sz="819" b="1"/>
              </a:p>
            </p:txBody>
          </p:sp>
          <p:sp>
            <p:nvSpPr>
              <p:cNvPr id="392" name="Rectangle 69"/>
              <p:cNvSpPr>
                <a:spLocks noChangeArrowheads="1"/>
              </p:cNvSpPr>
              <p:nvPr/>
            </p:nvSpPr>
            <p:spPr bwMode="auto">
              <a:xfrm>
                <a:off x="7849" y="4172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(</a:t>
                </a:r>
                <a:endParaRPr lang="ru-RU" altLang="ru-RU" sz="819" b="1"/>
              </a:p>
            </p:txBody>
          </p:sp>
          <p:sp>
            <p:nvSpPr>
              <p:cNvPr id="393" name="Rectangle 70"/>
              <p:cNvSpPr>
                <a:spLocks noChangeArrowheads="1"/>
              </p:cNvSpPr>
              <p:nvPr/>
            </p:nvSpPr>
            <p:spPr bwMode="auto">
              <a:xfrm>
                <a:off x="7873" y="4172"/>
                <a:ext cx="54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в холодном </a:t>
                </a:r>
                <a:endParaRPr lang="ru-RU" altLang="ru-RU" sz="819" b="1"/>
              </a:p>
            </p:txBody>
          </p:sp>
          <p:sp>
            <p:nvSpPr>
              <p:cNvPr id="394" name="Rectangle 71"/>
              <p:cNvSpPr>
                <a:spLocks noChangeArrowheads="1"/>
              </p:cNvSpPr>
              <p:nvPr/>
            </p:nvSpPr>
            <p:spPr bwMode="auto">
              <a:xfrm>
                <a:off x="7916" y="4267"/>
                <a:ext cx="3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резерве</a:t>
                </a:r>
                <a:endParaRPr lang="ru-RU" altLang="ru-RU" sz="819" b="1" dirty="0"/>
              </a:p>
            </p:txBody>
          </p:sp>
          <p:sp>
            <p:nvSpPr>
              <p:cNvPr id="395" name="Rectangle 72"/>
              <p:cNvSpPr>
                <a:spLocks noChangeArrowheads="1"/>
              </p:cNvSpPr>
              <p:nvPr/>
            </p:nvSpPr>
            <p:spPr bwMode="auto">
              <a:xfrm>
                <a:off x="8271" y="4267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)</a:t>
                </a:r>
                <a:endParaRPr lang="ru-RU" altLang="ru-RU" sz="819" b="1" dirty="0"/>
              </a:p>
            </p:txBody>
          </p:sp>
          <p:sp>
            <p:nvSpPr>
              <p:cNvPr id="396" name="Rectangle 73"/>
              <p:cNvSpPr>
                <a:spLocks noChangeArrowheads="1"/>
              </p:cNvSpPr>
              <p:nvPr/>
            </p:nvSpPr>
            <p:spPr bwMode="auto">
              <a:xfrm>
                <a:off x="2510" y="3777"/>
                <a:ext cx="696" cy="889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97" name="Rectangle 74"/>
              <p:cNvSpPr>
                <a:spLocks noChangeArrowheads="1"/>
              </p:cNvSpPr>
              <p:nvPr/>
            </p:nvSpPr>
            <p:spPr bwMode="auto">
              <a:xfrm>
                <a:off x="2510" y="3777"/>
                <a:ext cx="696" cy="889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98" name="Rectangle 75"/>
              <p:cNvSpPr>
                <a:spLocks noChangeArrowheads="1"/>
              </p:cNvSpPr>
              <p:nvPr/>
            </p:nvSpPr>
            <p:spPr bwMode="auto">
              <a:xfrm>
                <a:off x="2774" y="4172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СБД</a:t>
                </a:r>
                <a:endParaRPr lang="ru-RU" altLang="ru-RU" sz="819" b="1"/>
              </a:p>
            </p:txBody>
          </p:sp>
          <p:sp>
            <p:nvSpPr>
              <p:cNvPr id="399" name="Rectangle 76"/>
              <p:cNvSpPr>
                <a:spLocks noChangeArrowheads="1"/>
              </p:cNvSpPr>
              <p:nvPr/>
            </p:nvSpPr>
            <p:spPr bwMode="auto">
              <a:xfrm>
                <a:off x="6805" y="5112"/>
                <a:ext cx="1626" cy="445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00" name="Freeform 77"/>
              <p:cNvSpPr>
                <a:spLocks noEditPoints="1"/>
              </p:cNvSpPr>
              <p:nvPr/>
            </p:nvSpPr>
            <p:spPr bwMode="auto">
              <a:xfrm>
                <a:off x="6802" y="5109"/>
                <a:ext cx="1632" cy="450"/>
              </a:xfrm>
              <a:custGeom>
                <a:avLst/>
                <a:gdLst>
                  <a:gd name="T0" fmla="*/ 0 w 4249"/>
                  <a:gd name="T1" fmla="*/ 264 h 1225"/>
                  <a:gd name="T2" fmla="*/ 16 w 4249"/>
                  <a:gd name="T3" fmla="*/ 408 h 1225"/>
                  <a:gd name="T4" fmla="*/ 0 w 4249"/>
                  <a:gd name="T5" fmla="*/ 408 h 1225"/>
                  <a:gd name="T6" fmla="*/ 16 w 4249"/>
                  <a:gd name="T7" fmla="*/ 1032 h 1225"/>
                  <a:gd name="T8" fmla="*/ 8 w 4249"/>
                  <a:gd name="T9" fmla="*/ 784 h 1225"/>
                  <a:gd name="T10" fmla="*/ 8 w 4249"/>
                  <a:gd name="T11" fmla="*/ 1209 h 1225"/>
                  <a:gd name="T12" fmla="*/ 8 w 4249"/>
                  <a:gd name="T13" fmla="*/ 1225 h 1225"/>
                  <a:gd name="T14" fmla="*/ 16 w 4249"/>
                  <a:gd name="T15" fmla="*/ 1176 h 1225"/>
                  <a:gd name="T16" fmla="*/ 591 w 4249"/>
                  <a:gd name="T17" fmla="*/ 1225 h 1225"/>
                  <a:gd name="T18" fmla="*/ 735 w 4249"/>
                  <a:gd name="T19" fmla="*/ 1209 h 1225"/>
                  <a:gd name="T20" fmla="*/ 735 w 4249"/>
                  <a:gd name="T21" fmla="*/ 1225 h 1225"/>
                  <a:gd name="T22" fmla="*/ 1359 w 4249"/>
                  <a:gd name="T23" fmla="*/ 1209 h 1225"/>
                  <a:gd name="T24" fmla="*/ 1111 w 4249"/>
                  <a:gd name="T25" fmla="*/ 1217 h 1225"/>
                  <a:gd name="T26" fmla="*/ 1751 w 4249"/>
                  <a:gd name="T27" fmla="*/ 1217 h 1225"/>
                  <a:gd name="T28" fmla="*/ 1503 w 4249"/>
                  <a:gd name="T29" fmla="*/ 1209 h 1225"/>
                  <a:gd name="T30" fmla="*/ 2127 w 4249"/>
                  <a:gd name="T31" fmla="*/ 1225 h 1225"/>
                  <a:gd name="T32" fmla="*/ 2271 w 4249"/>
                  <a:gd name="T33" fmla="*/ 1209 h 1225"/>
                  <a:gd name="T34" fmla="*/ 2271 w 4249"/>
                  <a:gd name="T35" fmla="*/ 1225 h 1225"/>
                  <a:gd name="T36" fmla="*/ 2895 w 4249"/>
                  <a:gd name="T37" fmla="*/ 1209 h 1225"/>
                  <a:gd name="T38" fmla="*/ 2647 w 4249"/>
                  <a:gd name="T39" fmla="*/ 1217 h 1225"/>
                  <a:gd name="T40" fmla="*/ 3287 w 4249"/>
                  <a:gd name="T41" fmla="*/ 1217 h 1225"/>
                  <a:gd name="T42" fmla="*/ 3039 w 4249"/>
                  <a:gd name="T43" fmla="*/ 1209 h 1225"/>
                  <a:gd name="T44" fmla="*/ 3663 w 4249"/>
                  <a:gd name="T45" fmla="*/ 1225 h 1225"/>
                  <a:gd name="T46" fmla="*/ 3807 w 4249"/>
                  <a:gd name="T47" fmla="*/ 1209 h 1225"/>
                  <a:gd name="T48" fmla="*/ 3807 w 4249"/>
                  <a:gd name="T49" fmla="*/ 1225 h 1225"/>
                  <a:gd name="T50" fmla="*/ 4241 w 4249"/>
                  <a:gd name="T51" fmla="*/ 1209 h 1225"/>
                  <a:gd name="T52" fmla="*/ 4249 w 4249"/>
                  <a:gd name="T53" fmla="*/ 1028 h 1225"/>
                  <a:gd name="T54" fmla="*/ 4183 w 4249"/>
                  <a:gd name="T55" fmla="*/ 1217 h 1225"/>
                  <a:gd name="T56" fmla="*/ 4241 w 4249"/>
                  <a:gd name="T57" fmla="*/ 636 h 1225"/>
                  <a:gd name="T58" fmla="*/ 4233 w 4249"/>
                  <a:gd name="T59" fmla="*/ 884 h 1225"/>
                  <a:gd name="T60" fmla="*/ 4249 w 4249"/>
                  <a:gd name="T61" fmla="*/ 260 h 1225"/>
                  <a:gd name="T62" fmla="*/ 4233 w 4249"/>
                  <a:gd name="T63" fmla="*/ 116 h 1225"/>
                  <a:gd name="T64" fmla="*/ 4101 w 4249"/>
                  <a:gd name="T65" fmla="*/ 8 h 1225"/>
                  <a:gd name="T66" fmla="*/ 4249 w 4249"/>
                  <a:gd name="T67" fmla="*/ 116 h 1225"/>
                  <a:gd name="T68" fmla="*/ 3725 w 4249"/>
                  <a:gd name="T69" fmla="*/ 16 h 1225"/>
                  <a:gd name="T70" fmla="*/ 3973 w 4249"/>
                  <a:gd name="T71" fmla="*/ 8 h 1225"/>
                  <a:gd name="T72" fmla="*/ 3333 w 4249"/>
                  <a:gd name="T73" fmla="*/ 8 h 1225"/>
                  <a:gd name="T74" fmla="*/ 3581 w 4249"/>
                  <a:gd name="T75" fmla="*/ 16 h 1225"/>
                  <a:gd name="T76" fmla="*/ 2957 w 4249"/>
                  <a:gd name="T77" fmla="*/ 0 h 1225"/>
                  <a:gd name="T78" fmla="*/ 2813 w 4249"/>
                  <a:gd name="T79" fmla="*/ 16 h 1225"/>
                  <a:gd name="T80" fmla="*/ 2813 w 4249"/>
                  <a:gd name="T81" fmla="*/ 0 h 1225"/>
                  <a:gd name="T82" fmla="*/ 2189 w 4249"/>
                  <a:gd name="T83" fmla="*/ 16 h 1225"/>
                  <a:gd name="T84" fmla="*/ 2437 w 4249"/>
                  <a:gd name="T85" fmla="*/ 8 h 1225"/>
                  <a:gd name="T86" fmla="*/ 1797 w 4249"/>
                  <a:gd name="T87" fmla="*/ 8 h 1225"/>
                  <a:gd name="T88" fmla="*/ 2045 w 4249"/>
                  <a:gd name="T89" fmla="*/ 16 h 1225"/>
                  <a:gd name="T90" fmla="*/ 1421 w 4249"/>
                  <a:gd name="T91" fmla="*/ 0 h 1225"/>
                  <a:gd name="T92" fmla="*/ 1277 w 4249"/>
                  <a:gd name="T93" fmla="*/ 16 h 1225"/>
                  <a:gd name="T94" fmla="*/ 1277 w 4249"/>
                  <a:gd name="T95" fmla="*/ 0 h 1225"/>
                  <a:gd name="T96" fmla="*/ 653 w 4249"/>
                  <a:gd name="T97" fmla="*/ 16 h 1225"/>
                  <a:gd name="T98" fmla="*/ 901 w 4249"/>
                  <a:gd name="T99" fmla="*/ 8 h 1225"/>
                  <a:gd name="T100" fmla="*/ 261 w 4249"/>
                  <a:gd name="T101" fmla="*/ 8 h 1225"/>
                  <a:gd name="T102" fmla="*/ 509 w 4249"/>
                  <a:gd name="T103" fmla="*/ 16 h 1225"/>
                  <a:gd name="T104" fmla="*/ 8 w 4249"/>
                  <a:gd name="T105" fmla="*/ 0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49" h="1225">
                    <a:moveTo>
                      <a:pt x="16" y="24"/>
                    </a:moveTo>
                    <a:lnTo>
                      <a:pt x="16" y="264"/>
                    </a:lnTo>
                    <a:cubicBezTo>
                      <a:pt x="16" y="268"/>
                      <a:pt x="12" y="272"/>
                      <a:pt x="8" y="272"/>
                    </a:cubicBezTo>
                    <a:cubicBezTo>
                      <a:pt x="4" y="272"/>
                      <a:pt x="0" y="268"/>
                      <a:pt x="0" y="264"/>
                    </a:cubicBezTo>
                    <a:lnTo>
                      <a:pt x="0" y="24"/>
                    </a:lnTo>
                    <a:cubicBezTo>
                      <a:pt x="0" y="20"/>
                      <a:pt x="4" y="16"/>
                      <a:pt x="8" y="16"/>
                    </a:cubicBezTo>
                    <a:cubicBezTo>
                      <a:pt x="12" y="16"/>
                      <a:pt x="16" y="20"/>
                      <a:pt x="16" y="24"/>
                    </a:cubicBezTo>
                    <a:close/>
                    <a:moveTo>
                      <a:pt x="16" y="408"/>
                    </a:moveTo>
                    <a:lnTo>
                      <a:pt x="16" y="648"/>
                    </a:lnTo>
                    <a:cubicBezTo>
                      <a:pt x="16" y="652"/>
                      <a:pt x="12" y="656"/>
                      <a:pt x="8" y="656"/>
                    </a:cubicBezTo>
                    <a:cubicBezTo>
                      <a:pt x="4" y="656"/>
                      <a:pt x="0" y="652"/>
                      <a:pt x="0" y="648"/>
                    </a:cubicBezTo>
                    <a:lnTo>
                      <a:pt x="0" y="408"/>
                    </a:lnTo>
                    <a:cubicBezTo>
                      <a:pt x="0" y="404"/>
                      <a:pt x="4" y="400"/>
                      <a:pt x="8" y="400"/>
                    </a:cubicBezTo>
                    <a:cubicBezTo>
                      <a:pt x="12" y="400"/>
                      <a:pt x="16" y="404"/>
                      <a:pt x="16" y="408"/>
                    </a:cubicBezTo>
                    <a:close/>
                    <a:moveTo>
                      <a:pt x="16" y="792"/>
                    </a:moveTo>
                    <a:lnTo>
                      <a:pt x="16" y="1032"/>
                    </a:lnTo>
                    <a:cubicBezTo>
                      <a:pt x="16" y="1036"/>
                      <a:pt x="12" y="1040"/>
                      <a:pt x="8" y="1040"/>
                    </a:cubicBezTo>
                    <a:cubicBezTo>
                      <a:pt x="4" y="1040"/>
                      <a:pt x="0" y="1036"/>
                      <a:pt x="0" y="1032"/>
                    </a:cubicBezTo>
                    <a:lnTo>
                      <a:pt x="0" y="792"/>
                    </a:lnTo>
                    <a:cubicBezTo>
                      <a:pt x="0" y="788"/>
                      <a:pt x="4" y="784"/>
                      <a:pt x="8" y="784"/>
                    </a:cubicBezTo>
                    <a:cubicBezTo>
                      <a:pt x="12" y="784"/>
                      <a:pt x="16" y="788"/>
                      <a:pt x="16" y="792"/>
                    </a:cubicBezTo>
                    <a:close/>
                    <a:moveTo>
                      <a:pt x="16" y="1176"/>
                    </a:moveTo>
                    <a:lnTo>
                      <a:pt x="16" y="1217"/>
                    </a:lnTo>
                    <a:lnTo>
                      <a:pt x="8" y="1209"/>
                    </a:lnTo>
                    <a:lnTo>
                      <a:pt x="207" y="1209"/>
                    </a:lnTo>
                    <a:cubicBezTo>
                      <a:pt x="211" y="1209"/>
                      <a:pt x="215" y="1213"/>
                      <a:pt x="215" y="1217"/>
                    </a:cubicBezTo>
                    <a:cubicBezTo>
                      <a:pt x="215" y="1222"/>
                      <a:pt x="211" y="1225"/>
                      <a:pt x="207" y="1225"/>
                    </a:cubicBezTo>
                    <a:lnTo>
                      <a:pt x="8" y="1225"/>
                    </a:lnTo>
                    <a:cubicBezTo>
                      <a:pt x="4" y="1225"/>
                      <a:pt x="0" y="1222"/>
                      <a:pt x="0" y="1217"/>
                    </a:cubicBezTo>
                    <a:lnTo>
                      <a:pt x="0" y="1176"/>
                    </a:lnTo>
                    <a:cubicBezTo>
                      <a:pt x="0" y="1172"/>
                      <a:pt x="4" y="1168"/>
                      <a:pt x="8" y="1168"/>
                    </a:cubicBezTo>
                    <a:cubicBezTo>
                      <a:pt x="12" y="1168"/>
                      <a:pt x="16" y="1172"/>
                      <a:pt x="16" y="1176"/>
                    </a:cubicBezTo>
                    <a:close/>
                    <a:moveTo>
                      <a:pt x="351" y="1209"/>
                    </a:moveTo>
                    <a:lnTo>
                      <a:pt x="591" y="1209"/>
                    </a:lnTo>
                    <a:cubicBezTo>
                      <a:pt x="595" y="1209"/>
                      <a:pt x="599" y="1213"/>
                      <a:pt x="599" y="1217"/>
                    </a:cubicBezTo>
                    <a:cubicBezTo>
                      <a:pt x="599" y="1222"/>
                      <a:pt x="595" y="1225"/>
                      <a:pt x="591" y="1225"/>
                    </a:cubicBezTo>
                    <a:lnTo>
                      <a:pt x="351" y="1225"/>
                    </a:lnTo>
                    <a:cubicBezTo>
                      <a:pt x="346" y="1225"/>
                      <a:pt x="343" y="1222"/>
                      <a:pt x="343" y="1217"/>
                    </a:cubicBezTo>
                    <a:cubicBezTo>
                      <a:pt x="343" y="1213"/>
                      <a:pt x="346" y="1209"/>
                      <a:pt x="351" y="1209"/>
                    </a:cubicBezTo>
                    <a:close/>
                    <a:moveTo>
                      <a:pt x="735" y="1209"/>
                    </a:moveTo>
                    <a:lnTo>
                      <a:pt x="975" y="1209"/>
                    </a:lnTo>
                    <a:cubicBezTo>
                      <a:pt x="979" y="1209"/>
                      <a:pt x="983" y="1213"/>
                      <a:pt x="983" y="1217"/>
                    </a:cubicBezTo>
                    <a:cubicBezTo>
                      <a:pt x="983" y="1222"/>
                      <a:pt x="979" y="1225"/>
                      <a:pt x="975" y="1225"/>
                    </a:cubicBezTo>
                    <a:lnTo>
                      <a:pt x="735" y="1225"/>
                    </a:lnTo>
                    <a:cubicBezTo>
                      <a:pt x="730" y="1225"/>
                      <a:pt x="727" y="1222"/>
                      <a:pt x="727" y="1217"/>
                    </a:cubicBezTo>
                    <a:cubicBezTo>
                      <a:pt x="727" y="1213"/>
                      <a:pt x="730" y="1209"/>
                      <a:pt x="735" y="1209"/>
                    </a:cubicBezTo>
                    <a:close/>
                    <a:moveTo>
                      <a:pt x="1119" y="1209"/>
                    </a:moveTo>
                    <a:lnTo>
                      <a:pt x="1359" y="1209"/>
                    </a:lnTo>
                    <a:cubicBezTo>
                      <a:pt x="1363" y="1209"/>
                      <a:pt x="1367" y="1213"/>
                      <a:pt x="1367" y="1217"/>
                    </a:cubicBezTo>
                    <a:cubicBezTo>
                      <a:pt x="1367" y="1222"/>
                      <a:pt x="1363" y="1225"/>
                      <a:pt x="1359" y="1225"/>
                    </a:cubicBezTo>
                    <a:lnTo>
                      <a:pt x="1119" y="1225"/>
                    </a:lnTo>
                    <a:cubicBezTo>
                      <a:pt x="1114" y="1225"/>
                      <a:pt x="1111" y="1222"/>
                      <a:pt x="1111" y="1217"/>
                    </a:cubicBezTo>
                    <a:cubicBezTo>
                      <a:pt x="1111" y="1213"/>
                      <a:pt x="1114" y="1209"/>
                      <a:pt x="1119" y="1209"/>
                    </a:cubicBezTo>
                    <a:close/>
                    <a:moveTo>
                      <a:pt x="1503" y="1209"/>
                    </a:moveTo>
                    <a:lnTo>
                      <a:pt x="1743" y="1209"/>
                    </a:lnTo>
                    <a:cubicBezTo>
                      <a:pt x="1747" y="1209"/>
                      <a:pt x="1751" y="1213"/>
                      <a:pt x="1751" y="1217"/>
                    </a:cubicBezTo>
                    <a:cubicBezTo>
                      <a:pt x="1751" y="1222"/>
                      <a:pt x="1747" y="1225"/>
                      <a:pt x="1743" y="1225"/>
                    </a:cubicBezTo>
                    <a:lnTo>
                      <a:pt x="1503" y="1225"/>
                    </a:lnTo>
                    <a:cubicBezTo>
                      <a:pt x="1498" y="1225"/>
                      <a:pt x="1495" y="1222"/>
                      <a:pt x="1495" y="1217"/>
                    </a:cubicBezTo>
                    <a:cubicBezTo>
                      <a:pt x="1495" y="1213"/>
                      <a:pt x="1498" y="1209"/>
                      <a:pt x="1503" y="1209"/>
                    </a:cubicBezTo>
                    <a:close/>
                    <a:moveTo>
                      <a:pt x="1887" y="1209"/>
                    </a:moveTo>
                    <a:lnTo>
                      <a:pt x="2127" y="1209"/>
                    </a:lnTo>
                    <a:cubicBezTo>
                      <a:pt x="2131" y="1209"/>
                      <a:pt x="2135" y="1213"/>
                      <a:pt x="2135" y="1217"/>
                    </a:cubicBezTo>
                    <a:cubicBezTo>
                      <a:pt x="2135" y="1222"/>
                      <a:pt x="2131" y="1225"/>
                      <a:pt x="2127" y="1225"/>
                    </a:cubicBezTo>
                    <a:lnTo>
                      <a:pt x="1887" y="1225"/>
                    </a:lnTo>
                    <a:cubicBezTo>
                      <a:pt x="1882" y="1225"/>
                      <a:pt x="1879" y="1222"/>
                      <a:pt x="1879" y="1217"/>
                    </a:cubicBezTo>
                    <a:cubicBezTo>
                      <a:pt x="1879" y="1213"/>
                      <a:pt x="1882" y="1209"/>
                      <a:pt x="1887" y="1209"/>
                    </a:cubicBezTo>
                    <a:close/>
                    <a:moveTo>
                      <a:pt x="2271" y="1209"/>
                    </a:moveTo>
                    <a:lnTo>
                      <a:pt x="2511" y="1209"/>
                    </a:lnTo>
                    <a:cubicBezTo>
                      <a:pt x="2515" y="1209"/>
                      <a:pt x="2519" y="1213"/>
                      <a:pt x="2519" y="1217"/>
                    </a:cubicBezTo>
                    <a:cubicBezTo>
                      <a:pt x="2519" y="1222"/>
                      <a:pt x="2515" y="1225"/>
                      <a:pt x="2511" y="1225"/>
                    </a:cubicBezTo>
                    <a:lnTo>
                      <a:pt x="2271" y="1225"/>
                    </a:lnTo>
                    <a:cubicBezTo>
                      <a:pt x="2266" y="1225"/>
                      <a:pt x="2263" y="1222"/>
                      <a:pt x="2263" y="1217"/>
                    </a:cubicBezTo>
                    <a:cubicBezTo>
                      <a:pt x="2263" y="1213"/>
                      <a:pt x="2266" y="1209"/>
                      <a:pt x="2271" y="1209"/>
                    </a:cubicBezTo>
                    <a:close/>
                    <a:moveTo>
                      <a:pt x="2655" y="1209"/>
                    </a:moveTo>
                    <a:lnTo>
                      <a:pt x="2895" y="1209"/>
                    </a:lnTo>
                    <a:cubicBezTo>
                      <a:pt x="2899" y="1209"/>
                      <a:pt x="2903" y="1213"/>
                      <a:pt x="2903" y="1217"/>
                    </a:cubicBezTo>
                    <a:cubicBezTo>
                      <a:pt x="2903" y="1222"/>
                      <a:pt x="2899" y="1225"/>
                      <a:pt x="2895" y="1225"/>
                    </a:cubicBezTo>
                    <a:lnTo>
                      <a:pt x="2655" y="1225"/>
                    </a:lnTo>
                    <a:cubicBezTo>
                      <a:pt x="2650" y="1225"/>
                      <a:pt x="2647" y="1222"/>
                      <a:pt x="2647" y="1217"/>
                    </a:cubicBezTo>
                    <a:cubicBezTo>
                      <a:pt x="2647" y="1213"/>
                      <a:pt x="2650" y="1209"/>
                      <a:pt x="2655" y="1209"/>
                    </a:cubicBezTo>
                    <a:close/>
                    <a:moveTo>
                      <a:pt x="3039" y="1209"/>
                    </a:moveTo>
                    <a:lnTo>
                      <a:pt x="3279" y="1209"/>
                    </a:lnTo>
                    <a:cubicBezTo>
                      <a:pt x="3283" y="1209"/>
                      <a:pt x="3287" y="1213"/>
                      <a:pt x="3287" y="1217"/>
                    </a:cubicBezTo>
                    <a:cubicBezTo>
                      <a:pt x="3287" y="1222"/>
                      <a:pt x="3283" y="1225"/>
                      <a:pt x="3279" y="1225"/>
                    </a:cubicBezTo>
                    <a:lnTo>
                      <a:pt x="3039" y="1225"/>
                    </a:lnTo>
                    <a:cubicBezTo>
                      <a:pt x="3034" y="1225"/>
                      <a:pt x="3031" y="1222"/>
                      <a:pt x="3031" y="1217"/>
                    </a:cubicBezTo>
                    <a:cubicBezTo>
                      <a:pt x="3031" y="1213"/>
                      <a:pt x="3034" y="1209"/>
                      <a:pt x="3039" y="1209"/>
                    </a:cubicBezTo>
                    <a:close/>
                    <a:moveTo>
                      <a:pt x="3423" y="1209"/>
                    </a:moveTo>
                    <a:lnTo>
                      <a:pt x="3663" y="1209"/>
                    </a:lnTo>
                    <a:cubicBezTo>
                      <a:pt x="3667" y="1209"/>
                      <a:pt x="3671" y="1213"/>
                      <a:pt x="3671" y="1217"/>
                    </a:cubicBezTo>
                    <a:cubicBezTo>
                      <a:pt x="3671" y="1222"/>
                      <a:pt x="3667" y="1225"/>
                      <a:pt x="3663" y="1225"/>
                    </a:cubicBezTo>
                    <a:lnTo>
                      <a:pt x="3423" y="1225"/>
                    </a:lnTo>
                    <a:cubicBezTo>
                      <a:pt x="3418" y="1225"/>
                      <a:pt x="3415" y="1222"/>
                      <a:pt x="3415" y="1217"/>
                    </a:cubicBezTo>
                    <a:cubicBezTo>
                      <a:pt x="3415" y="1213"/>
                      <a:pt x="3418" y="1209"/>
                      <a:pt x="3423" y="1209"/>
                    </a:cubicBezTo>
                    <a:close/>
                    <a:moveTo>
                      <a:pt x="3807" y="1209"/>
                    </a:moveTo>
                    <a:lnTo>
                      <a:pt x="4047" y="1209"/>
                    </a:lnTo>
                    <a:cubicBezTo>
                      <a:pt x="4051" y="1209"/>
                      <a:pt x="4055" y="1213"/>
                      <a:pt x="4055" y="1217"/>
                    </a:cubicBezTo>
                    <a:cubicBezTo>
                      <a:pt x="4055" y="1222"/>
                      <a:pt x="4051" y="1225"/>
                      <a:pt x="4047" y="1225"/>
                    </a:cubicBezTo>
                    <a:lnTo>
                      <a:pt x="3807" y="1225"/>
                    </a:lnTo>
                    <a:cubicBezTo>
                      <a:pt x="3802" y="1225"/>
                      <a:pt x="3799" y="1222"/>
                      <a:pt x="3799" y="1217"/>
                    </a:cubicBezTo>
                    <a:cubicBezTo>
                      <a:pt x="3799" y="1213"/>
                      <a:pt x="3802" y="1209"/>
                      <a:pt x="3807" y="1209"/>
                    </a:cubicBezTo>
                    <a:close/>
                    <a:moveTo>
                      <a:pt x="4191" y="1209"/>
                    </a:moveTo>
                    <a:lnTo>
                      <a:pt x="4241" y="1209"/>
                    </a:lnTo>
                    <a:lnTo>
                      <a:pt x="4233" y="1217"/>
                    </a:lnTo>
                    <a:lnTo>
                      <a:pt x="4233" y="1028"/>
                    </a:lnTo>
                    <a:cubicBezTo>
                      <a:pt x="4233" y="1023"/>
                      <a:pt x="4237" y="1020"/>
                      <a:pt x="4241" y="1020"/>
                    </a:cubicBezTo>
                    <a:cubicBezTo>
                      <a:pt x="4246" y="1020"/>
                      <a:pt x="4249" y="1023"/>
                      <a:pt x="4249" y="1028"/>
                    </a:cubicBezTo>
                    <a:lnTo>
                      <a:pt x="4249" y="1217"/>
                    </a:lnTo>
                    <a:cubicBezTo>
                      <a:pt x="4249" y="1222"/>
                      <a:pt x="4246" y="1225"/>
                      <a:pt x="4241" y="1225"/>
                    </a:cubicBezTo>
                    <a:lnTo>
                      <a:pt x="4191" y="1225"/>
                    </a:lnTo>
                    <a:cubicBezTo>
                      <a:pt x="4186" y="1225"/>
                      <a:pt x="4183" y="1222"/>
                      <a:pt x="4183" y="1217"/>
                    </a:cubicBezTo>
                    <a:cubicBezTo>
                      <a:pt x="4183" y="1213"/>
                      <a:pt x="4186" y="1209"/>
                      <a:pt x="4191" y="1209"/>
                    </a:cubicBezTo>
                    <a:close/>
                    <a:moveTo>
                      <a:pt x="4233" y="884"/>
                    </a:moveTo>
                    <a:lnTo>
                      <a:pt x="4233" y="644"/>
                    </a:lnTo>
                    <a:cubicBezTo>
                      <a:pt x="4233" y="639"/>
                      <a:pt x="4237" y="636"/>
                      <a:pt x="4241" y="636"/>
                    </a:cubicBezTo>
                    <a:cubicBezTo>
                      <a:pt x="4246" y="636"/>
                      <a:pt x="4249" y="639"/>
                      <a:pt x="4249" y="644"/>
                    </a:cubicBezTo>
                    <a:lnTo>
                      <a:pt x="4249" y="884"/>
                    </a:lnTo>
                    <a:cubicBezTo>
                      <a:pt x="4249" y="888"/>
                      <a:pt x="4246" y="892"/>
                      <a:pt x="4241" y="892"/>
                    </a:cubicBezTo>
                    <a:cubicBezTo>
                      <a:pt x="4237" y="892"/>
                      <a:pt x="4233" y="888"/>
                      <a:pt x="4233" y="884"/>
                    </a:cubicBezTo>
                    <a:close/>
                    <a:moveTo>
                      <a:pt x="4233" y="500"/>
                    </a:moveTo>
                    <a:lnTo>
                      <a:pt x="4233" y="260"/>
                    </a:lnTo>
                    <a:cubicBezTo>
                      <a:pt x="4233" y="255"/>
                      <a:pt x="4237" y="252"/>
                      <a:pt x="4241" y="252"/>
                    </a:cubicBezTo>
                    <a:cubicBezTo>
                      <a:pt x="4246" y="252"/>
                      <a:pt x="4249" y="255"/>
                      <a:pt x="4249" y="260"/>
                    </a:cubicBezTo>
                    <a:lnTo>
                      <a:pt x="4249" y="500"/>
                    </a:lnTo>
                    <a:cubicBezTo>
                      <a:pt x="4249" y="504"/>
                      <a:pt x="4246" y="508"/>
                      <a:pt x="4241" y="508"/>
                    </a:cubicBezTo>
                    <a:cubicBezTo>
                      <a:pt x="4237" y="508"/>
                      <a:pt x="4233" y="504"/>
                      <a:pt x="4233" y="500"/>
                    </a:cubicBezTo>
                    <a:close/>
                    <a:moveTo>
                      <a:pt x="4233" y="116"/>
                    </a:moveTo>
                    <a:lnTo>
                      <a:pt x="4233" y="8"/>
                    </a:lnTo>
                    <a:lnTo>
                      <a:pt x="4241" y="16"/>
                    </a:lnTo>
                    <a:lnTo>
                      <a:pt x="4109" y="16"/>
                    </a:lnTo>
                    <a:cubicBezTo>
                      <a:pt x="4105" y="16"/>
                      <a:pt x="4101" y="12"/>
                      <a:pt x="4101" y="8"/>
                    </a:cubicBezTo>
                    <a:cubicBezTo>
                      <a:pt x="4101" y="4"/>
                      <a:pt x="4105" y="0"/>
                      <a:pt x="4109" y="0"/>
                    </a:cubicBezTo>
                    <a:lnTo>
                      <a:pt x="4241" y="0"/>
                    </a:lnTo>
                    <a:cubicBezTo>
                      <a:pt x="4246" y="0"/>
                      <a:pt x="4249" y="4"/>
                      <a:pt x="4249" y="8"/>
                    </a:cubicBezTo>
                    <a:lnTo>
                      <a:pt x="4249" y="116"/>
                    </a:lnTo>
                    <a:cubicBezTo>
                      <a:pt x="4249" y="120"/>
                      <a:pt x="4246" y="124"/>
                      <a:pt x="4241" y="124"/>
                    </a:cubicBezTo>
                    <a:cubicBezTo>
                      <a:pt x="4237" y="124"/>
                      <a:pt x="4233" y="120"/>
                      <a:pt x="4233" y="116"/>
                    </a:cubicBezTo>
                    <a:close/>
                    <a:moveTo>
                      <a:pt x="3965" y="16"/>
                    </a:moveTo>
                    <a:lnTo>
                      <a:pt x="3725" y="16"/>
                    </a:lnTo>
                    <a:cubicBezTo>
                      <a:pt x="3721" y="16"/>
                      <a:pt x="3717" y="12"/>
                      <a:pt x="3717" y="8"/>
                    </a:cubicBezTo>
                    <a:cubicBezTo>
                      <a:pt x="3717" y="4"/>
                      <a:pt x="3721" y="0"/>
                      <a:pt x="3725" y="0"/>
                    </a:cubicBezTo>
                    <a:lnTo>
                      <a:pt x="3965" y="0"/>
                    </a:lnTo>
                    <a:cubicBezTo>
                      <a:pt x="3969" y="0"/>
                      <a:pt x="3973" y="4"/>
                      <a:pt x="3973" y="8"/>
                    </a:cubicBezTo>
                    <a:cubicBezTo>
                      <a:pt x="3973" y="12"/>
                      <a:pt x="3969" y="16"/>
                      <a:pt x="3965" y="16"/>
                    </a:cubicBezTo>
                    <a:close/>
                    <a:moveTo>
                      <a:pt x="3581" y="16"/>
                    </a:moveTo>
                    <a:lnTo>
                      <a:pt x="3341" y="16"/>
                    </a:lnTo>
                    <a:cubicBezTo>
                      <a:pt x="3337" y="16"/>
                      <a:pt x="3333" y="12"/>
                      <a:pt x="3333" y="8"/>
                    </a:cubicBezTo>
                    <a:cubicBezTo>
                      <a:pt x="3333" y="4"/>
                      <a:pt x="3337" y="0"/>
                      <a:pt x="3341" y="0"/>
                    </a:cubicBezTo>
                    <a:lnTo>
                      <a:pt x="3581" y="0"/>
                    </a:lnTo>
                    <a:cubicBezTo>
                      <a:pt x="3585" y="0"/>
                      <a:pt x="3589" y="4"/>
                      <a:pt x="3589" y="8"/>
                    </a:cubicBezTo>
                    <a:cubicBezTo>
                      <a:pt x="3589" y="12"/>
                      <a:pt x="3585" y="16"/>
                      <a:pt x="3581" y="16"/>
                    </a:cubicBezTo>
                    <a:close/>
                    <a:moveTo>
                      <a:pt x="3197" y="16"/>
                    </a:moveTo>
                    <a:lnTo>
                      <a:pt x="2957" y="16"/>
                    </a:lnTo>
                    <a:cubicBezTo>
                      <a:pt x="2953" y="16"/>
                      <a:pt x="2949" y="12"/>
                      <a:pt x="2949" y="8"/>
                    </a:cubicBezTo>
                    <a:cubicBezTo>
                      <a:pt x="2949" y="4"/>
                      <a:pt x="2953" y="0"/>
                      <a:pt x="2957" y="0"/>
                    </a:cubicBezTo>
                    <a:lnTo>
                      <a:pt x="3197" y="0"/>
                    </a:lnTo>
                    <a:cubicBezTo>
                      <a:pt x="3201" y="0"/>
                      <a:pt x="3205" y="4"/>
                      <a:pt x="3205" y="8"/>
                    </a:cubicBezTo>
                    <a:cubicBezTo>
                      <a:pt x="3205" y="12"/>
                      <a:pt x="3201" y="16"/>
                      <a:pt x="3197" y="16"/>
                    </a:cubicBezTo>
                    <a:close/>
                    <a:moveTo>
                      <a:pt x="2813" y="16"/>
                    </a:moveTo>
                    <a:lnTo>
                      <a:pt x="2573" y="16"/>
                    </a:lnTo>
                    <a:cubicBezTo>
                      <a:pt x="2569" y="16"/>
                      <a:pt x="2565" y="12"/>
                      <a:pt x="2565" y="8"/>
                    </a:cubicBezTo>
                    <a:cubicBezTo>
                      <a:pt x="2565" y="4"/>
                      <a:pt x="2569" y="0"/>
                      <a:pt x="2573" y="0"/>
                    </a:cubicBezTo>
                    <a:lnTo>
                      <a:pt x="2813" y="0"/>
                    </a:lnTo>
                    <a:cubicBezTo>
                      <a:pt x="2817" y="0"/>
                      <a:pt x="2821" y="4"/>
                      <a:pt x="2821" y="8"/>
                    </a:cubicBezTo>
                    <a:cubicBezTo>
                      <a:pt x="2821" y="12"/>
                      <a:pt x="2817" y="16"/>
                      <a:pt x="2813" y="16"/>
                    </a:cubicBezTo>
                    <a:close/>
                    <a:moveTo>
                      <a:pt x="2429" y="16"/>
                    </a:moveTo>
                    <a:lnTo>
                      <a:pt x="2189" y="16"/>
                    </a:lnTo>
                    <a:cubicBezTo>
                      <a:pt x="2185" y="16"/>
                      <a:pt x="2181" y="12"/>
                      <a:pt x="2181" y="8"/>
                    </a:cubicBezTo>
                    <a:cubicBezTo>
                      <a:pt x="2181" y="4"/>
                      <a:pt x="2185" y="0"/>
                      <a:pt x="2189" y="0"/>
                    </a:cubicBezTo>
                    <a:lnTo>
                      <a:pt x="2429" y="0"/>
                    </a:lnTo>
                    <a:cubicBezTo>
                      <a:pt x="2433" y="0"/>
                      <a:pt x="2437" y="4"/>
                      <a:pt x="2437" y="8"/>
                    </a:cubicBezTo>
                    <a:cubicBezTo>
                      <a:pt x="2437" y="12"/>
                      <a:pt x="2433" y="16"/>
                      <a:pt x="2429" y="16"/>
                    </a:cubicBezTo>
                    <a:close/>
                    <a:moveTo>
                      <a:pt x="2045" y="16"/>
                    </a:moveTo>
                    <a:lnTo>
                      <a:pt x="1805" y="16"/>
                    </a:lnTo>
                    <a:cubicBezTo>
                      <a:pt x="1801" y="16"/>
                      <a:pt x="1797" y="12"/>
                      <a:pt x="1797" y="8"/>
                    </a:cubicBezTo>
                    <a:cubicBezTo>
                      <a:pt x="1797" y="4"/>
                      <a:pt x="1801" y="0"/>
                      <a:pt x="1805" y="0"/>
                    </a:cubicBezTo>
                    <a:lnTo>
                      <a:pt x="2045" y="0"/>
                    </a:lnTo>
                    <a:cubicBezTo>
                      <a:pt x="2049" y="0"/>
                      <a:pt x="2053" y="4"/>
                      <a:pt x="2053" y="8"/>
                    </a:cubicBezTo>
                    <a:cubicBezTo>
                      <a:pt x="2053" y="12"/>
                      <a:pt x="2049" y="16"/>
                      <a:pt x="2045" y="16"/>
                    </a:cubicBezTo>
                    <a:close/>
                    <a:moveTo>
                      <a:pt x="1661" y="16"/>
                    </a:moveTo>
                    <a:lnTo>
                      <a:pt x="1421" y="16"/>
                    </a:lnTo>
                    <a:cubicBezTo>
                      <a:pt x="1417" y="16"/>
                      <a:pt x="1413" y="12"/>
                      <a:pt x="1413" y="8"/>
                    </a:cubicBezTo>
                    <a:cubicBezTo>
                      <a:pt x="1413" y="4"/>
                      <a:pt x="1417" y="0"/>
                      <a:pt x="1421" y="0"/>
                    </a:cubicBezTo>
                    <a:lnTo>
                      <a:pt x="1661" y="0"/>
                    </a:lnTo>
                    <a:cubicBezTo>
                      <a:pt x="1665" y="0"/>
                      <a:pt x="1669" y="4"/>
                      <a:pt x="1669" y="8"/>
                    </a:cubicBezTo>
                    <a:cubicBezTo>
                      <a:pt x="1669" y="12"/>
                      <a:pt x="1665" y="16"/>
                      <a:pt x="1661" y="16"/>
                    </a:cubicBezTo>
                    <a:close/>
                    <a:moveTo>
                      <a:pt x="1277" y="16"/>
                    </a:moveTo>
                    <a:lnTo>
                      <a:pt x="1037" y="16"/>
                    </a:lnTo>
                    <a:cubicBezTo>
                      <a:pt x="1033" y="16"/>
                      <a:pt x="1029" y="12"/>
                      <a:pt x="1029" y="8"/>
                    </a:cubicBezTo>
                    <a:cubicBezTo>
                      <a:pt x="1029" y="4"/>
                      <a:pt x="1033" y="0"/>
                      <a:pt x="1037" y="0"/>
                    </a:cubicBezTo>
                    <a:lnTo>
                      <a:pt x="1277" y="0"/>
                    </a:lnTo>
                    <a:cubicBezTo>
                      <a:pt x="1281" y="0"/>
                      <a:pt x="1285" y="4"/>
                      <a:pt x="1285" y="8"/>
                    </a:cubicBezTo>
                    <a:cubicBezTo>
                      <a:pt x="1285" y="12"/>
                      <a:pt x="1281" y="16"/>
                      <a:pt x="1277" y="16"/>
                    </a:cubicBezTo>
                    <a:close/>
                    <a:moveTo>
                      <a:pt x="893" y="16"/>
                    </a:moveTo>
                    <a:lnTo>
                      <a:pt x="653" y="16"/>
                    </a:lnTo>
                    <a:cubicBezTo>
                      <a:pt x="649" y="16"/>
                      <a:pt x="645" y="12"/>
                      <a:pt x="645" y="8"/>
                    </a:cubicBezTo>
                    <a:cubicBezTo>
                      <a:pt x="645" y="4"/>
                      <a:pt x="649" y="0"/>
                      <a:pt x="653" y="0"/>
                    </a:cubicBezTo>
                    <a:lnTo>
                      <a:pt x="893" y="0"/>
                    </a:lnTo>
                    <a:cubicBezTo>
                      <a:pt x="897" y="0"/>
                      <a:pt x="901" y="4"/>
                      <a:pt x="901" y="8"/>
                    </a:cubicBezTo>
                    <a:cubicBezTo>
                      <a:pt x="901" y="12"/>
                      <a:pt x="897" y="16"/>
                      <a:pt x="893" y="16"/>
                    </a:cubicBezTo>
                    <a:close/>
                    <a:moveTo>
                      <a:pt x="509" y="16"/>
                    </a:moveTo>
                    <a:lnTo>
                      <a:pt x="269" y="16"/>
                    </a:lnTo>
                    <a:cubicBezTo>
                      <a:pt x="265" y="16"/>
                      <a:pt x="261" y="12"/>
                      <a:pt x="261" y="8"/>
                    </a:cubicBezTo>
                    <a:cubicBezTo>
                      <a:pt x="261" y="4"/>
                      <a:pt x="265" y="0"/>
                      <a:pt x="269" y="0"/>
                    </a:cubicBezTo>
                    <a:lnTo>
                      <a:pt x="509" y="0"/>
                    </a:lnTo>
                    <a:cubicBezTo>
                      <a:pt x="513" y="0"/>
                      <a:pt x="517" y="4"/>
                      <a:pt x="517" y="8"/>
                    </a:cubicBezTo>
                    <a:cubicBezTo>
                      <a:pt x="517" y="12"/>
                      <a:pt x="513" y="16"/>
                      <a:pt x="509" y="16"/>
                    </a:cubicBezTo>
                    <a:close/>
                    <a:moveTo>
                      <a:pt x="125" y="16"/>
                    </a:moveTo>
                    <a:lnTo>
                      <a:pt x="8" y="16"/>
                    </a:ln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lnTo>
                      <a:pt x="125" y="0"/>
                    </a:lnTo>
                    <a:cubicBezTo>
                      <a:pt x="129" y="0"/>
                      <a:pt x="133" y="4"/>
                      <a:pt x="133" y="8"/>
                    </a:cubicBezTo>
                    <a:cubicBezTo>
                      <a:pt x="133" y="12"/>
                      <a:pt x="129" y="16"/>
                      <a:pt x="125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01" name="Rectangle 78"/>
              <p:cNvSpPr>
                <a:spLocks noChangeArrowheads="1"/>
              </p:cNvSpPr>
              <p:nvPr/>
            </p:nvSpPr>
            <p:spPr bwMode="auto">
              <a:xfrm>
                <a:off x="7154" y="5238"/>
                <a:ext cx="108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Блок радиопередающий</a:t>
                </a:r>
                <a:endParaRPr lang="ru-RU" altLang="ru-RU" sz="819" b="1"/>
              </a:p>
            </p:txBody>
          </p:sp>
          <p:sp>
            <p:nvSpPr>
              <p:cNvPr id="402" name="Rectangle 79"/>
              <p:cNvSpPr>
                <a:spLocks noChangeArrowheads="1"/>
              </p:cNvSpPr>
              <p:nvPr/>
            </p:nvSpPr>
            <p:spPr bwMode="auto">
              <a:xfrm>
                <a:off x="7204" y="5332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(</a:t>
                </a:r>
                <a:endParaRPr lang="ru-RU" altLang="ru-RU" sz="819" b="1"/>
              </a:p>
            </p:txBody>
          </p:sp>
          <p:sp>
            <p:nvSpPr>
              <p:cNvPr id="403" name="Rectangle 80"/>
              <p:cNvSpPr>
                <a:spLocks noChangeArrowheads="1"/>
              </p:cNvSpPr>
              <p:nvPr/>
            </p:nvSpPr>
            <p:spPr bwMode="auto">
              <a:xfrm>
                <a:off x="7234" y="5332"/>
                <a:ext cx="8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в холодном резерве</a:t>
                </a:r>
                <a:endParaRPr lang="ru-RU" altLang="ru-RU" sz="819" b="1" dirty="0"/>
              </a:p>
            </p:txBody>
          </p:sp>
          <p:sp>
            <p:nvSpPr>
              <p:cNvPr id="404" name="Rectangle 81"/>
              <p:cNvSpPr>
                <a:spLocks noChangeArrowheads="1"/>
              </p:cNvSpPr>
              <p:nvPr/>
            </p:nvSpPr>
            <p:spPr bwMode="auto">
              <a:xfrm>
                <a:off x="8127" y="5332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)</a:t>
                </a:r>
                <a:endParaRPr lang="ru-RU" altLang="ru-RU" sz="819" b="1" dirty="0"/>
              </a:p>
            </p:txBody>
          </p:sp>
          <p:sp>
            <p:nvSpPr>
              <p:cNvPr id="405" name="Freeform 82"/>
              <p:cNvSpPr>
                <a:spLocks noEditPoints="1"/>
              </p:cNvSpPr>
              <p:nvPr/>
            </p:nvSpPr>
            <p:spPr bwMode="auto">
              <a:xfrm>
                <a:off x="7145" y="4664"/>
                <a:ext cx="6" cy="451"/>
              </a:xfrm>
              <a:custGeom>
                <a:avLst/>
                <a:gdLst>
                  <a:gd name="T0" fmla="*/ 16 w 16"/>
                  <a:gd name="T1" fmla="*/ 8 h 1226"/>
                  <a:gd name="T2" fmla="*/ 16 w 16"/>
                  <a:gd name="T3" fmla="*/ 120 h 1226"/>
                  <a:gd name="T4" fmla="*/ 8 w 16"/>
                  <a:gd name="T5" fmla="*/ 128 h 1226"/>
                  <a:gd name="T6" fmla="*/ 0 w 16"/>
                  <a:gd name="T7" fmla="*/ 120 h 1226"/>
                  <a:gd name="T8" fmla="*/ 0 w 16"/>
                  <a:gd name="T9" fmla="*/ 8 h 1226"/>
                  <a:gd name="T10" fmla="*/ 8 w 16"/>
                  <a:gd name="T11" fmla="*/ 0 h 1226"/>
                  <a:gd name="T12" fmla="*/ 16 w 16"/>
                  <a:gd name="T13" fmla="*/ 8 h 1226"/>
                  <a:gd name="T14" fmla="*/ 16 w 16"/>
                  <a:gd name="T15" fmla="*/ 200 h 1226"/>
                  <a:gd name="T16" fmla="*/ 16 w 16"/>
                  <a:gd name="T17" fmla="*/ 312 h 1226"/>
                  <a:gd name="T18" fmla="*/ 8 w 16"/>
                  <a:gd name="T19" fmla="*/ 320 h 1226"/>
                  <a:gd name="T20" fmla="*/ 0 w 16"/>
                  <a:gd name="T21" fmla="*/ 312 h 1226"/>
                  <a:gd name="T22" fmla="*/ 0 w 16"/>
                  <a:gd name="T23" fmla="*/ 200 h 1226"/>
                  <a:gd name="T24" fmla="*/ 8 w 16"/>
                  <a:gd name="T25" fmla="*/ 192 h 1226"/>
                  <a:gd name="T26" fmla="*/ 16 w 16"/>
                  <a:gd name="T27" fmla="*/ 200 h 1226"/>
                  <a:gd name="T28" fmla="*/ 16 w 16"/>
                  <a:gd name="T29" fmla="*/ 392 h 1226"/>
                  <a:gd name="T30" fmla="*/ 16 w 16"/>
                  <a:gd name="T31" fmla="*/ 504 h 1226"/>
                  <a:gd name="T32" fmla="*/ 8 w 16"/>
                  <a:gd name="T33" fmla="*/ 512 h 1226"/>
                  <a:gd name="T34" fmla="*/ 0 w 16"/>
                  <a:gd name="T35" fmla="*/ 504 h 1226"/>
                  <a:gd name="T36" fmla="*/ 0 w 16"/>
                  <a:gd name="T37" fmla="*/ 392 h 1226"/>
                  <a:gd name="T38" fmla="*/ 8 w 16"/>
                  <a:gd name="T39" fmla="*/ 384 h 1226"/>
                  <a:gd name="T40" fmla="*/ 16 w 16"/>
                  <a:gd name="T41" fmla="*/ 392 h 1226"/>
                  <a:gd name="T42" fmla="*/ 16 w 16"/>
                  <a:gd name="T43" fmla="*/ 584 h 1226"/>
                  <a:gd name="T44" fmla="*/ 16 w 16"/>
                  <a:gd name="T45" fmla="*/ 696 h 1226"/>
                  <a:gd name="T46" fmla="*/ 8 w 16"/>
                  <a:gd name="T47" fmla="*/ 704 h 1226"/>
                  <a:gd name="T48" fmla="*/ 0 w 16"/>
                  <a:gd name="T49" fmla="*/ 696 h 1226"/>
                  <a:gd name="T50" fmla="*/ 0 w 16"/>
                  <a:gd name="T51" fmla="*/ 584 h 1226"/>
                  <a:gd name="T52" fmla="*/ 8 w 16"/>
                  <a:gd name="T53" fmla="*/ 576 h 1226"/>
                  <a:gd name="T54" fmla="*/ 16 w 16"/>
                  <a:gd name="T55" fmla="*/ 584 h 1226"/>
                  <a:gd name="T56" fmla="*/ 16 w 16"/>
                  <a:gd name="T57" fmla="*/ 776 h 1226"/>
                  <a:gd name="T58" fmla="*/ 16 w 16"/>
                  <a:gd name="T59" fmla="*/ 888 h 1226"/>
                  <a:gd name="T60" fmla="*/ 8 w 16"/>
                  <a:gd name="T61" fmla="*/ 896 h 1226"/>
                  <a:gd name="T62" fmla="*/ 0 w 16"/>
                  <a:gd name="T63" fmla="*/ 888 h 1226"/>
                  <a:gd name="T64" fmla="*/ 0 w 16"/>
                  <a:gd name="T65" fmla="*/ 776 h 1226"/>
                  <a:gd name="T66" fmla="*/ 8 w 16"/>
                  <a:gd name="T67" fmla="*/ 768 h 1226"/>
                  <a:gd name="T68" fmla="*/ 16 w 16"/>
                  <a:gd name="T69" fmla="*/ 776 h 1226"/>
                  <a:gd name="T70" fmla="*/ 16 w 16"/>
                  <a:gd name="T71" fmla="*/ 968 h 1226"/>
                  <a:gd name="T72" fmla="*/ 16 w 16"/>
                  <a:gd name="T73" fmla="*/ 1080 h 1226"/>
                  <a:gd name="T74" fmla="*/ 8 w 16"/>
                  <a:gd name="T75" fmla="*/ 1088 h 1226"/>
                  <a:gd name="T76" fmla="*/ 0 w 16"/>
                  <a:gd name="T77" fmla="*/ 1080 h 1226"/>
                  <a:gd name="T78" fmla="*/ 0 w 16"/>
                  <a:gd name="T79" fmla="*/ 968 h 1226"/>
                  <a:gd name="T80" fmla="*/ 8 w 16"/>
                  <a:gd name="T81" fmla="*/ 960 h 1226"/>
                  <a:gd name="T82" fmla="*/ 16 w 16"/>
                  <a:gd name="T83" fmla="*/ 968 h 1226"/>
                  <a:gd name="T84" fmla="*/ 16 w 16"/>
                  <a:gd name="T85" fmla="*/ 1160 h 1226"/>
                  <a:gd name="T86" fmla="*/ 16 w 16"/>
                  <a:gd name="T87" fmla="*/ 1218 h 1226"/>
                  <a:gd name="T88" fmla="*/ 8 w 16"/>
                  <a:gd name="T89" fmla="*/ 1226 h 1226"/>
                  <a:gd name="T90" fmla="*/ 0 w 16"/>
                  <a:gd name="T91" fmla="*/ 1218 h 1226"/>
                  <a:gd name="T92" fmla="*/ 0 w 16"/>
                  <a:gd name="T93" fmla="*/ 1160 h 1226"/>
                  <a:gd name="T94" fmla="*/ 8 w 16"/>
                  <a:gd name="T95" fmla="*/ 1152 h 1226"/>
                  <a:gd name="T96" fmla="*/ 16 w 16"/>
                  <a:gd name="T97" fmla="*/ 1160 h 1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226">
                    <a:moveTo>
                      <a:pt x="16" y="8"/>
                    </a:moveTo>
                    <a:lnTo>
                      <a:pt x="16" y="120"/>
                    </a:lnTo>
                    <a:cubicBezTo>
                      <a:pt x="16" y="125"/>
                      <a:pt x="12" y="128"/>
                      <a:pt x="8" y="128"/>
                    </a:cubicBezTo>
                    <a:cubicBezTo>
                      <a:pt x="4" y="128"/>
                      <a:pt x="0" y="125"/>
                      <a:pt x="0" y="120"/>
                    </a:cubicBezTo>
                    <a:lnTo>
                      <a:pt x="0" y="8"/>
                    </a:ln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lose/>
                    <a:moveTo>
                      <a:pt x="16" y="200"/>
                    </a:moveTo>
                    <a:lnTo>
                      <a:pt x="16" y="312"/>
                    </a:lnTo>
                    <a:cubicBezTo>
                      <a:pt x="16" y="317"/>
                      <a:pt x="12" y="320"/>
                      <a:pt x="8" y="320"/>
                    </a:cubicBezTo>
                    <a:cubicBezTo>
                      <a:pt x="4" y="320"/>
                      <a:pt x="0" y="317"/>
                      <a:pt x="0" y="312"/>
                    </a:cubicBezTo>
                    <a:lnTo>
                      <a:pt x="0" y="200"/>
                    </a:lnTo>
                    <a:cubicBezTo>
                      <a:pt x="0" y="196"/>
                      <a:pt x="4" y="192"/>
                      <a:pt x="8" y="192"/>
                    </a:cubicBezTo>
                    <a:cubicBezTo>
                      <a:pt x="12" y="192"/>
                      <a:pt x="16" y="196"/>
                      <a:pt x="16" y="200"/>
                    </a:cubicBezTo>
                    <a:close/>
                    <a:moveTo>
                      <a:pt x="16" y="392"/>
                    </a:moveTo>
                    <a:lnTo>
                      <a:pt x="16" y="504"/>
                    </a:lnTo>
                    <a:cubicBezTo>
                      <a:pt x="16" y="509"/>
                      <a:pt x="12" y="512"/>
                      <a:pt x="8" y="512"/>
                    </a:cubicBezTo>
                    <a:cubicBezTo>
                      <a:pt x="4" y="512"/>
                      <a:pt x="0" y="509"/>
                      <a:pt x="0" y="504"/>
                    </a:cubicBezTo>
                    <a:lnTo>
                      <a:pt x="0" y="392"/>
                    </a:lnTo>
                    <a:cubicBezTo>
                      <a:pt x="0" y="388"/>
                      <a:pt x="4" y="384"/>
                      <a:pt x="8" y="384"/>
                    </a:cubicBezTo>
                    <a:cubicBezTo>
                      <a:pt x="12" y="384"/>
                      <a:pt x="16" y="388"/>
                      <a:pt x="16" y="392"/>
                    </a:cubicBezTo>
                    <a:close/>
                    <a:moveTo>
                      <a:pt x="16" y="584"/>
                    </a:moveTo>
                    <a:lnTo>
                      <a:pt x="16" y="696"/>
                    </a:lnTo>
                    <a:cubicBezTo>
                      <a:pt x="16" y="701"/>
                      <a:pt x="12" y="704"/>
                      <a:pt x="8" y="704"/>
                    </a:cubicBezTo>
                    <a:cubicBezTo>
                      <a:pt x="4" y="704"/>
                      <a:pt x="0" y="701"/>
                      <a:pt x="0" y="696"/>
                    </a:cubicBezTo>
                    <a:lnTo>
                      <a:pt x="0" y="584"/>
                    </a:lnTo>
                    <a:cubicBezTo>
                      <a:pt x="0" y="580"/>
                      <a:pt x="4" y="576"/>
                      <a:pt x="8" y="576"/>
                    </a:cubicBezTo>
                    <a:cubicBezTo>
                      <a:pt x="12" y="576"/>
                      <a:pt x="16" y="580"/>
                      <a:pt x="16" y="584"/>
                    </a:cubicBezTo>
                    <a:close/>
                    <a:moveTo>
                      <a:pt x="16" y="776"/>
                    </a:moveTo>
                    <a:lnTo>
                      <a:pt x="16" y="888"/>
                    </a:lnTo>
                    <a:cubicBezTo>
                      <a:pt x="16" y="893"/>
                      <a:pt x="12" y="896"/>
                      <a:pt x="8" y="896"/>
                    </a:cubicBezTo>
                    <a:cubicBezTo>
                      <a:pt x="4" y="896"/>
                      <a:pt x="0" y="893"/>
                      <a:pt x="0" y="888"/>
                    </a:cubicBezTo>
                    <a:lnTo>
                      <a:pt x="0" y="776"/>
                    </a:lnTo>
                    <a:cubicBezTo>
                      <a:pt x="0" y="772"/>
                      <a:pt x="4" y="768"/>
                      <a:pt x="8" y="768"/>
                    </a:cubicBezTo>
                    <a:cubicBezTo>
                      <a:pt x="12" y="768"/>
                      <a:pt x="16" y="772"/>
                      <a:pt x="16" y="776"/>
                    </a:cubicBezTo>
                    <a:close/>
                    <a:moveTo>
                      <a:pt x="16" y="968"/>
                    </a:moveTo>
                    <a:lnTo>
                      <a:pt x="16" y="1080"/>
                    </a:lnTo>
                    <a:cubicBezTo>
                      <a:pt x="16" y="1085"/>
                      <a:pt x="12" y="1088"/>
                      <a:pt x="8" y="1088"/>
                    </a:cubicBezTo>
                    <a:cubicBezTo>
                      <a:pt x="4" y="1088"/>
                      <a:pt x="0" y="1085"/>
                      <a:pt x="0" y="1080"/>
                    </a:cubicBezTo>
                    <a:lnTo>
                      <a:pt x="0" y="968"/>
                    </a:lnTo>
                    <a:cubicBezTo>
                      <a:pt x="0" y="964"/>
                      <a:pt x="4" y="960"/>
                      <a:pt x="8" y="960"/>
                    </a:cubicBezTo>
                    <a:cubicBezTo>
                      <a:pt x="12" y="960"/>
                      <a:pt x="16" y="964"/>
                      <a:pt x="16" y="968"/>
                    </a:cubicBezTo>
                    <a:close/>
                    <a:moveTo>
                      <a:pt x="16" y="1160"/>
                    </a:moveTo>
                    <a:lnTo>
                      <a:pt x="16" y="1218"/>
                    </a:lnTo>
                    <a:cubicBezTo>
                      <a:pt x="16" y="1222"/>
                      <a:pt x="12" y="1226"/>
                      <a:pt x="8" y="1226"/>
                    </a:cubicBezTo>
                    <a:cubicBezTo>
                      <a:pt x="4" y="1226"/>
                      <a:pt x="0" y="1222"/>
                      <a:pt x="0" y="1218"/>
                    </a:cubicBezTo>
                    <a:lnTo>
                      <a:pt x="0" y="1160"/>
                    </a:lnTo>
                    <a:cubicBezTo>
                      <a:pt x="0" y="1156"/>
                      <a:pt x="4" y="1152"/>
                      <a:pt x="8" y="1152"/>
                    </a:cubicBezTo>
                    <a:cubicBezTo>
                      <a:pt x="12" y="1152"/>
                      <a:pt x="16" y="1156"/>
                      <a:pt x="16" y="11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06" name="Rectangle 83"/>
              <p:cNvSpPr>
                <a:spLocks noChangeArrowheads="1"/>
              </p:cNvSpPr>
              <p:nvPr/>
            </p:nvSpPr>
            <p:spPr bwMode="auto">
              <a:xfrm>
                <a:off x="7247" y="4843"/>
                <a:ext cx="1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RS</a:t>
                </a:r>
                <a:endParaRPr lang="ru-RU" altLang="ru-RU" sz="819" b="1"/>
              </a:p>
            </p:txBody>
          </p:sp>
          <p:sp>
            <p:nvSpPr>
              <p:cNvPr id="407" name="Rectangle 84"/>
              <p:cNvSpPr>
                <a:spLocks noChangeArrowheads="1"/>
              </p:cNvSpPr>
              <p:nvPr/>
            </p:nvSpPr>
            <p:spPr bwMode="auto">
              <a:xfrm>
                <a:off x="7363" y="4843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-</a:t>
                </a:r>
                <a:endParaRPr lang="ru-RU" altLang="ru-RU" sz="819" b="1"/>
              </a:p>
            </p:txBody>
          </p:sp>
          <p:sp>
            <p:nvSpPr>
              <p:cNvPr id="408" name="Rectangle 85"/>
              <p:cNvSpPr>
                <a:spLocks noChangeArrowheads="1"/>
              </p:cNvSpPr>
              <p:nvPr/>
            </p:nvSpPr>
            <p:spPr bwMode="auto">
              <a:xfrm>
                <a:off x="7388" y="4843"/>
                <a:ext cx="1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485</a:t>
                </a:r>
                <a:endParaRPr lang="ru-RU" altLang="ru-RU" sz="819" b="1"/>
              </a:p>
            </p:txBody>
          </p:sp>
          <p:sp>
            <p:nvSpPr>
              <p:cNvPr id="409" name="Freeform 86"/>
              <p:cNvSpPr>
                <a:spLocks noEditPoints="1"/>
              </p:cNvSpPr>
              <p:nvPr/>
            </p:nvSpPr>
            <p:spPr bwMode="auto">
              <a:xfrm>
                <a:off x="8079" y="4664"/>
                <a:ext cx="6" cy="451"/>
              </a:xfrm>
              <a:custGeom>
                <a:avLst/>
                <a:gdLst>
                  <a:gd name="T0" fmla="*/ 16 w 16"/>
                  <a:gd name="T1" fmla="*/ 8 h 1226"/>
                  <a:gd name="T2" fmla="*/ 16 w 16"/>
                  <a:gd name="T3" fmla="*/ 120 h 1226"/>
                  <a:gd name="T4" fmla="*/ 8 w 16"/>
                  <a:gd name="T5" fmla="*/ 128 h 1226"/>
                  <a:gd name="T6" fmla="*/ 0 w 16"/>
                  <a:gd name="T7" fmla="*/ 120 h 1226"/>
                  <a:gd name="T8" fmla="*/ 0 w 16"/>
                  <a:gd name="T9" fmla="*/ 8 h 1226"/>
                  <a:gd name="T10" fmla="*/ 8 w 16"/>
                  <a:gd name="T11" fmla="*/ 0 h 1226"/>
                  <a:gd name="T12" fmla="*/ 16 w 16"/>
                  <a:gd name="T13" fmla="*/ 8 h 1226"/>
                  <a:gd name="T14" fmla="*/ 16 w 16"/>
                  <a:gd name="T15" fmla="*/ 200 h 1226"/>
                  <a:gd name="T16" fmla="*/ 16 w 16"/>
                  <a:gd name="T17" fmla="*/ 312 h 1226"/>
                  <a:gd name="T18" fmla="*/ 8 w 16"/>
                  <a:gd name="T19" fmla="*/ 320 h 1226"/>
                  <a:gd name="T20" fmla="*/ 0 w 16"/>
                  <a:gd name="T21" fmla="*/ 312 h 1226"/>
                  <a:gd name="T22" fmla="*/ 0 w 16"/>
                  <a:gd name="T23" fmla="*/ 200 h 1226"/>
                  <a:gd name="T24" fmla="*/ 8 w 16"/>
                  <a:gd name="T25" fmla="*/ 192 h 1226"/>
                  <a:gd name="T26" fmla="*/ 16 w 16"/>
                  <a:gd name="T27" fmla="*/ 200 h 1226"/>
                  <a:gd name="T28" fmla="*/ 16 w 16"/>
                  <a:gd name="T29" fmla="*/ 392 h 1226"/>
                  <a:gd name="T30" fmla="*/ 16 w 16"/>
                  <a:gd name="T31" fmla="*/ 504 h 1226"/>
                  <a:gd name="T32" fmla="*/ 8 w 16"/>
                  <a:gd name="T33" fmla="*/ 512 h 1226"/>
                  <a:gd name="T34" fmla="*/ 0 w 16"/>
                  <a:gd name="T35" fmla="*/ 504 h 1226"/>
                  <a:gd name="T36" fmla="*/ 0 w 16"/>
                  <a:gd name="T37" fmla="*/ 392 h 1226"/>
                  <a:gd name="T38" fmla="*/ 8 w 16"/>
                  <a:gd name="T39" fmla="*/ 384 h 1226"/>
                  <a:gd name="T40" fmla="*/ 16 w 16"/>
                  <a:gd name="T41" fmla="*/ 392 h 1226"/>
                  <a:gd name="T42" fmla="*/ 16 w 16"/>
                  <a:gd name="T43" fmla="*/ 584 h 1226"/>
                  <a:gd name="T44" fmla="*/ 16 w 16"/>
                  <a:gd name="T45" fmla="*/ 696 h 1226"/>
                  <a:gd name="T46" fmla="*/ 8 w 16"/>
                  <a:gd name="T47" fmla="*/ 704 h 1226"/>
                  <a:gd name="T48" fmla="*/ 0 w 16"/>
                  <a:gd name="T49" fmla="*/ 696 h 1226"/>
                  <a:gd name="T50" fmla="*/ 0 w 16"/>
                  <a:gd name="T51" fmla="*/ 584 h 1226"/>
                  <a:gd name="T52" fmla="*/ 8 w 16"/>
                  <a:gd name="T53" fmla="*/ 576 h 1226"/>
                  <a:gd name="T54" fmla="*/ 16 w 16"/>
                  <a:gd name="T55" fmla="*/ 584 h 1226"/>
                  <a:gd name="T56" fmla="*/ 16 w 16"/>
                  <a:gd name="T57" fmla="*/ 776 h 1226"/>
                  <a:gd name="T58" fmla="*/ 16 w 16"/>
                  <a:gd name="T59" fmla="*/ 888 h 1226"/>
                  <a:gd name="T60" fmla="*/ 8 w 16"/>
                  <a:gd name="T61" fmla="*/ 896 h 1226"/>
                  <a:gd name="T62" fmla="*/ 0 w 16"/>
                  <a:gd name="T63" fmla="*/ 888 h 1226"/>
                  <a:gd name="T64" fmla="*/ 0 w 16"/>
                  <a:gd name="T65" fmla="*/ 776 h 1226"/>
                  <a:gd name="T66" fmla="*/ 8 w 16"/>
                  <a:gd name="T67" fmla="*/ 768 h 1226"/>
                  <a:gd name="T68" fmla="*/ 16 w 16"/>
                  <a:gd name="T69" fmla="*/ 776 h 1226"/>
                  <a:gd name="T70" fmla="*/ 16 w 16"/>
                  <a:gd name="T71" fmla="*/ 968 h 1226"/>
                  <a:gd name="T72" fmla="*/ 16 w 16"/>
                  <a:gd name="T73" fmla="*/ 1080 h 1226"/>
                  <a:gd name="T74" fmla="*/ 8 w 16"/>
                  <a:gd name="T75" fmla="*/ 1088 h 1226"/>
                  <a:gd name="T76" fmla="*/ 0 w 16"/>
                  <a:gd name="T77" fmla="*/ 1080 h 1226"/>
                  <a:gd name="T78" fmla="*/ 0 w 16"/>
                  <a:gd name="T79" fmla="*/ 968 h 1226"/>
                  <a:gd name="T80" fmla="*/ 8 w 16"/>
                  <a:gd name="T81" fmla="*/ 960 h 1226"/>
                  <a:gd name="T82" fmla="*/ 16 w 16"/>
                  <a:gd name="T83" fmla="*/ 968 h 1226"/>
                  <a:gd name="T84" fmla="*/ 16 w 16"/>
                  <a:gd name="T85" fmla="*/ 1160 h 1226"/>
                  <a:gd name="T86" fmla="*/ 16 w 16"/>
                  <a:gd name="T87" fmla="*/ 1218 h 1226"/>
                  <a:gd name="T88" fmla="*/ 8 w 16"/>
                  <a:gd name="T89" fmla="*/ 1226 h 1226"/>
                  <a:gd name="T90" fmla="*/ 0 w 16"/>
                  <a:gd name="T91" fmla="*/ 1218 h 1226"/>
                  <a:gd name="T92" fmla="*/ 0 w 16"/>
                  <a:gd name="T93" fmla="*/ 1160 h 1226"/>
                  <a:gd name="T94" fmla="*/ 8 w 16"/>
                  <a:gd name="T95" fmla="*/ 1152 h 1226"/>
                  <a:gd name="T96" fmla="*/ 16 w 16"/>
                  <a:gd name="T97" fmla="*/ 1160 h 1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226">
                    <a:moveTo>
                      <a:pt x="16" y="8"/>
                    </a:moveTo>
                    <a:lnTo>
                      <a:pt x="16" y="120"/>
                    </a:lnTo>
                    <a:cubicBezTo>
                      <a:pt x="16" y="125"/>
                      <a:pt x="12" y="128"/>
                      <a:pt x="8" y="128"/>
                    </a:cubicBezTo>
                    <a:cubicBezTo>
                      <a:pt x="4" y="128"/>
                      <a:pt x="0" y="125"/>
                      <a:pt x="0" y="120"/>
                    </a:cubicBezTo>
                    <a:lnTo>
                      <a:pt x="0" y="8"/>
                    </a:ln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lose/>
                    <a:moveTo>
                      <a:pt x="16" y="200"/>
                    </a:moveTo>
                    <a:lnTo>
                      <a:pt x="16" y="312"/>
                    </a:lnTo>
                    <a:cubicBezTo>
                      <a:pt x="16" y="317"/>
                      <a:pt x="12" y="320"/>
                      <a:pt x="8" y="320"/>
                    </a:cubicBezTo>
                    <a:cubicBezTo>
                      <a:pt x="4" y="320"/>
                      <a:pt x="0" y="317"/>
                      <a:pt x="0" y="312"/>
                    </a:cubicBezTo>
                    <a:lnTo>
                      <a:pt x="0" y="200"/>
                    </a:lnTo>
                    <a:cubicBezTo>
                      <a:pt x="0" y="196"/>
                      <a:pt x="4" y="192"/>
                      <a:pt x="8" y="192"/>
                    </a:cubicBezTo>
                    <a:cubicBezTo>
                      <a:pt x="12" y="192"/>
                      <a:pt x="16" y="196"/>
                      <a:pt x="16" y="200"/>
                    </a:cubicBezTo>
                    <a:close/>
                    <a:moveTo>
                      <a:pt x="16" y="392"/>
                    </a:moveTo>
                    <a:lnTo>
                      <a:pt x="16" y="504"/>
                    </a:lnTo>
                    <a:cubicBezTo>
                      <a:pt x="16" y="509"/>
                      <a:pt x="12" y="512"/>
                      <a:pt x="8" y="512"/>
                    </a:cubicBezTo>
                    <a:cubicBezTo>
                      <a:pt x="4" y="512"/>
                      <a:pt x="0" y="509"/>
                      <a:pt x="0" y="504"/>
                    </a:cubicBezTo>
                    <a:lnTo>
                      <a:pt x="0" y="392"/>
                    </a:lnTo>
                    <a:cubicBezTo>
                      <a:pt x="0" y="388"/>
                      <a:pt x="4" y="384"/>
                      <a:pt x="8" y="384"/>
                    </a:cubicBezTo>
                    <a:cubicBezTo>
                      <a:pt x="12" y="384"/>
                      <a:pt x="16" y="388"/>
                      <a:pt x="16" y="392"/>
                    </a:cubicBezTo>
                    <a:close/>
                    <a:moveTo>
                      <a:pt x="16" y="584"/>
                    </a:moveTo>
                    <a:lnTo>
                      <a:pt x="16" y="696"/>
                    </a:lnTo>
                    <a:cubicBezTo>
                      <a:pt x="16" y="701"/>
                      <a:pt x="12" y="704"/>
                      <a:pt x="8" y="704"/>
                    </a:cubicBezTo>
                    <a:cubicBezTo>
                      <a:pt x="4" y="704"/>
                      <a:pt x="0" y="701"/>
                      <a:pt x="0" y="696"/>
                    </a:cubicBezTo>
                    <a:lnTo>
                      <a:pt x="0" y="584"/>
                    </a:lnTo>
                    <a:cubicBezTo>
                      <a:pt x="0" y="580"/>
                      <a:pt x="4" y="576"/>
                      <a:pt x="8" y="576"/>
                    </a:cubicBezTo>
                    <a:cubicBezTo>
                      <a:pt x="12" y="576"/>
                      <a:pt x="16" y="580"/>
                      <a:pt x="16" y="584"/>
                    </a:cubicBezTo>
                    <a:close/>
                    <a:moveTo>
                      <a:pt x="16" y="776"/>
                    </a:moveTo>
                    <a:lnTo>
                      <a:pt x="16" y="888"/>
                    </a:lnTo>
                    <a:cubicBezTo>
                      <a:pt x="16" y="893"/>
                      <a:pt x="12" y="896"/>
                      <a:pt x="8" y="896"/>
                    </a:cubicBezTo>
                    <a:cubicBezTo>
                      <a:pt x="4" y="896"/>
                      <a:pt x="0" y="893"/>
                      <a:pt x="0" y="888"/>
                    </a:cubicBezTo>
                    <a:lnTo>
                      <a:pt x="0" y="776"/>
                    </a:lnTo>
                    <a:cubicBezTo>
                      <a:pt x="0" y="772"/>
                      <a:pt x="4" y="768"/>
                      <a:pt x="8" y="768"/>
                    </a:cubicBezTo>
                    <a:cubicBezTo>
                      <a:pt x="12" y="768"/>
                      <a:pt x="16" y="772"/>
                      <a:pt x="16" y="776"/>
                    </a:cubicBezTo>
                    <a:close/>
                    <a:moveTo>
                      <a:pt x="16" y="968"/>
                    </a:moveTo>
                    <a:lnTo>
                      <a:pt x="16" y="1080"/>
                    </a:lnTo>
                    <a:cubicBezTo>
                      <a:pt x="16" y="1085"/>
                      <a:pt x="12" y="1088"/>
                      <a:pt x="8" y="1088"/>
                    </a:cubicBezTo>
                    <a:cubicBezTo>
                      <a:pt x="4" y="1088"/>
                      <a:pt x="0" y="1085"/>
                      <a:pt x="0" y="1080"/>
                    </a:cubicBezTo>
                    <a:lnTo>
                      <a:pt x="0" y="968"/>
                    </a:lnTo>
                    <a:cubicBezTo>
                      <a:pt x="0" y="964"/>
                      <a:pt x="4" y="960"/>
                      <a:pt x="8" y="960"/>
                    </a:cubicBezTo>
                    <a:cubicBezTo>
                      <a:pt x="12" y="960"/>
                      <a:pt x="16" y="964"/>
                      <a:pt x="16" y="968"/>
                    </a:cubicBezTo>
                    <a:close/>
                    <a:moveTo>
                      <a:pt x="16" y="1160"/>
                    </a:moveTo>
                    <a:lnTo>
                      <a:pt x="16" y="1218"/>
                    </a:lnTo>
                    <a:cubicBezTo>
                      <a:pt x="16" y="1222"/>
                      <a:pt x="12" y="1226"/>
                      <a:pt x="8" y="1226"/>
                    </a:cubicBezTo>
                    <a:cubicBezTo>
                      <a:pt x="4" y="1226"/>
                      <a:pt x="0" y="1222"/>
                      <a:pt x="0" y="1218"/>
                    </a:cubicBezTo>
                    <a:lnTo>
                      <a:pt x="0" y="1160"/>
                    </a:lnTo>
                    <a:cubicBezTo>
                      <a:pt x="0" y="1156"/>
                      <a:pt x="4" y="1152"/>
                      <a:pt x="8" y="1152"/>
                    </a:cubicBezTo>
                    <a:cubicBezTo>
                      <a:pt x="12" y="1152"/>
                      <a:pt x="16" y="1156"/>
                      <a:pt x="16" y="11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10" name="Rectangle 87"/>
              <p:cNvSpPr>
                <a:spLocks noChangeArrowheads="1"/>
              </p:cNvSpPr>
              <p:nvPr/>
            </p:nvSpPr>
            <p:spPr bwMode="auto">
              <a:xfrm>
                <a:off x="7713" y="4843"/>
                <a:ext cx="1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RS</a:t>
                </a:r>
                <a:endParaRPr lang="ru-RU" altLang="ru-RU" sz="819" b="1"/>
              </a:p>
            </p:txBody>
          </p:sp>
          <p:sp>
            <p:nvSpPr>
              <p:cNvPr id="411" name="Rectangle 88"/>
              <p:cNvSpPr>
                <a:spLocks noChangeArrowheads="1"/>
              </p:cNvSpPr>
              <p:nvPr/>
            </p:nvSpPr>
            <p:spPr bwMode="auto">
              <a:xfrm>
                <a:off x="7824" y="4843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-</a:t>
                </a:r>
                <a:endParaRPr lang="ru-RU" altLang="ru-RU" sz="819" b="1"/>
              </a:p>
            </p:txBody>
          </p:sp>
          <p:sp>
            <p:nvSpPr>
              <p:cNvPr id="412" name="Rectangle 89"/>
              <p:cNvSpPr>
                <a:spLocks noChangeArrowheads="1"/>
              </p:cNvSpPr>
              <p:nvPr/>
            </p:nvSpPr>
            <p:spPr bwMode="auto">
              <a:xfrm>
                <a:off x="7855" y="4843"/>
                <a:ext cx="1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485</a:t>
                </a:r>
                <a:endParaRPr lang="ru-RU" altLang="ru-RU" sz="819" b="1"/>
              </a:p>
            </p:txBody>
          </p:sp>
          <p:sp>
            <p:nvSpPr>
              <p:cNvPr id="413" name="Rectangle 90"/>
              <p:cNvSpPr>
                <a:spLocks noChangeArrowheads="1"/>
              </p:cNvSpPr>
              <p:nvPr/>
            </p:nvSpPr>
            <p:spPr bwMode="auto">
              <a:xfrm>
                <a:off x="6573" y="2887"/>
                <a:ext cx="1045" cy="445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14" name="Freeform 91"/>
              <p:cNvSpPr>
                <a:spLocks noEditPoints="1"/>
              </p:cNvSpPr>
              <p:nvPr/>
            </p:nvSpPr>
            <p:spPr bwMode="auto">
              <a:xfrm>
                <a:off x="6570" y="2884"/>
                <a:ext cx="1048" cy="451"/>
              </a:xfrm>
              <a:custGeom>
                <a:avLst/>
                <a:gdLst>
                  <a:gd name="T0" fmla="*/ 8 w 2435"/>
                  <a:gd name="T1" fmla="*/ 272 h 1225"/>
                  <a:gd name="T2" fmla="*/ 8 w 2435"/>
                  <a:gd name="T3" fmla="*/ 16 h 1225"/>
                  <a:gd name="T4" fmla="*/ 16 w 2435"/>
                  <a:gd name="T5" fmla="*/ 648 h 1225"/>
                  <a:gd name="T6" fmla="*/ 0 w 2435"/>
                  <a:gd name="T7" fmla="*/ 408 h 1225"/>
                  <a:gd name="T8" fmla="*/ 16 w 2435"/>
                  <a:gd name="T9" fmla="*/ 792 h 1225"/>
                  <a:gd name="T10" fmla="*/ 0 w 2435"/>
                  <a:gd name="T11" fmla="*/ 1032 h 1225"/>
                  <a:gd name="T12" fmla="*/ 16 w 2435"/>
                  <a:gd name="T13" fmla="*/ 792 h 1225"/>
                  <a:gd name="T14" fmla="*/ 8 w 2435"/>
                  <a:gd name="T15" fmla="*/ 1209 h 1225"/>
                  <a:gd name="T16" fmla="*/ 207 w 2435"/>
                  <a:gd name="T17" fmla="*/ 1225 h 1225"/>
                  <a:gd name="T18" fmla="*/ 0 w 2435"/>
                  <a:gd name="T19" fmla="*/ 1176 h 1225"/>
                  <a:gd name="T20" fmla="*/ 351 w 2435"/>
                  <a:gd name="T21" fmla="*/ 1209 h 1225"/>
                  <a:gd name="T22" fmla="*/ 591 w 2435"/>
                  <a:gd name="T23" fmla="*/ 1225 h 1225"/>
                  <a:gd name="T24" fmla="*/ 351 w 2435"/>
                  <a:gd name="T25" fmla="*/ 1209 h 1225"/>
                  <a:gd name="T26" fmla="*/ 983 w 2435"/>
                  <a:gd name="T27" fmla="*/ 1217 h 1225"/>
                  <a:gd name="T28" fmla="*/ 727 w 2435"/>
                  <a:gd name="T29" fmla="*/ 1217 h 1225"/>
                  <a:gd name="T30" fmla="*/ 1359 w 2435"/>
                  <a:gd name="T31" fmla="*/ 1209 h 1225"/>
                  <a:gd name="T32" fmla="*/ 1119 w 2435"/>
                  <a:gd name="T33" fmla="*/ 1225 h 1225"/>
                  <a:gd name="T34" fmla="*/ 1503 w 2435"/>
                  <a:gd name="T35" fmla="*/ 1209 h 1225"/>
                  <a:gd name="T36" fmla="*/ 1743 w 2435"/>
                  <a:gd name="T37" fmla="*/ 1225 h 1225"/>
                  <a:gd name="T38" fmla="*/ 1503 w 2435"/>
                  <a:gd name="T39" fmla="*/ 1209 h 1225"/>
                  <a:gd name="T40" fmla="*/ 2135 w 2435"/>
                  <a:gd name="T41" fmla="*/ 1217 h 1225"/>
                  <a:gd name="T42" fmla="*/ 1879 w 2435"/>
                  <a:gd name="T43" fmla="*/ 1217 h 1225"/>
                  <a:gd name="T44" fmla="*/ 2427 w 2435"/>
                  <a:gd name="T45" fmla="*/ 1209 h 1225"/>
                  <a:gd name="T46" fmla="*/ 2427 w 2435"/>
                  <a:gd name="T47" fmla="*/ 1125 h 1225"/>
                  <a:gd name="T48" fmla="*/ 2427 w 2435"/>
                  <a:gd name="T49" fmla="*/ 1225 h 1225"/>
                  <a:gd name="T50" fmla="*/ 2271 w 2435"/>
                  <a:gd name="T51" fmla="*/ 1209 h 1225"/>
                  <a:gd name="T52" fmla="*/ 2427 w 2435"/>
                  <a:gd name="T53" fmla="*/ 741 h 1225"/>
                  <a:gd name="T54" fmla="*/ 2427 w 2435"/>
                  <a:gd name="T55" fmla="*/ 997 h 1225"/>
                  <a:gd name="T56" fmla="*/ 2419 w 2435"/>
                  <a:gd name="T57" fmla="*/ 365 h 1225"/>
                  <a:gd name="T58" fmla="*/ 2435 w 2435"/>
                  <a:gd name="T59" fmla="*/ 605 h 1225"/>
                  <a:gd name="T60" fmla="*/ 2419 w 2435"/>
                  <a:gd name="T61" fmla="*/ 221 h 1225"/>
                  <a:gd name="T62" fmla="*/ 2401 w 2435"/>
                  <a:gd name="T63" fmla="*/ 16 h 1225"/>
                  <a:gd name="T64" fmla="*/ 2427 w 2435"/>
                  <a:gd name="T65" fmla="*/ 0 h 1225"/>
                  <a:gd name="T66" fmla="*/ 2427 w 2435"/>
                  <a:gd name="T67" fmla="*/ 229 h 1225"/>
                  <a:gd name="T68" fmla="*/ 2017 w 2435"/>
                  <a:gd name="T69" fmla="*/ 16 h 1225"/>
                  <a:gd name="T70" fmla="*/ 2257 w 2435"/>
                  <a:gd name="T71" fmla="*/ 0 h 1225"/>
                  <a:gd name="T72" fmla="*/ 1873 w 2435"/>
                  <a:gd name="T73" fmla="*/ 16 h 1225"/>
                  <a:gd name="T74" fmla="*/ 1633 w 2435"/>
                  <a:gd name="T75" fmla="*/ 0 h 1225"/>
                  <a:gd name="T76" fmla="*/ 1873 w 2435"/>
                  <a:gd name="T77" fmla="*/ 16 h 1225"/>
                  <a:gd name="T78" fmla="*/ 1241 w 2435"/>
                  <a:gd name="T79" fmla="*/ 8 h 1225"/>
                  <a:gd name="T80" fmla="*/ 1497 w 2435"/>
                  <a:gd name="T81" fmla="*/ 8 h 1225"/>
                  <a:gd name="T82" fmla="*/ 865 w 2435"/>
                  <a:gd name="T83" fmla="*/ 16 h 1225"/>
                  <a:gd name="T84" fmla="*/ 1105 w 2435"/>
                  <a:gd name="T85" fmla="*/ 0 h 1225"/>
                  <a:gd name="T86" fmla="*/ 721 w 2435"/>
                  <a:gd name="T87" fmla="*/ 16 h 1225"/>
                  <a:gd name="T88" fmla="*/ 481 w 2435"/>
                  <a:gd name="T89" fmla="*/ 0 h 1225"/>
                  <a:gd name="T90" fmla="*/ 721 w 2435"/>
                  <a:gd name="T91" fmla="*/ 16 h 1225"/>
                  <a:gd name="T92" fmla="*/ 89 w 2435"/>
                  <a:gd name="T93" fmla="*/ 8 h 1225"/>
                  <a:gd name="T94" fmla="*/ 345 w 2435"/>
                  <a:gd name="T95" fmla="*/ 8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5" h="1225">
                    <a:moveTo>
                      <a:pt x="16" y="24"/>
                    </a:moveTo>
                    <a:lnTo>
                      <a:pt x="16" y="264"/>
                    </a:lnTo>
                    <a:cubicBezTo>
                      <a:pt x="16" y="268"/>
                      <a:pt x="13" y="272"/>
                      <a:pt x="8" y="272"/>
                    </a:cubicBezTo>
                    <a:cubicBezTo>
                      <a:pt x="4" y="272"/>
                      <a:pt x="0" y="268"/>
                      <a:pt x="0" y="264"/>
                    </a:cubicBezTo>
                    <a:lnTo>
                      <a:pt x="0" y="24"/>
                    </a:lnTo>
                    <a:cubicBezTo>
                      <a:pt x="0" y="19"/>
                      <a:pt x="4" y="16"/>
                      <a:pt x="8" y="16"/>
                    </a:cubicBezTo>
                    <a:cubicBezTo>
                      <a:pt x="13" y="16"/>
                      <a:pt x="16" y="19"/>
                      <a:pt x="16" y="24"/>
                    </a:cubicBezTo>
                    <a:close/>
                    <a:moveTo>
                      <a:pt x="16" y="408"/>
                    </a:moveTo>
                    <a:lnTo>
                      <a:pt x="16" y="648"/>
                    </a:lnTo>
                    <a:cubicBezTo>
                      <a:pt x="16" y="652"/>
                      <a:pt x="13" y="656"/>
                      <a:pt x="8" y="656"/>
                    </a:cubicBezTo>
                    <a:cubicBezTo>
                      <a:pt x="4" y="656"/>
                      <a:pt x="0" y="652"/>
                      <a:pt x="0" y="648"/>
                    </a:cubicBezTo>
                    <a:lnTo>
                      <a:pt x="0" y="408"/>
                    </a:lnTo>
                    <a:cubicBezTo>
                      <a:pt x="0" y="403"/>
                      <a:pt x="4" y="400"/>
                      <a:pt x="8" y="400"/>
                    </a:cubicBezTo>
                    <a:cubicBezTo>
                      <a:pt x="13" y="400"/>
                      <a:pt x="16" y="403"/>
                      <a:pt x="16" y="408"/>
                    </a:cubicBezTo>
                    <a:close/>
                    <a:moveTo>
                      <a:pt x="16" y="792"/>
                    </a:moveTo>
                    <a:lnTo>
                      <a:pt x="16" y="1032"/>
                    </a:lnTo>
                    <a:cubicBezTo>
                      <a:pt x="16" y="1036"/>
                      <a:pt x="13" y="1040"/>
                      <a:pt x="8" y="1040"/>
                    </a:cubicBezTo>
                    <a:cubicBezTo>
                      <a:pt x="4" y="1040"/>
                      <a:pt x="0" y="1036"/>
                      <a:pt x="0" y="1032"/>
                    </a:cubicBezTo>
                    <a:lnTo>
                      <a:pt x="0" y="792"/>
                    </a:lnTo>
                    <a:cubicBezTo>
                      <a:pt x="0" y="787"/>
                      <a:pt x="4" y="784"/>
                      <a:pt x="8" y="784"/>
                    </a:cubicBezTo>
                    <a:cubicBezTo>
                      <a:pt x="13" y="784"/>
                      <a:pt x="16" y="787"/>
                      <a:pt x="16" y="792"/>
                    </a:cubicBezTo>
                    <a:close/>
                    <a:moveTo>
                      <a:pt x="16" y="1176"/>
                    </a:moveTo>
                    <a:lnTo>
                      <a:pt x="16" y="1217"/>
                    </a:lnTo>
                    <a:lnTo>
                      <a:pt x="8" y="1209"/>
                    </a:lnTo>
                    <a:lnTo>
                      <a:pt x="207" y="1209"/>
                    </a:lnTo>
                    <a:cubicBezTo>
                      <a:pt x="211" y="1209"/>
                      <a:pt x="215" y="1213"/>
                      <a:pt x="215" y="1217"/>
                    </a:cubicBezTo>
                    <a:cubicBezTo>
                      <a:pt x="215" y="1222"/>
                      <a:pt x="211" y="1225"/>
                      <a:pt x="207" y="1225"/>
                    </a:cubicBezTo>
                    <a:lnTo>
                      <a:pt x="8" y="1225"/>
                    </a:lnTo>
                    <a:cubicBezTo>
                      <a:pt x="4" y="1225"/>
                      <a:pt x="0" y="1222"/>
                      <a:pt x="0" y="1217"/>
                    </a:cubicBezTo>
                    <a:lnTo>
                      <a:pt x="0" y="1176"/>
                    </a:lnTo>
                    <a:cubicBezTo>
                      <a:pt x="0" y="1171"/>
                      <a:pt x="4" y="1168"/>
                      <a:pt x="8" y="1168"/>
                    </a:cubicBezTo>
                    <a:cubicBezTo>
                      <a:pt x="13" y="1168"/>
                      <a:pt x="16" y="1171"/>
                      <a:pt x="16" y="1176"/>
                    </a:cubicBezTo>
                    <a:close/>
                    <a:moveTo>
                      <a:pt x="351" y="1209"/>
                    </a:moveTo>
                    <a:lnTo>
                      <a:pt x="591" y="1209"/>
                    </a:lnTo>
                    <a:cubicBezTo>
                      <a:pt x="595" y="1209"/>
                      <a:pt x="599" y="1213"/>
                      <a:pt x="599" y="1217"/>
                    </a:cubicBezTo>
                    <a:cubicBezTo>
                      <a:pt x="599" y="1222"/>
                      <a:pt x="595" y="1225"/>
                      <a:pt x="591" y="1225"/>
                    </a:cubicBezTo>
                    <a:lnTo>
                      <a:pt x="351" y="1225"/>
                    </a:lnTo>
                    <a:cubicBezTo>
                      <a:pt x="346" y="1225"/>
                      <a:pt x="343" y="1222"/>
                      <a:pt x="343" y="1217"/>
                    </a:cubicBezTo>
                    <a:cubicBezTo>
                      <a:pt x="343" y="1213"/>
                      <a:pt x="346" y="1209"/>
                      <a:pt x="351" y="1209"/>
                    </a:cubicBezTo>
                    <a:close/>
                    <a:moveTo>
                      <a:pt x="735" y="1209"/>
                    </a:moveTo>
                    <a:lnTo>
                      <a:pt x="975" y="1209"/>
                    </a:lnTo>
                    <a:cubicBezTo>
                      <a:pt x="979" y="1209"/>
                      <a:pt x="983" y="1213"/>
                      <a:pt x="983" y="1217"/>
                    </a:cubicBezTo>
                    <a:cubicBezTo>
                      <a:pt x="983" y="1222"/>
                      <a:pt x="979" y="1225"/>
                      <a:pt x="975" y="1225"/>
                    </a:cubicBezTo>
                    <a:lnTo>
                      <a:pt x="735" y="1225"/>
                    </a:lnTo>
                    <a:cubicBezTo>
                      <a:pt x="730" y="1225"/>
                      <a:pt x="727" y="1222"/>
                      <a:pt x="727" y="1217"/>
                    </a:cubicBezTo>
                    <a:cubicBezTo>
                      <a:pt x="727" y="1213"/>
                      <a:pt x="730" y="1209"/>
                      <a:pt x="735" y="1209"/>
                    </a:cubicBezTo>
                    <a:close/>
                    <a:moveTo>
                      <a:pt x="1119" y="1209"/>
                    </a:moveTo>
                    <a:lnTo>
                      <a:pt x="1359" y="1209"/>
                    </a:lnTo>
                    <a:cubicBezTo>
                      <a:pt x="1363" y="1209"/>
                      <a:pt x="1367" y="1213"/>
                      <a:pt x="1367" y="1217"/>
                    </a:cubicBezTo>
                    <a:cubicBezTo>
                      <a:pt x="1367" y="1222"/>
                      <a:pt x="1363" y="1225"/>
                      <a:pt x="1359" y="1225"/>
                    </a:cubicBezTo>
                    <a:lnTo>
                      <a:pt x="1119" y="1225"/>
                    </a:lnTo>
                    <a:cubicBezTo>
                      <a:pt x="1114" y="1225"/>
                      <a:pt x="1111" y="1222"/>
                      <a:pt x="1111" y="1217"/>
                    </a:cubicBezTo>
                    <a:cubicBezTo>
                      <a:pt x="1111" y="1213"/>
                      <a:pt x="1114" y="1209"/>
                      <a:pt x="1119" y="1209"/>
                    </a:cubicBezTo>
                    <a:close/>
                    <a:moveTo>
                      <a:pt x="1503" y="1209"/>
                    </a:moveTo>
                    <a:lnTo>
                      <a:pt x="1743" y="1209"/>
                    </a:lnTo>
                    <a:cubicBezTo>
                      <a:pt x="1747" y="1209"/>
                      <a:pt x="1751" y="1213"/>
                      <a:pt x="1751" y="1217"/>
                    </a:cubicBezTo>
                    <a:cubicBezTo>
                      <a:pt x="1751" y="1222"/>
                      <a:pt x="1747" y="1225"/>
                      <a:pt x="1743" y="1225"/>
                    </a:cubicBezTo>
                    <a:lnTo>
                      <a:pt x="1503" y="1225"/>
                    </a:lnTo>
                    <a:cubicBezTo>
                      <a:pt x="1498" y="1225"/>
                      <a:pt x="1495" y="1222"/>
                      <a:pt x="1495" y="1217"/>
                    </a:cubicBezTo>
                    <a:cubicBezTo>
                      <a:pt x="1495" y="1213"/>
                      <a:pt x="1498" y="1209"/>
                      <a:pt x="1503" y="1209"/>
                    </a:cubicBezTo>
                    <a:close/>
                    <a:moveTo>
                      <a:pt x="1887" y="1209"/>
                    </a:moveTo>
                    <a:lnTo>
                      <a:pt x="2127" y="1209"/>
                    </a:lnTo>
                    <a:cubicBezTo>
                      <a:pt x="2131" y="1209"/>
                      <a:pt x="2135" y="1213"/>
                      <a:pt x="2135" y="1217"/>
                    </a:cubicBezTo>
                    <a:cubicBezTo>
                      <a:pt x="2135" y="1222"/>
                      <a:pt x="2131" y="1225"/>
                      <a:pt x="2127" y="1225"/>
                    </a:cubicBezTo>
                    <a:lnTo>
                      <a:pt x="1887" y="1225"/>
                    </a:lnTo>
                    <a:cubicBezTo>
                      <a:pt x="1882" y="1225"/>
                      <a:pt x="1879" y="1222"/>
                      <a:pt x="1879" y="1217"/>
                    </a:cubicBezTo>
                    <a:cubicBezTo>
                      <a:pt x="1879" y="1213"/>
                      <a:pt x="1882" y="1209"/>
                      <a:pt x="1887" y="1209"/>
                    </a:cubicBezTo>
                    <a:close/>
                    <a:moveTo>
                      <a:pt x="2271" y="1209"/>
                    </a:moveTo>
                    <a:lnTo>
                      <a:pt x="2427" y="1209"/>
                    </a:lnTo>
                    <a:lnTo>
                      <a:pt x="2419" y="1217"/>
                    </a:lnTo>
                    <a:lnTo>
                      <a:pt x="2419" y="1133"/>
                    </a:lnTo>
                    <a:cubicBezTo>
                      <a:pt x="2419" y="1129"/>
                      <a:pt x="2423" y="1125"/>
                      <a:pt x="2427" y="1125"/>
                    </a:cubicBezTo>
                    <a:cubicBezTo>
                      <a:pt x="2432" y="1125"/>
                      <a:pt x="2435" y="1129"/>
                      <a:pt x="2435" y="1133"/>
                    </a:cubicBezTo>
                    <a:lnTo>
                      <a:pt x="2435" y="1217"/>
                    </a:lnTo>
                    <a:cubicBezTo>
                      <a:pt x="2435" y="1222"/>
                      <a:pt x="2432" y="1225"/>
                      <a:pt x="2427" y="1225"/>
                    </a:cubicBezTo>
                    <a:lnTo>
                      <a:pt x="2271" y="1225"/>
                    </a:lnTo>
                    <a:cubicBezTo>
                      <a:pt x="2266" y="1225"/>
                      <a:pt x="2263" y="1222"/>
                      <a:pt x="2263" y="1217"/>
                    </a:cubicBezTo>
                    <a:cubicBezTo>
                      <a:pt x="2263" y="1213"/>
                      <a:pt x="2266" y="1209"/>
                      <a:pt x="2271" y="1209"/>
                    </a:cubicBezTo>
                    <a:close/>
                    <a:moveTo>
                      <a:pt x="2419" y="989"/>
                    </a:moveTo>
                    <a:lnTo>
                      <a:pt x="2419" y="749"/>
                    </a:lnTo>
                    <a:cubicBezTo>
                      <a:pt x="2419" y="745"/>
                      <a:pt x="2423" y="741"/>
                      <a:pt x="2427" y="741"/>
                    </a:cubicBezTo>
                    <a:cubicBezTo>
                      <a:pt x="2432" y="741"/>
                      <a:pt x="2435" y="745"/>
                      <a:pt x="2435" y="749"/>
                    </a:cubicBezTo>
                    <a:lnTo>
                      <a:pt x="2435" y="989"/>
                    </a:lnTo>
                    <a:cubicBezTo>
                      <a:pt x="2435" y="994"/>
                      <a:pt x="2432" y="997"/>
                      <a:pt x="2427" y="997"/>
                    </a:cubicBezTo>
                    <a:cubicBezTo>
                      <a:pt x="2423" y="997"/>
                      <a:pt x="2419" y="994"/>
                      <a:pt x="2419" y="989"/>
                    </a:cubicBezTo>
                    <a:close/>
                    <a:moveTo>
                      <a:pt x="2419" y="605"/>
                    </a:moveTo>
                    <a:lnTo>
                      <a:pt x="2419" y="365"/>
                    </a:lnTo>
                    <a:cubicBezTo>
                      <a:pt x="2419" y="361"/>
                      <a:pt x="2423" y="357"/>
                      <a:pt x="2427" y="357"/>
                    </a:cubicBezTo>
                    <a:cubicBezTo>
                      <a:pt x="2432" y="357"/>
                      <a:pt x="2435" y="361"/>
                      <a:pt x="2435" y="365"/>
                    </a:cubicBezTo>
                    <a:lnTo>
                      <a:pt x="2435" y="605"/>
                    </a:lnTo>
                    <a:cubicBezTo>
                      <a:pt x="2435" y="610"/>
                      <a:pt x="2432" y="613"/>
                      <a:pt x="2427" y="613"/>
                    </a:cubicBezTo>
                    <a:cubicBezTo>
                      <a:pt x="2423" y="613"/>
                      <a:pt x="2419" y="610"/>
                      <a:pt x="2419" y="605"/>
                    </a:cubicBezTo>
                    <a:close/>
                    <a:moveTo>
                      <a:pt x="2419" y="221"/>
                    </a:moveTo>
                    <a:lnTo>
                      <a:pt x="2419" y="8"/>
                    </a:lnTo>
                    <a:lnTo>
                      <a:pt x="2427" y="16"/>
                    </a:lnTo>
                    <a:lnTo>
                      <a:pt x="2401" y="16"/>
                    </a:lnTo>
                    <a:cubicBezTo>
                      <a:pt x="2397" y="16"/>
                      <a:pt x="2393" y="12"/>
                      <a:pt x="2393" y="8"/>
                    </a:cubicBezTo>
                    <a:cubicBezTo>
                      <a:pt x="2393" y="3"/>
                      <a:pt x="2397" y="0"/>
                      <a:pt x="2401" y="0"/>
                    </a:cubicBezTo>
                    <a:lnTo>
                      <a:pt x="2427" y="0"/>
                    </a:lnTo>
                    <a:cubicBezTo>
                      <a:pt x="2432" y="0"/>
                      <a:pt x="2435" y="3"/>
                      <a:pt x="2435" y="8"/>
                    </a:cubicBezTo>
                    <a:lnTo>
                      <a:pt x="2435" y="221"/>
                    </a:lnTo>
                    <a:cubicBezTo>
                      <a:pt x="2435" y="226"/>
                      <a:pt x="2432" y="229"/>
                      <a:pt x="2427" y="229"/>
                    </a:cubicBezTo>
                    <a:cubicBezTo>
                      <a:pt x="2423" y="229"/>
                      <a:pt x="2419" y="226"/>
                      <a:pt x="2419" y="221"/>
                    </a:cubicBezTo>
                    <a:close/>
                    <a:moveTo>
                      <a:pt x="2257" y="16"/>
                    </a:moveTo>
                    <a:lnTo>
                      <a:pt x="2017" y="16"/>
                    </a:lnTo>
                    <a:cubicBezTo>
                      <a:pt x="2013" y="16"/>
                      <a:pt x="2009" y="12"/>
                      <a:pt x="2009" y="8"/>
                    </a:cubicBezTo>
                    <a:cubicBezTo>
                      <a:pt x="2009" y="3"/>
                      <a:pt x="2013" y="0"/>
                      <a:pt x="2017" y="0"/>
                    </a:cubicBezTo>
                    <a:lnTo>
                      <a:pt x="2257" y="0"/>
                    </a:lnTo>
                    <a:cubicBezTo>
                      <a:pt x="2261" y="0"/>
                      <a:pt x="2265" y="3"/>
                      <a:pt x="2265" y="8"/>
                    </a:cubicBezTo>
                    <a:cubicBezTo>
                      <a:pt x="2265" y="12"/>
                      <a:pt x="2261" y="16"/>
                      <a:pt x="2257" y="16"/>
                    </a:cubicBezTo>
                    <a:close/>
                    <a:moveTo>
                      <a:pt x="1873" y="16"/>
                    </a:moveTo>
                    <a:lnTo>
                      <a:pt x="1633" y="16"/>
                    </a:lnTo>
                    <a:cubicBezTo>
                      <a:pt x="1629" y="16"/>
                      <a:pt x="1625" y="12"/>
                      <a:pt x="1625" y="8"/>
                    </a:cubicBezTo>
                    <a:cubicBezTo>
                      <a:pt x="1625" y="3"/>
                      <a:pt x="1629" y="0"/>
                      <a:pt x="1633" y="0"/>
                    </a:cubicBezTo>
                    <a:lnTo>
                      <a:pt x="1873" y="0"/>
                    </a:lnTo>
                    <a:cubicBezTo>
                      <a:pt x="1877" y="0"/>
                      <a:pt x="1881" y="3"/>
                      <a:pt x="1881" y="8"/>
                    </a:cubicBezTo>
                    <a:cubicBezTo>
                      <a:pt x="1881" y="12"/>
                      <a:pt x="1877" y="16"/>
                      <a:pt x="1873" y="16"/>
                    </a:cubicBezTo>
                    <a:close/>
                    <a:moveTo>
                      <a:pt x="1489" y="16"/>
                    </a:moveTo>
                    <a:lnTo>
                      <a:pt x="1249" y="16"/>
                    </a:lnTo>
                    <a:cubicBezTo>
                      <a:pt x="1245" y="16"/>
                      <a:pt x="1241" y="12"/>
                      <a:pt x="1241" y="8"/>
                    </a:cubicBezTo>
                    <a:cubicBezTo>
                      <a:pt x="1241" y="3"/>
                      <a:pt x="1245" y="0"/>
                      <a:pt x="1249" y="0"/>
                    </a:cubicBezTo>
                    <a:lnTo>
                      <a:pt x="1489" y="0"/>
                    </a:lnTo>
                    <a:cubicBezTo>
                      <a:pt x="1493" y="0"/>
                      <a:pt x="1497" y="3"/>
                      <a:pt x="1497" y="8"/>
                    </a:cubicBezTo>
                    <a:cubicBezTo>
                      <a:pt x="1497" y="12"/>
                      <a:pt x="1493" y="16"/>
                      <a:pt x="1489" y="16"/>
                    </a:cubicBezTo>
                    <a:close/>
                    <a:moveTo>
                      <a:pt x="1105" y="16"/>
                    </a:moveTo>
                    <a:lnTo>
                      <a:pt x="865" y="16"/>
                    </a:lnTo>
                    <a:cubicBezTo>
                      <a:pt x="861" y="16"/>
                      <a:pt x="857" y="12"/>
                      <a:pt x="857" y="8"/>
                    </a:cubicBezTo>
                    <a:cubicBezTo>
                      <a:pt x="857" y="3"/>
                      <a:pt x="861" y="0"/>
                      <a:pt x="865" y="0"/>
                    </a:cubicBezTo>
                    <a:lnTo>
                      <a:pt x="1105" y="0"/>
                    </a:lnTo>
                    <a:cubicBezTo>
                      <a:pt x="1109" y="0"/>
                      <a:pt x="1113" y="3"/>
                      <a:pt x="1113" y="8"/>
                    </a:cubicBezTo>
                    <a:cubicBezTo>
                      <a:pt x="1113" y="12"/>
                      <a:pt x="1109" y="16"/>
                      <a:pt x="1105" y="16"/>
                    </a:cubicBezTo>
                    <a:close/>
                    <a:moveTo>
                      <a:pt x="721" y="16"/>
                    </a:moveTo>
                    <a:lnTo>
                      <a:pt x="481" y="16"/>
                    </a:lnTo>
                    <a:cubicBezTo>
                      <a:pt x="477" y="16"/>
                      <a:pt x="473" y="12"/>
                      <a:pt x="473" y="8"/>
                    </a:cubicBezTo>
                    <a:cubicBezTo>
                      <a:pt x="473" y="3"/>
                      <a:pt x="477" y="0"/>
                      <a:pt x="481" y="0"/>
                    </a:cubicBezTo>
                    <a:lnTo>
                      <a:pt x="721" y="0"/>
                    </a:lnTo>
                    <a:cubicBezTo>
                      <a:pt x="725" y="0"/>
                      <a:pt x="729" y="3"/>
                      <a:pt x="729" y="8"/>
                    </a:cubicBezTo>
                    <a:cubicBezTo>
                      <a:pt x="729" y="12"/>
                      <a:pt x="725" y="16"/>
                      <a:pt x="721" y="16"/>
                    </a:cubicBezTo>
                    <a:close/>
                    <a:moveTo>
                      <a:pt x="337" y="16"/>
                    </a:moveTo>
                    <a:lnTo>
                      <a:pt x="97" y="16"/>
                    </a:lnTo>
                    <a:cubicBezTo>
                      <a:pt x="93" y="16"/>
                      <a:pt x="89" y="12"/>
                      <a:pt x="89" y="8"/>
                    </a:cubicBezTo>
                    <a:cubicBezTo>
                      <a:pt x="89" y="3"/>
                      <a:pt x="93" y="0"/>
                      <a:pt x="97" y="0"/>
                    </a:cubicBezTo>
                    <a:lnTo>
                      <a:pt x="337" y="0"/>
                    </a:lnTo>
                    <a:cubicBezTo>
                      <a:pt x="341" y="0"/>
                      <a:pt x="345" y="3"/>
                      <a:pt x="345" y="8"/>
                    </a:cubicBezTo>
                    <a:cubicBezTo>
                      <a:pt x="345" y="12"/>
                      <a:pt x="341" y="16"/>
                      <a:pt x="337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15" name="Rectangle 92"/>
              <p:cNvSpPr>
                <a:spLocks noChangeArrowheads="1"/>
              </p:cNvSpPr>
              <p:nvPr/>
            </p:nvSpPr>
            <p:spPr bwMode="auto">
              <a:xfrm>
                <a:off x="6854" y="3013"/>
                <a:ext cx="5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АРМ АСКРО</a:t>
                </a:r>
                <a:endParaRPr lang="ru-RU" altLang="ru-RU" sz="819" b="1" dirty="0"/>
              </a:p>
            </p:txBody>
          </p:sp>
          <p:sp>
            <p:nvSpPr>
              <p:cNvPr id="416" name="Rectangle 93"/>
              <p:cNvSpPr>
                <a:spLocks noChangeArrowheads="1"/>
              </p:cNvSpPr>
              <p:nvPr/>
            </p:nvSpPr>
            <p:spPr bwMode="auto">
              <a:xfrm>
                <a:off x="6626" y="3107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(</a:t>
                </a:r>
                <a:endParaRPr lang="ru-RU" altLang="ru-RU" sz="819" b="1"/>
              </a:p>
            </p:txBody>
          </p:sp>
          <p:sp>
            <p:nvSpPr>
              <p:cNvPr id="417" name="Rectangle 94"/>
              <p:cNvSpPr>
                <a:spLocks noChangeArrowheads="1"/>
              </p:cNvSpPr>
              <p:nvPr/>
            </p:nvSpPr>
            <p:spPr bwMode="auto">
              <a:xfrm>
                <a:off x="6651" y="3107"/>
                <a:ext cx="8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в холодном резерве</a:t>
                </a:r>
                <a:endParaRPr lang="ru-RU" altLang="ru-RU" sz="819" b="1" dirty="0"/>
              </a:p>
            </p:txBody>
          </p:sp>
          <p:sp>
            <p:nvSpPr>
              <p:cNvPr id="418" name="Rectangle 95"/>
              <p:cNvSpPr>
                <a:spLocks noChangeArrowheads="1"/>
              </p:cNvSpPr>
              <p:nvPr/>
            </p:nvSpPr>
            <p:spPr bwMode="auto">
              <a:xfrm>
                <a:off x="7551" y="3107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)</a:t>
                </a:r>
                <a:endParaRPr lang="ru-RU" altLang="ru-RU" sz="819" b="1" dirty="0"/>
              </a:p>
            </p:txBody>
          </p:sp>
          <p:sp>
            <p:nvSpPr>
              <p:cNvPr id="419" name="Rectangle 96"/>
              <p:cNvSpPr>
                <a:spLocks noChangeArrowheads="1"/>
              </p:cNvSpPr>
              <p:nvPr/>
            </p:nvSpPr>
            <p:spPr bwMode="auto">
              <a:xfrm>
                <a:off x="7734" y="2887"/>
                <a:ext cx="1027" cy="445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20" name="Freeform 97"/>
              <p:cNvSpPr>
                <a:spLocks noEditPoints="1"/>
              </p:cNvSpPr>
              <p:nvPr/>
            </p:nvSpPr>
            <p:spPr bwMode="auto">
              <a:xfrm>
                <a:off x="7731" y="2884"/>
                <a:ext cx="1028" cy="451"/>
              </a:xfrm>
              <a:custGeom>
                <a:avLst/>
                <a:gdLst>
                  <a:gd name="T0" fmla="*/ 8 w 2435"/>
                  <a:gd name="T1" fmla="*/ 272 h 1225"/>
                  <a:gd name="T2" fmla="*/ 8 w 2435"/>
                  <a:gd name="T3" fmla="*/ 16 h 1225"/>
                  <a:gd name="T4" fmla="*/ 16 w 2435"/>
                  <a:gd name="T5" fmla="*/ 648 h 1225"/>
                  <a:gd name="T6" fmla="*/ 0 w 2435"/>
                  <a:gd name="T7" fmla="*/ 408 h 1225"/>
                  <a:gd name="T8" fmla="*/ 16 w 2435"/>
                  <a:gd name="T9" fmla="*/ 792 h 1225"/>
                  <a:gd name="T10" fmla="*/ 0 w 2435"/>
                  <a:gd name="T11" fmla="*/ 1032 h 1225"/>
                  <a:gd name="T12" fmla="*/ 16 w 2435"/>
                  <a:gd name="T13" fmla="*/ 792 h 1225"/>
                  <a:gd name="T14" fmla="*/ 8 w 2435"/>
                  <a:gd name="T15" fmla="*/ 1209 h 1225"/>
                  <a:gd name="T16" fmla="*/ 206 w 2435"/>
                  <a:gd name="T17" fmla="*/ 1225 h 1225"/>
                  <a:gd name="T18" fmla="*/ 0 w 2435"/>
                  <a:gd name="T19" fmla="*/ 1176 h 1225"/>
                  <a:gd name="T20" fmla="*/ 350 w 2435"/>
                  <a:gd name="T21" fmla="*/ 1209 h 1225"/>
                  <a:gd name="T22" fmla="*/ 590 w 2435"/>
                  <a:gd name="T23" fmla="*/ 1225 h 1225"/>
                  <a:gd name="T24" fmla="*/ 350 w 2435"/>
                  <a:gd name="T25" fmla="*/ 1209 h 1225"/>
                  <a:gd name="T26" fmla="*/ 982 w 2435"/>
                  <a:gd name="T27" fmla="*/ 1217 h 1225"/>
                  <a:gd name="T28" fmla="*/ 726 w 2435"/>
                  <a:gd name="T29" fmla="*/ 1217 h 1225"/>
                  <a:gd name="T30" fmla="*/ 1358 w 2435"/>
                  <a:gd name="T31" fmla="*/ 1209 h 1225"/>
                  <a:gd name="T32" fmla="*/ 1118 w 2435"/>
                  <a:gd name="T33" fmla="*/ 1225 h 1225"/>
                  <a:gd name="T34" fmla="*/ 1502 w 2435"/>
                  <a:gd name="T35" fmla="*/ 1209 h 1225"/>
                  <a:gd name="T36" fmla="*/ 1742 w 2435"/>
                  <a:gd name="T37" fmla="*/ 1225 h 1225"/>
                  <a:gd name="T38" fmla="*/ 1502 w 2435"/>
                  <a:gd name="T39" fmla="*/ 1209 h 1225"/>
                  <a:gd name="T40" fmla="*/ 2134 w 2435"/>
                  <a:gd name="T41" fmla="*/ 1217 h 1225"/>
                  <a:gd name="T42" fmla="*/ 1878 w 2435"/>
                  <a:gd name="T43" fmla="*/ 1217 h 1225"/>
                  <a:gd name="T44" fmla="*/ 2427 w 2435"/>
                  <a:gd name="T45" fmla="*/ 1209 h 1225"/>
                  <a:gd name="T46" fmla="*/ 2427 w 2435"/>
                  <a:gd name="T47" fmla="*/ 1125 h 1225"/>
                  <a:gd name="T48" fmla="*/ 2427 w 2435"/>
                  <a:gd name="T49" fmla="*/ 1225 h 1225"/>
                  <a:gd name="T50" fmla="*/ 2270 w 2435"/>
                  <a:gd name="T51" fmla="*/ 1209 h 1225"/>
                  <a:gd name="T52" fmla="*/ 2427 w 2435"/>
                  <a:gd name="T53" fmla="*/ 741 h 1225"/>
                  <a:gd name="T54" fmla="*/ 2427 w 2435"/>
                  <a:gd name="T55" fmla="*/ 997 h 1225"/>
                  <a:gd name="T56" fmla="*/ 2419 w 2435"/>
                  <a:gd name="T57" fmla="*/ 365 h 1225"/>
                  <a:gd name="T58" fmla="*/ 2435 w 2435"/>
                  <a:gd name="T59" fmla="*/ 605 h 1225"/>
                  <a:gd name="T60" fmla="*/ 2419 w 2435"/>
                  <a:gd name="T61" fmla="*/ 221 h 1225"/>
                  <a:gd name="T62" fmla="*/ 2401 w 2435"/>
                  <a:gd name="T63" fmla="*/ 16 h 1225"/>
                  <a:gd name="T64" fmla="*/ 2427 w 2435"/>
                  <a:gd name="T65" fmla="*/ 0 h 1225"/>
                  <a:gd name="T66" fmla="*/ 2427 w 2435"/>
                  <a:gd name="T67" fmla="*/ 229 h 1225"/>
                  <a:gd name="T68" fmla="*/ 2017 w 2435"/>
                  <a:gd name="T69" fmla="*/ 16 h 1225"/>
                  <a:gd name="T70" fmla="*/ 2257 w 2435"/>
                  <a:gd name="T71" fmla="*/ 0 h 1225"/>
                  <a:gd name="T72" fmla="*/ 1873 w 2435"/>
                  <a:gd name="T73" fmla="*/ 16 h 1225"/>
                  <a:gd name="T74" fmla="*/ 1633 w 2435"/>
                  <a:gd name="T75" fmla="*/ 0 h 1225"/>
                  <a:gd name="T76" fmla="*/ 1873 w 2435"/>
                  <a:gd name="T77" fmla="*/ 16 h 1225"/>
                  <a:gd name="T78" fmla="*/ 1241 w 2435"/>
                  <a:gd name="T79" fmla="*/ 8 h 1225"/>
                  <a:gd name="T80" fmla="*/ 1497 w 2435"/>
                  <a:gd name="T81" fmla="*/ 8 h 1225"/>
                  <a:gd name="T82" fmla="*/ 865 w 2435"/>
                  <a:gd name="T83" fmla="*/ 16 h 1225"/>
                  <a:gd name="T84" fmla="*/ 1105 w 2435"/>
                  <a:gd name="T85" fmla="*/ 0 h 1225"/>
                  <a:gd name="T86" fmla="*/ 721 w 2435"/>
                  <a:gd name="T87" fmla="*/ 16 h 1225"/>
                  <a:gd name="T88" fmla="*/ 481 w 2435"/>
                  <a:gd name="T89" fmla="*/ 0 h 1225"/>
                  <a:gd name="T90" fmla="*/ 721 w 2435"/>
                  <a:gd name="T91" fmla="*/ 16 h 1225"/>
                  <a:gd name="T92" fmla="*/ 89 w 2435"/>
                  <a:gd name="T93" fmla="*/ 8 h 1225"/>
                  <a:gd name="T94" fmla="*/ 345 w 2435"/>
                  <a:gd name="T95" fmla="*/ 8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5" h="1225">
                    <a:moveTo>
                      <a:pt x="16" y="24"/>
                    </a:moveTo>
                    <a:lnTo>
                      <a:pt x="16" y="264"/>
                    </a:lnTo>
                    <a:cubicBezTo>
                      <a:pt x="16" y="268"/>
                      <a:pt x="12" y="272"/>
                      <a:pt x="8" y="272"/>
                    </a:cubicBezTo>
                    <a:cubicBezTo>
                      <a:pt x="4" y="272"/>
                      <a:pt x="0" y="268"/>
                      <a:pt x="0" y="264"/>
                    </a:cubicBezTo>
                    <a:lnTo>
                      <a:pt x="0" y="24"/>
                    </a:lnTo>
                    <a:cubicBezTo>
                      <a:pt x="0" y="19"/>
                      <a:pt x="4" y="16"/>
                      <a:pt x="8" y="16"/>
                    </a:cubicBezTo>
                    <a:cubicBezTo>
                      <a:pt x="12" y="16"/>
                      <a:pt x="16" y="19"/>
                      <a:pt x="16" y="24"/>
                    </a:cubicBezTo>
                    <a:close/>
                    <a:moveTo>
                      <a:pt x="16" y="408"/>
                    </a:moveTo>
                    <a:lnTo>
                      <a:pt x="16" y="648"/>
                    </a:lnTo>
                    <a:cubicBezTo>
                      <a:pt x="16" y="652"/>
                      <a:pt x="12" y="656"/>
                      <a:pt x="8" y="656"/>
                    </a:cubicBezTo>
                    <a:cubicBezTo>
                      <a:pt x="4" y="656"/>
                      <a:pt x="0" y="652"/>
                      <a:pt x="0" y="648"/>
                    </a:cubicBezTo>
                    <a:lnTo>
                      <a:pt x="0" y="408"/>
                    </a:lnTo>
                    <a:cubicBezTo>
                      <a:pt x="0" y="403"/>
                      <a:pt x="4" y="400"/>
                      <a:pt x="8" y="400"/>
                    </a:cubicBezTo>
                    <a:cubicBezTo>
                      <a:pt x="12" y="400"/>
                      <a:pt x="16" y="403"/>
                      <a:pt x="16" y="408"/>
                    </a:cubicBezTo>
                    <a:close/>
                    <a:moveTo>
                      <a:pt x="16" y="792"/>
                    </a:moveTo>
                    <a:lnTo>
                      <a:pt x="16" y="1032"/>
                    </a:lnTo>
                    <a:cubicBezTo>
                      <a:pt x="16" y="1036"/>
                      <a:pt x="12" y="1040"/>
                      <a:pt x="8" y="1040"/>
                    </a:cubicBezTo>
                    <a:cubicBezTo>
                      <a:pt x="4" y="1040"/>
                      <a:pt x="0" y="1036"/>
                      <a:pt x="0" y="1032"/>
                    </a:cubicBezTo>
                    <a:lnTo>
                      <a:pt x="0" y="792"/>
                    </a:lnTo>
                    <a:cubicBezTo>
                      <a:pt x="0" y="787"/>
                      <a:pt x="4" y="784"/>
                      <a:pt x="8" y="784"/>
                    </a:cubicBezTo>
                    <a:cubicBezTo>
                      <a:pt x="12" y="784"/>
                      <a:pt x="16" y="787"/>
                      <a:pt x="16" y="792"/>
                    </a:cubicBezTo>
                    <a:close/>
                    <a:moveTo>
                      <a:pt x="16" y="1176"/>
                    </a:moveTo>
                    <a:lnTo>
                      <a:pt x="16" y="1217"/>
                    </a:lnTo>
                    <a:lnTo>
                      <a:pt x="8" y="1209"/>
                    </a:lnTo>
                    <a:lnTo>
                      <a:pt x="206" y="1209"/>
                    </a:lnTo>
                    <a:cubicBezTo>
                      <a:pt x="211" y="1209"/>
                      <a:pt x="214" y="1213"/>
                      <a:pt x="214" y="1217"/>
                    </a:cubicBezTo>
                    <a:cubicBezTo>
                      <a:pt x="214" y="1222"/>
                      <a:pt x="211" y="1225"/>
                      <a:pt x="206" y="1225"/>
                    </a:cubicBezTo>
                    <a:lnTo>
                      <a:pt x="8" y="1225"/>
                    </a:lnTo>
                    <a:cubicBezTo>
                      <a:pt x="4" y="1225"/>
                      <a:pt x="0" y="1222"/>
                      <a:pt x="0" y="1217"/>
                    </a:cubicBezTo>
                    <a:lnTo>
                      <a:pt x="0" y="1176"/>
                    </a:lnTo>
                    <a:cubicBezTo>
                      <a:pt x="0" y="1171"/>
                      <a:pt x="4" y="1168"/>
                      <a:pt x="8" y="1168"/>
                    </a:cubicBezTo>
                    <a:cubicBezTo>
                      <a:pt x="12" y="1168"/>
                      <a:pt x="16" y="1171"/>
                      <a:pt x="16" y="1176"/>
                    </a:cubicBezTo>
                    <a:close/>
                    <a:moveTo>
                      <a:pt x="350" y="1209"/>
                    </a:moveTo>
                    <a:lnTo>
                      <a:pt x="590" y="1209"/>
                    </a:lnTo>
                    <a:cubicBezTo>
                      <a:pt x="595" y="1209"/>
                      <a:pt x="598" y="1213"/>
                      <a:pt x="598" y="1217"/>
                    </a:cubicBezTo>
                    <a:cubicBezTo>
                      <a:pt x="598" y="1222"/>
                      <a:pt x="595" y="1225"/>
                      <a:pt x="590" y="1225"/>
                    </a:cubicBezTo>
                    <a:lnTo>
                      <a:pt x="350" y="1225"/>
                    </a:lnTo>
                    <a:cubicBezTo>
                      <a:pt x="346" y="1225"/>
                      <a:pt x="342" y="1222"/>
                      <a:pt x="342" y="1217"/>
                    </a:cubicBezTo>
                    <a:cubicBezTo>
                      <a:pt x="342" y="1213"/>
                      <a:pt x="346" y="1209"/>
                      <a:pt x="350" y="1209"/>
                    </a:cubicBezTo>
                    <a:close/>
                    <a:moveTo>
                      <a:pt x="734" y="1209"/>
                    </a:moveTo>
                    <a:lnTo>
                      <a:pt x="974" y="1209"/>
                    </a:lnTo>
                    <a:cubicBezTo>
                      <a:pt x="979" y="1209"/>
                      <a:pt x="982" y="1213"/>
                      <a:pt x="982" y="1217"/>
                    </a:cubicBezTo>
                    <a:cubicBezTo>
                      <a:pt x="982" y="1222"/>
                      <a:pt x="979" y="1225"/>
                      <a:pt x="974" y="1225"/>
                    </a:cubicBezTo>
                    <a:lnTo>
                      <a:pt x="734" y="1225"/>
                    </a:lnTo>
                    <a:cubicBezTo>
                      <a:pt x="730" y="1225"/>
                      <a:pt x="726" y="1222"/>
                      <a:pt x="726" y="1217"/>
                    </a:cubicBezTo>
                    <a:cubicBezTo>
                      <a:pt x="726" y="1213"/>
                      <a:pt x="730" y="1209"/>
                      <a:pt x="734" y="1209"/>
                    </a:cubicBezTo>
                    <a:close/>
                    <a:moveTo>
                      <a:pt x="1118" y="1209"/>
                    </a:moveTo>
                    <a:lnTo>
                      <a:pt x="1358" y="1209"/>
                    </a:lnTo>
                    <a:cubicBezTo>
                      <a:pt x="1363" y="1209"/>
                      <a:pt x="1366" y="1213"/>
                      <a:pt x="1366" y="1217"/>
                    </a:cubicBezTo>
                    <a:cubicBezTo>
                      <a:pt x="1366" y="1222"/>
                      <a:pt x="1363" y="1225"/>
                      <a:pt x="1358" y="1225"/>
                    </a:cubicBezTo>
                    <a:lnTo>
                      <a:pt x="1118" y="1225"/>
                    </a:lnTo>
                    <a:cubicBezTo>
                      <a:pt x="1114" y="1225"/>
                      <a:pt x="1110" y="1222"/>
                      <a:pt x="1110" y="1217"/>
                    </a:cubicBezTo>
                    <a:cubicBezTo>
                      <a:pt x="1110" y="1213"/>
                      <a:pt x="1114" y="1209"/>
                      <a:pt x="1118" y="1209"/>
                    </a:cubicBezTo>
                    <a:close/>
                    <a:moveTo>
                      <a:pt x="1502" y="1209"/>
                    </a:moveTo>
                    <a:lnTo>
                      <a:pt x="1742" y="1209"/>
                    </a:lnTo>
                    <a:cubicBezTo>
                      <a:pt x="1747" y="1209"/>
                      <a:pt x="1750" y="1213"/>
                      <a:pt x="1750" y="1217"/>
                    </a:cubicBezTo>
                    <a:cubicBezTo>
                      <a:pt x="1750" y="1222"/>
                      <a:pt x="1747" y="1225"/>
                      <a:pt x="1742" y="1225"/>
                    </a:cubicBezTo>
                    <a:lnTo>
                      <a:pt x="1502" y="1225"/>
                    </a:lnTo>
                    <a:cubicBezTo>
                      <a:pt x="1498" y="1225"/>
                      <a:pt x="1494" y="1222"/>
                      <a:pt x="1494" y="1217"/>
                    </a:cubicBezTo>
                    <a:cubicBezTo>
                      <a:pt x="1494" y="1213"/>
                      <a:pt x="1498" y="1209"/>
                      <a:pt x="1502" y="1209"/>
                    </a:cubicBezTo>
                    <a:close/>
                    <a:moveTo>
                      <a:pt x="1886" y="1209"/>
                    </a:moveTo>
                    <a:lnTo>
                      <a:pt x="2126" y="1209"/>
                    </a:lnTo>
                    <a:cubicBezTo>
                      <a:pt x="2131" y="1209"/>
                      <a:pt x="2134" y="1213"/>
                      <a:pt x="2134" y="1217"/>
                    </a:cubicBezTo>
                    <a:cubicBezTo>
                      <a:pt x="2134" y="1222"/>
                      <a:pt x="2131" y="1225"/>
                      <a:pt x="2126" y="1225"/>
                    </a:cubicBezTo>
                    <a:lnTo>
                      <a:pt x="1886" y="1225"/>
                    </a:lnTo>
                    <a:cubicBezTo>
                      <a:pt x="1882" y="1225"/>
                      <a:pt x="1878" y="1222"/>
                      <a:pt x="1878" y="1217"/>
                    </a:cubicBezTo>
                    <a:cubicBezTo>
                      <a:pt x="1878" y="1213"/>
                      <a:pt x="1882" y="1209"/>
                      <a:pt x="1886" y="1209"/>
                    </a:cubicBezTo>
                    <a:close/>
                    <a:moveTo>
                      <a:pt x="2270" y="1209"/>
                    </a:moveTo>
                    <a:lnTo>
                      <a:pt x="2427" y="1209"/>
                    </a:lnTo>
                    <a:lnTo>
                      <a:pt x="2419" y="1217"/>
                    </a:lnTo>
                    <a:lnTo>
                      <a:pt x="2419" y="1133"/>
                    </a:lnTo>
                    <a:cubicBezTo>
                      <a:pt x="2419" y="1129"/>
                      <a:pt x="2422" y="1125"/>
                      <a:pt x="2427" y="1125"/>
                    </a:cubicBezTo>
                    <a:cubicBezTo>
                      <a:pt x="2431" y="1125"/>
                      <a:pt x="2435" y="1129"/>
                      <a:pt x="2435" y="1133"/>
                    </a:cubicBezTo>
                    <a:lnTo>
                      <a:pt x="2435" y="1217"/>
                    </a:lnTo>
                    <a:cubicBezTo>
                      <a:pt x="2435" y="1222"/>
                      <a:pt x="2431" y="1225"/>
                      <a:pt x="2427" y="1225"/>
                    </a:cubicBezTo>
                    <a:lnTo>
                      <a:pt x="2270" y="1225"/>
                    </a:lnTo>
                    <a:cubicBezTo>
                      <a:pt x="2266" y="1225"/>
                      <a:pt x="2262" y="1222"/>
                      <a:pt x="2262" y="1217"/>
                    </a:cubicBezTo>
                    <a:cubicBezTo>
                      <a:pt x="2262" y="1213"/>
                      <a:pt x="2266" y="1209"/>
                      <a:pt x="2270" y="1209"/>
                    </a:cubicBezTo>
                    <a:close/>
                    <a:moveTo>
                      <a:pt x="2419" y="989"/>
                    </a:moveTo>
                    <a:lnTo>
                      <a:pt x="2419" y="749"/>
                    </a:lnTo>
                    <a:cubicBezTo>
                      <a:pt x="2419" y="745"/>
                      <a:pt x="2422" y="741"/>
                      <a:pt x="2427" y="741"/>
                    </a:cubicBezTo>
                    <a:cubicBezTo>
                      <a:pt x="2431" y="741"/>
                      <a:pt x="2435" y="745"/>
                      <a:pt x="2435" y="749"/>
                    </a:cubicBezTo>
                    <a:lnTo>
                      <a:pt x="2435" y="989"/>
                    </a:lnTo>
                    <a:cubicBezTo>
                      <a:pt x="2435" y="994"/>
                      <a:pt x="2431" y="997"/>
                      <a:pt x="2427" y="997"/>
                    </a:cubicBezTo>
                    <a:cubicBezTo>
                      <a:pt x="2422" y="997"/>
                      <a:pt x="2419" y="994"/>
                      <a:pt x="2419" y="989"/>
                    </a:cubicBezTo>
                    <a:close/>
                    <a:moveTo>
                      <a:pt x="2419" y="605"/>
                    </a:moveTo>
                    <a:lnTo>
                      <a:pt x="2419" y="365"/>
                    </a:lnTo>
                    <a:cubicBezTo>
                      <a:pt x="2419" y="361"/>
                      <a:pt x="2422" y="357"/>
                      <a:pt x="2427" y="357"/>
                    </a:cubicBezTo>
                    <a:cubicBezTo>
                      <a:pt x="2431" y="357"/>
                      <a:pt x="2435" y="361"/>
                      <a:pt x="2435" y="365"/>
                    </a:cubicBezTo>
                    <a:lnTo>
                      <a:pt x="2435" y="605"/>
                    </a:lnTo>
                    <a:cubicBezTo>
                      <a:pt x="2435" y="610"/>
                      <a:pt x="2431" y="613"/>
                      <a:pt x="2427" y="613"/>
                    </a:cubicBezTo>
                    <a:cubicBezTo>
                      <a:pt x="2422" y="613"/>
                      <a:pt x="2419" y="610"/>
                      <a:pt x="2419" y="605"/>
                    </a:cubicBezTo>
                    <a:close/>
                    <a:moveTo>
                      <a:pt x="2419" y="221"/>
                    </a:moveTo>
                    <a:lnTo>
                      <a:pt x="2419" y="8"/>
                    </a:lnTo>
                    <a:lnTo>
                      <a:pt x="2427" y="16"/>
                    </a:lnTo>
                    <a:lnTo>
                      <a:pt x="2401" y="16"/>
                    </a:lnTo>
                    <a:cubicBezTo>
                      <a:pt x="2396" y="16"/>
                      <a:pt x="2393" y="12"/>
                      <a:pt x="2393" y="8"/>
                    </a:cubicBezTo>
                    <a:cubicBezTo>
                      <a:pt x="2393" y="3"/>
                      <a:pt x="2396" y="0"/>
                      <a:pt x="2401" y="0"/>
                    </a:cubicBezTo>
                    <a:lnTo>
                      <a:pt x="2427" y="0"/>
                    </a:lnTo>
                    <a:cubicBezTo>
                      <a:pt x="2431" y="0"/>
                      <a:pt x="2435" y="3"/>
                      <a:pt x="2435" y="8"/>
                    </a:cubicBezTo>
                    <a:lnTo>
                      <a:pt x="2435" y="221"/>
                    </a:lnTo>
                    <a:cubicBezTo>
                      <a:pt x="2435" y="226"/>
                      <a:pt x="2431" y="229"/>
                      <a:pt x="2427" y="229"/>
                    </a:cubicBezTo>
                    <a:cubicBezTo>
                      <a:pt x="2422" y="229"/>
                      <a:pt x="2419" y="226"/>
                      <a:pt x="2419" y="221"/>
                    </a:cubicBezTo>
                    <a:close/>
                    <a:moveTo>
                      <a:pt x="2257" y="16"/>
                    </a:moveTo>
                    <a:lnTo>
                      <a:pt x="2017" y="16"/>
                    </a:lnTo>
                    <a:cubicBezTo>
                      <a:pt x="2012" y="16"/>
                      <a:pt x="2009" y="12"/>
                      <a:pt x="2009" y="8"/>
                    </a:cubicBezTo>
                    <a:cubicBezTo>
                      <a:pt x="2009" y="3"/>
                      <a:pt x="2012" y="0"/>
                      <a:pt x="2017" y="0"/>
                    </a:cubicBezTo>
                    <a:lnTo>
                      <a:pt x="2257" y="0"/>
                    </a:lnTo>
                    <a:cubicBezTo>
                      <a:pt x="2261" y="0"/>
                      <a:pt x="2265" y="3"/>
                      <a:pt x="2265" y="8"/>
                    </a:cubicBezTo>
                    <a:cubicBezTo>
                      <a:pt x="2265" y="12"/>
                      <a:pt x="2261" y="16"/>
                      <a:pt x="2257" y="16"/>
                    </a:cubicBezTo>
                    <a:close/>
                    <a:moveTo>
                      <a:pt x="1873" y="16"/>
                    </a:moveTo>
                    <a:lnTo>
                      <a:pt x="1633" y="16"/>
                    </a:lnTo>
                    <a:cubicBezTo>
                      <a:pt x="1628" y="16"/>
                      <a:pt x="1625" y="12"/>
                      <a:pt x="1625" y="8"/>
                    </a:cubicBezTo>
                    <a:cubicBezTo>
                      <a:pt x="1625" y="3"/>
                      <a:pt x="1628" y="0"/>
                      <a:pt x="1633" y="0"/>
                    </a:cubicBezTo>
                    <a:lnTo>
                      <a:pt x="1873" y="0"/>
                    </a:lnTo>
                    <a:cubicBezTo>
                      <a:pt x="1877" y="0"/>
                      <a:pt x="1881" y="3"/>
                      <a:pt x="1881" y="8"/>
                    </a:cubicBezTo>
                    <a:cubicBezTo>
                      <a:pt x="1881" y="12"/>
                      <a:pt x="1877" y="16"/>
                      <a:pt x="1873" y="16"/>
                    </a:cubicBezTo>
                    <a:close/>
                    <a:moveTo>
                      <a:pt x="1489" y="16"/>
                    </a:moveTo>
                    <a:lnTo>
                      <a:pt x="1249" y="16"/>
                    </a:lnTo>
                    <a:cubicBezTo>
                      <a:pt x="1244" y="16"/>
                      <a:pt x="1241" y="12"/>
                      <a:pt x="1241" y="8"/>
                    </a:cubicBezTo>
                    <a:cubicBezTo>
                      <a:pt x="1241" y="3"/>
                      <a:pt x="1244" y="0"/>
                      <a:pt x="1249" y="0"/>
                    </a:cubicBezTo>
                    <a:lnTo>
                      <a:pt x="1489" y="0"/>
                    </a:lnTo>
                    <a:cubicBezTo>
                      <a:pt x="1493" y="0"/>
                      <a:pt x="1497" y="3"/>
                      <a:pt x="1497" y="8"/>
                    </a:cubicBezTo>
                    <a:cubicBezTo>
                      <a:pt x="1497" y="12"/>
                      <a:pt x="1493" y="16"/>
                      <a:pt x="1489" y="16"/>
                    </a:cubicBezTo>
                    <a:close/>
                    <a:moveTo>
                      <a:pt x="1105" y="16"/>
                    </a:moveTo>
                    <a:lnTo>
                      <a:pt x="865" y="16"/>
                    </a:lnTo>
                    <a:cubicBezTo>
                      <a:pt x="860" y="16"/>
                      <a:pt x="857" y="12"/>
                      <a:pt x="857" y="8"/>
                    </a:cubicBezTo>
                    <a:cubicBezTo>
                      <a:pt x="857" y="3"/>
                      <a:pt x="860" y="0"/>
                      <a:pt x="865" y="0"/>
                    </a:cubicBezTo>
                    <a:lnTo>
                      <a:pt x="1105" y="0"/>
                    </a:lnTo>
                    <a:cubicBezTo>
                      <a:pt x="1109" y="0"/>
                      <a:pt x="1113" y="3"/>
                      <a:pt x="1113" y="8"/>
                    </a:cubicBezTo>
                    <a:cubicBezTo>
                      <a:pt x="1113" y="12"/>
                      <a:pt x="1109" y="16"/>
                      <a:pt x="1105" y="16"/>
                    </a:cubicBezTo>
                    <a:close/>
                    <a:moveTo>
                      <a:pt x="721" y="16"/>
                    </a:moveTo>
                    <a:lnTo>
                      <a:pt x="481" y="16"/>
                    </a:lnTo>
                    <a:cubicBezTo>
                      <a:pt x="476" y="16"/>
                      <a:pt x="473" y="12"/>
                      <a:pt x="473" y="8"/>
                    </a:cubicBezTo>
                    <a:cubicBezTo>
                      <a:pt x="473" y="3"/>
                      <a:pt x="476" y="0"/>
                      <a:pt x="481" y="0"/>
                    </a:cubicBezTo>
                    <a:lnTo>
                      <a:pt x="721" y="0"/>
                    </a:lnTo>
                    <a:cubicBezTo>
                      <a:pt x="725" y="0"/>
                      <a:pt x="729" y="3"/>
                      <a:pt x="729" y="8"/>
                    </a:cubicBezTo>
                    <a:cubicBezTo>
                      <a:pt x="729" y="12"/>
                      <a:pt x="725" y="16"/>
                      <a:pt x="721" y="16"/>
                    </a:cubicBezTo>
                    <a:close/>
                    <a:moveTo>
                      <a:pt x="337" y="16"/>
                    </a:moveTo>
                    <a:lnTo>
                      <a:pt x="97" y="16"/>
                    </a:lnTo>
                    <a:cubicBezTo>
                      <a:pt x="92" y="16"/>
                      <a:pt x="89" y="12"/>
                      <a:pt x="89" y="8"/>
                    </a:cubicBezTo>
                    <a:cubicBezTo>
                      <a:pt x="89" y="3"/>
                      <a:pt x="92" y="0"/>
                      <a:pt x="97" y="0"/>
                    </a:cubicBezTo>
                    <a:lnTo>
                      <a:pt x="337" y="0"/>
                    </a:lnTo>
                    <a:cubicBezTo>
                      <a:pt x="341" y="0"/>
                      <a:pt x="345" y="3"/>
                      <a:pt x="345" y="8"/>
                    </a:cubicBezTo>
                    <a:cubicBezTo>
                      <a:pt x="345" y="12"/>
                      <a:pt x="341" y="16"/>
                      <a:pt x="337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21" name="Rectangle 98"/>
              <p:cNvSpPr>
                <a:spLocks noChangeArrowheads="1"/>
              </p:cNvSpPr>
              <p:nvPr/>
            </p:nvSpPr>
            <p:spPr bwMode="auto">
              <a:xfrm>
                <a:off x="7885" y="2966"/>
                <a:ext cx="7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АРМ расчетного </a:t>
                </a:r>
                <a:endParaRPr lang="ru-RU" altLang="ru-RU" sz="819" b="1" dirty="0"/>
              </a:p>
            </p:txBody>
          </p:sp>
          <p:sp>
            <p:nvSpPr>
              <p:cNvPr id="422" name="Rectangle 99"/>
              <p:cNvSpPr>
                <a:spLocks noChangeArrowheads="1"/>
              </p:cNvSpPr>
              <p:nvPr/>
            </p:nvSpPr>
            <p:spPr bwMode="auto">
              <a:xfrm>
                <a:off x="7873" y="3060"/>
                <a:ext cx="77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прогнозирования</a:t>
                </a:r>
                <a:endParaRPr lang="ru-RU" altLang="ru-RU" sz="819" b="1" dirty="0"/>
              </a:p>
            </p:txBody>
          </p:sp>
          <p:sp>
            <p:nvSpPr>
              <p:cNvPr id="423" name="Rectangle 100"/>
              <p:cNvSpPr>
                <a:spLocks noChangeArrowheads="1"/>
              </p:cNvSpPr>
              <p:nvPr/>
            </p:nvSpPr>
            <p:spPr bwMode="auto">
              <a:xfrm>
                <a:off x="7787" y="3154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(</a:t>
                </a:r>
                <a:endParaRPr lang="ru-RU" altLang="ru-RU" sz="819" b="1"/>
              </a:p>
            </p:txBody>
          </p:sp>
          <p:sp>
            <p:nvSpPr>
              <p:cNvPr id="424" name="Rectangle 101"/>
              <p:cNvSpPr>
                <a:spLocks noChangeArrowheads="1"/>
              </p:cNvSpPr>
              <p:nvPr/>
            </p:nvSpPr>
            <p:spPr bwMode="auto">
              <a:xfrm>
                <a:off x="7812" y="3154"/>
                <a:ext cx="8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в холодном резерве</a:t>
                </a:r>
                <a:endParaRPr lang="ru-RU" altLang="ru-RU" sz="819" b="1"/>
              </a:p>
            </p:txBody>
          </p:sp>
          <p:sp>
            <p:nvSpPr>
              <p:cNvPr id="425" name="Rectangle 102"/>
              <p:cNvSpPr>
                <a:spLocks noChangeArrowheads="1"/>
              </p:cNvSpPr>
              <p:nvPr/>
            </p:nvSpPr>
            <p:spPr bwMode="auto">
              <a:xfrm>
                <a:off x="8703" y="3154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 dirty="0">
                    <a:solidFill>
                      <a:srgbClr val="000000"/>
                    </a:solidFill>
                  </a:rPr>
                  <a:t>)</a:t>
                </a:r>
                <a:endParaRPr lang="ru-RU" altLang="ru-RU" sz="819" b="1" dirty="0"/>
              </a:p>
            </p:txBody>
          </p:sp>
          <p:sp>
            <p:nvSpPr>
              <p:cNvPr id="426" name="Rectangle 103"/>
              <p:cNvSpPr>
                <a:spLocks noChangeArrowheads="1"/>
              </p:cNvSpPr>
              <p:nvPr/>
            </p:nvSpPr>
            <p:spPr bwMode="auto">
              <a:xfrm>
                <a:off x="9679" y="3395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ЛВС</a:t>
                </a:r>
                <a:endParaRPr lang="ru-RU" altLang="ru-RU" sz="819" b="1"/>
              </a:p>
            </p:txBody>
          </p:sp>
          <p:sp>
            <p:nvSpPr>
              <p:cNvPr id="427" name="Line 104"/>
              <p:cNvSpPr>
                <a:spLocks noChangeShapeType="1"/>
              </p:cNvSpPr>
              <p:nvPr/>
            </p:nvSpPr>
            <p:spPr bwMode="auto">
              <a:xfrm flipV="1">
                <a:off x="10288" y="3554"/>
                <a:ext cx="0" cy="223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7149" y="3593"/>
                <a:ext cx="10" cy="188"/>
              </a:xfrm>
              <a:custGeom>
                <a:avLst/>
                <a:gdLst>
                  <a:gd name="T0" fmla="*/ 0 w 26"/>
                  <a:gd name="T1" fmla="*/ 500 h 512"/>
                  <a:gd name="T2" fmla="*/ 0 w 26"/>
                  <a:gd name="T3" fmla="*/ 320 h 512"/>
                  <a:gd name="T4" fmla="*/ 13 w 26"/>
                  <a:gd name="T5" fmla="*/ 308 h 512"/>
                  <a:gd name="T6" fmla="*/ 26 w 26"/>
                  <a:gd name="T7" fmla="*/ 320 h 512"/>
                  <a:gd name="T8" fmla="*/ 26 w 26"/>
                  <a:gd name="T9" fmla="*/ 500 h 512"/>
                  <a:gd name="T10" fmla="*/ 13 w 26"/>
                  <a:gd name="T11" fmla="*/ 512 h 512"/>
                  <a:gd name="T12" fmla="*/ 0 w 26"/>
                  <a:gd name="T13" fmla="*/ 500 h 512"/>
                  <a:gd name="T14" fmla="*/ 0 w 26"/>
                  <a:gd name="T15" fmla="*/ 192 h 512"/>
                  <a:gd name="T16" fmla="*/ 0 w 26"/>
                  <a:gd name="T17" fmla="*/ 13 h 512"/>
                  <a:gd name="T18" fmla="*/ 13 w 26"/>
                  <a:gd name="T19" fmla="*/ 0 h 512"/>
                  <a:gd name="T20" fmla="*/ 26 w 26"/>
                  <a:gd name="T21" fmla="*/ 13 h 512"/>
                  <a:gd name="T22" fmla="*/ 26 w 26"/>
                  <a:gd name="T23" fmla="*/ 192 h 512"/>
                  <a:gd name="T24" fmla="*/ 13 w 26"/>
                  <a:gd name="T25" fmla="*/ 205 h 512"/>
                  <a:gd name="T26" fmla="*/ 0 w 26"/>
                  <a:gd name="T27" fmla="*/ 19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512">
                    <a:moveTo>
                      <a:pt x="0" y="500"/>
                    </a:moveTo>
                    <a:lnTo>
                      <a:pt x="0" y="320"/>
                    </a:lnTo>
                    <a:cubicBezTo>
                      <a:pt x="0" y="313"/>
                      <a:pt x="6" y="308"/>
                      <a:pt x="13" y="308"/>
                    </a:cubicBezTo>
                    <a:cubicBezTo>
                      <a:pt x="20" y="308"/>
                      <a:pt x="26" y="313"/>
                      <a:pt x="26" y="320"/>
                    </a:cubicBezTo>
                    <a:lnTo>
                      <a:pt x="26" y="500"/>
                    </a:lnTo>
                    <a:cubicBezTo>
                      <a:pt x="26" y="507"/>
                      <a:pt x="20" y="512"/>
                      <a:pt x="13" y="512"/>
                    </a:cubicBezTo>
                    <a:cubicBezTo>
                      <a:pt x="6" y="512"/>
                      <a:pt x="0" y="507"/>
                      <a:pt x="0" y="500"/>
                    </a:cubicBezTo>
                    <a:close/>
                    <a:moveTo>
                      <a:pt x="0" y="192"/>
                    </a:move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lnTo>
                      <a:pt x="26" y="192"/>
                    </a:lnTo>
                    <a:cubicBezTo>
                      <a:pt x="26" y="199"/>
                      <a:pt x="20" y="205"/>
                      <a:pt x="13" y="205"/>
                    </a:cubicBezTo>
                    <a:cubicBezTo>
                      <a:pt x="6" y="205"/>
                      <a:pt x="0" y="199"/>
                      <a:pt x="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29" name="Freeform 106"/>
              <p:cNvSpPr>
                <a:spLocks noEditPoints="1"/>
              </p:cNvSpPr>
              <p:nvPr/>
            </p:nvSpPr>
            <p:spPr bwMode="auto">
              <a:xfrm>
                <a:off x="8077" y="3593"/>
                <a:ext cx="10" cy="188"/>
              </a:xfrm>
              <a:custGeom>
                <a:avLst/>
                <a:gdLst>
                  <a:gd name="T0" fmla="*/ 0 w 26"/>
                  <a:gd name="T1" fmla="*/ 500 h 512"/>
                  <a:gd name="T2" fmla="*/ 0 w 26"/>
                  <a:gd name="T3" fmla="*/ 320 h 512"/>
                  <a:gd name="T4" fmla="*/ 13 w 26"/>
                  <a:gd name="T5" fmla="*/ 308 h 512"/>
                  <a:gd name="T6" fmla="*/ 26 w 26"/>
                  <a:gd name="T7" fmla="*/ 320 h 512"/>
                  <a:gd name="T8" fmla="*/ 26 w 26"/>
                  <a:gd name="T9" fmla="*/ 500 h 512"/>
                  <a:gd name="T10" fmla="*/ 13 w 26"/>
                  <a:gd name="T11" fmla="*/ 512 h 512"/>
                  <a:gd name="T12" fmla="*/ 0 w 26"/>
                  <a:gd name="T13" fmla="*/ 500 h 512"/>
                  <a:gd name="T14" fmla="*/ 0 w 26"/>
                  <a:gd name="T15" fmla="*/ 192 h 512"/>
                  <a:gd name="T16" fmla="*/ 0 w 26"/>
                  <a:gd name="T17" fmla="*/ 13 h 512"/>
                  <a:gd name="T18" fmla="*/ 13 w 26"/>
                  <a:gd name="T19" fmla="*/ 0 h 512"/>
                  <a:gd name="T20" fmla="*/ 26 w 26"/>
                  <a:gd name="T21" fmla="*/ 13 h 512"/>
                  <a:gd name="T22" fmla="*/ 26 w 26"/>
                  <a:gd name="T23" fmla="*/ 192 h 512"/>
                  <a:gd name="T24" fmla="*/ 13 w 26"/>
                  <a:gd name="T25" fmla="*/ 205 h 512"/>
                  <a:gd name="T26" fmla="*/ 0 w 26"/>
                  <a:gd name="T27" fmla="*/ 19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512">
                    <a:moveTo>
                      <a:pt x="0" y="500"/>
                    </a:moveTo>
                    <a:lnTo>
                      <a:pt x="0" y="320"/>
                    </a:lnTo>
                    <a:cubicBezTo>
                      <a:pt x="0" y="313"/>
                      <a:pt x="6" y="308"/>
                      <a:pt x="13" y="308"/>
                    </a:cubicBezTo>
                    <a:cubicBezTo>
                      <a:pt x="20" y="308"/>
                      <a:pt x="26" y="313"/>
                      <a:pt x="26" y="320"/>
                    </a:cubicBezTo>
                    <a:lnTo>
                      <a:pt x="26" y="500"/>
                    </a:lnTo>
                    <a:cubicBezTo>
                      <a:pt x="26" y="507"/>
                      <a:pt x="20" y="512"/>
                      <a:pt x="13" y="512"/>
                    </a:cubicBezTo>
                    <a:cubicBezTo>
                      <a:pt x="6" y="512"/>
                      <a:pt x="0" y="507"/>
                      <a:pt x="0" y="500"/>
                    </a:cubicBezTo>
                    <a:close/>
                    <a:moveTo>
                      <a:pt x="0" y="192"/>
                    </a:move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lnTo>
                      <a:pt x="26" y="192"/>
                    </a:lnTo>
                    <a:cubicBezTo>
                      <a:pt x="26" y="199"/>
                      <a:pt x="20" y="205"/>
                      <a:pt x="13" y="205"/>
                    </a:cubicBezTo>
                    <a:cubicBezTo>
                      <a:pt x="6" y="205"/>
                      <a:pt x="0" y="199"/>
                      <a:pt x="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0" name="Line 107"/>
              <p:cNvSpPr>
                <a:spLocks noChangeShapeType="1"/>
              </p:cNvSpPr>
              <p:nvPr/>
            </p:nvSpPr>
            <p:spPr bwMode="auto">
              <a:xfrm flipV="1">
                <a:off x="2858" y="3554"/>
                <a:ext cx="0" cy="223"/>
              </a:xfrm>
              <a:prstGeom prst="lin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1" name="Freeform 108"/>
              <p:cNvSpPr>
                <a:spLocks noEditPoints="1"/>
              </p:cNvSpPr>
              <p:nvPr/>
            </p:nvSpPr>
            <p:spPr bwMode="auto">
              <a:xfrm>
                <a:off x="8194" y="3371"/>
                <a:ext cx="9" cy="188"/>
              </a:xfrm>
              <a:custGeom>
                <a:avLst/>
                <a:gdLst>
                  <a:gd name="T0" fmla="*/ 0 w 25"/>
                  <a:gd name="T1" fmla="*/ 499 h 512"/>
                  <a:gd name="T2" fmla="*/ 0 w 25"/>
                  <a:gd name="T3" fmla="*/ 320 h 512"/>
                  <a:gd name="T4" fmla="*/ 12 w 25"/>
                  <a:gd name="T5" fmla="*/ 307 h 512"/>
                  <a:gd name="T6" fmla="*/ 25 w 25"/>
                  <a:gd name="T7" fmla="*/ 320 h 512"/>
                  <a:gd name="T8" fmla="*/ 25 w 25"/>
                  <a:gd name="T9" fmla="*/ 499 h 512"/>
                  <a:gd name="T10" fmla="*/ 12 w 25"/>
                  <a:gd name="T11" fmla="*/ 512 h 512"/>
                  <a:gd name="T12" fmla="*/ 0 w 25"/>
                  <a:gd name="T13" fmla="*/ 499 h 512"/>
                  <a:gd name="T14" fmla="*/ 0 w 25"/>
                  <a:gd name="T15" fmla="*/ 192 h 512"/>
                  <a:gd name="T16" fmla="*/ 0 w 25"/>
                  <a:gd name="T17" fmla="*/ 12 h 512"/>
                  <a:gd name="T18" fmla="*/ 12 w 25"/>
                  <a:gd name="T19" fmla="*/ 0 h 512"/>
                  <a:gd name="T20" fmla="*/ 25 w 25"/>
                  <a:gd name="T21" fmla="*/ 12 h 512"/>
                  <a:gd name="T22" fmla="*/ 25 w 25"/>
                  <a:gd name="T23" fmla="*/ 192 h 512"/>
                  <a:gd name="T24" fmla="*/ 12 w 25"/>
                  <a:gd name="T25" fmla="*/ 204 h 512"/>
                  <a:gd name="T26" fmla="*/ 0 w 25"/>
                  <a:gd name="T27" fmla="*/ 19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512">
                    <a:moveTo>
                      <a:pt x="0" y="499"/>
                    </a:moveTo>
                    <a:lnTo>
                      <a:pt x="0" y="320"/>
                    </a:lnTo>
                    <a:cubicBezTo>
                      <a:pt x="0" y="313"/>
                      <a:pt x="5" y="307"/>
                      <a:pt x="12" y="307"/>
                    </a:cubicBezTo>
                    <a:cubicBezTo>
                      <a:pt x="19" y="307"/>
                      <a:pt x="25" y="313"/>
                      <a:pt x="25" y="320"/>
                    </a:cubicBezTo>
                    <a:lnTo>
                      <a:pt x="25" y="499"/>
                    </a:lnTo>
                    <a:cubicBezTo>
                      <a:pt x="25" y="506"/>
                      <a:pt x="19" y="512"/>
                      <a:pt x="12" y="512"/>
                    </a:cubicBezTo>
                    <a:cubicBezTo>
                      <a:pt x="5" y="512"/>
                      <a:pt x="0" y="506"/>
                      <a:pt x="0" y="499"/>
                    </a:cubicBezTo>
                    <a:close/>
                    <a:moveTo>
                      <a:pt x="0" y="192"/>
                    </a:moveTo>
                    <a:lnTo>
                      <a:pt x="0" y="12"/>
                    </a:ln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lnTo>
                      <a:pt x="25" y="192"/>
                    </a:lnTo>
                    <a:cubicBezTo>
                      <a:pt x="25" y="199"/>
                      <a:pt x="19" y="204"/>
                      <a:pt x="12" y="204"/>
                    </a:cubicBezTo>
                    <a:cubicBezTo>
                      <a:pt x="5" y="204"/>
                      <a:pt x="0" y="199"/>
                      <a:pt x="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2" name="Freeform 109"/>
              <p:cNvSpPr>
                <a:spLocks noEditPoints="1"/>
              </p:cNvSpPr>
              <p:nvPr/>
            </p:nvSpPr>
            <p:spPr bwMode="auto">
              <a:xfrm>
                <a:off x="7033" y="3371"/>
                <a:ext cx="10" cy="188"/>
              </a:xfrm>
              <a:custGeom>
                <a:avLst/>
                <a:gdLst>
                  <a:gd name="T0" fmla="*/ 0 w 26"/>
                  <a:gd name="T1" fmla="*/ 499 h 512"/>
                  <a:gd name="T2" fmla="*/ 0 w 26"/>
                  <a:gd name="T3" fmla="*/ 320 h 512"/>
                  <a:gd name="T4" fmla="*/ 13 w 26"/>
                  <a:gd name="T5" fmla="*/ 307 h 512"/>
                  <a:gd name="T6" fmla="*/ 26 w 26"/>
                  <a:gd name="T7" fmla="*/ 320 h 512"/>
                  <a:gd name="T8" fmla="*/ 26 w 26"/>
                  <a:gd name="T9" fmla="*/ 499 h 512"/>
                  <a:gd name="T10" fmla="*/ 13 w 26"/>
                  <a:gd name="T11" fmla="*/ 512 h 512"/>
                  <a:gd name="T12" fmla="*/ 0 w 26"/>
                  <a:gd name="T13" fmla="*/ 499 h 512"/>
                  <a:gd name="T14" fmla="*/ 0 w 26"/>
                  <a:gd name="T15" fmla="*/ 192 h 512"/>
                  <a:gd name="T16" fmla="*/ 0 w 26"/>
                  <a:gd name="T17" fmla="*/ 12 h 512"/>
                  <a:gd name="T18" fmla="*/ 13 w 26"/>
                  <a:gd name="T19" fmla="*/ 0 h 512"/>
                  <a:gd name="T20" fmla="*/ 26 w 26"/>
                  <a:gd name="T21" fmla="*/ 12 h 512"/>
                  <a:gd name="T22" fmla="*/ 26 w 26"/>
                  <a:gd name="T23" fmla="*/ 192 h 512"/>
                  <a:gd name="T24" fmla="*/ 13 w 26"/>
                  <a:gd name="T25" fmla="*/ 204 h 512"/>
                  <a:gd name="T26" fmla="*/ 0 w 26"/>
                  <a:gd name="T27" fmla="*/ 19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512">
                    <a:moveTo>
                      <a:pt x="0" y="499"/>
                    </a:moveTo>
                    <a:lnTo>
                      <a:pt x="0" y="320"/>
                    </a:lnTo>
                    <a:cubicBezTo>
                      <a:pt x="0" y="313"/>
                      <a:pt x="6" y="307"/>
                      <a:pt x="13" y="307"/>
                    </a:cubicBezTo>
                    <a:cubicBezTo>
                      <a:pt x="20" y="307"/>
                      <a:pt x="26" y="313"/>
                      <a:pt x="26" y="320"/>
                    </a:cubicBezTo>
                    <a:lnTo>
                      <a:pt x="26" y="499"/>
                    </a:lnTo>
                    <a:cubicBezTo>
                      <a:pt x="26" y="506"/>
                      <a:pt x="20" y="512"/>
                      <a:pt x="13" y="512"/>
                    </a:cubicBezTo>
                    <a:cubicBezTo>
                      <a:pt x="6" y="512"/>
                      <a:pt x="0" y="506"/>
                      <a:pt x="0" y="499"/>
                    </a:cubicBezTo>
                    <a:close/>
                    <a:moveTo>
                      <a:pt x="0" y="192"/>
                    </a:moveTo>
                    <a:lnTo>
                      <a:pt x="0" y="12"/>
                    </a:lnTo>
                    <a:cubicBezTo>
                      <a:pt x="0" y="5"/>
                      <a:pt x="6" y="0"/>
                      <a:pt x="13" y="0"/>
                    </a:cubicBezTo>
                    <a:cubicBezTo>
                      <a:pt x="20" y="0"/>
                      <a:pt x="26" y="5"/>
                      <a:pt x="26" y="12"/>
                    </a:cubicBezTo>
                    <a:lnTo>
                      <a:pt x="26" y="192"/>
                    </a:lnTo>
                    <a:cubicBezTo>
                      <a:pt x="26" y="199"/>
                      <a:pt x="20" y="204"/>
                      <a:pt x="13" y="204"/>
                    </a:cubicBezTo>
                    <a:cubicBezTo>
                      <a:pt x="6" y="204"/>
                      <a:pt x="0" y="199"/>
                      <a:pt x="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3" name="Freeform 110"/>
              <p:cNvSpPr>
                <a:spLocks noEditPoints="1"/>
              </p:cNvSpPr>
              <p:nvPr/>
            </p:nvSpPr>
            <p:spPr bwMode="auto">
              <a:xfrm>
                <a:off x="6382" y="5327"/>
                <a:ext cx="418" cy="10"/>
              </a:xfrm>
              <a:custGeom>
                <a:avLst/>
                <a:gdLst>
                  <a:gd name="T0" fmla="*/ 8 w 1088"/>
                  <a:gd name="T1" fmla="*/ 0 h 26"/>
                  <a:gd name="T2" fmla="*/ 120 w 1088"/>
                  <a:gd name="T3" fmla="*/ 1 h 26"/>
                  <a:gd name="T4" fmla="*/ 128 w 1088"/>
                  <a:gd name="T5" fmla="*/ 9 h 26"/>
                  <a:gd name="T6" fmla="*/ 120 w 1088"/>
                  <a:gd name="T7" fmla="*/ 17 h 26"/>
                  <a:gd name="T8" fmla="*/ 8 w 1088"/>
                  <a:gd name="T9" fmla="*/ 16 h 26"/>
                  <a:gd name="T10" fmla="*/ 0 w 1088"/>
                  <a:gd name="T11" fmla="*/ 8 h 26"/>
                  <a:gd name="T12" fmla="*/ 8 w 1088"/>
                  <a:gd name="T13" fmla="*/ 0 h 26"/>
                  <a:gd name="T14" fmla="*/ 200 w 1088"/>
                  <a:gd name="T15" fmla="*/ 2 h 26"/>
                  <a:gd name="T16" fmla="*/ 312 w 1088"/>
                  <a:gd name="T17" fmla="*/ 3 h 26"/>
                  <a:gd name="T18" fmla="*/ 320 w 1088"/>
                  <a:gd name="T19" fmla="*/ 11 h 26"/>
                  <a:gd name="T20" fmla="*/ 312 w 1088"/>
                  <a:gd name="T21" fmla="*/ 19 h 26"/>
                  <a:gd name="T22" fmla="*/ 200 w 1088"/>
                  <a:gd name="T23" fmla="*/ 18 h 26"/>
                  <a:gd name="T24" fmla="*/ 192 w 1088"/>
                  <a:gd name="T25" fmla="*/ 10 h 26"/>
                  <a:gd name="T26" fmla="*/ 200 w 1088"/>
                  <a:gd name="T27" fmla="*/ 2 h 26"/>
                  <a:gd name="T28" fmla="*/ 392 w 1088"/>
                  <a:gd name="T29" fmla="*/ 4 h 26"/>
                  <a:gd name="T30" fmla="*/ 504 w 1088"/>
                  <a:gd name="T31" fmla="*/ 5 h 26"/>
                  <a:gd name="T32" fmla="*/ 512 w 1088"/>
                  <a:gd name="T33" fmla="*/ 13 h 26"/>
                  <a:gd name="T34" fmla="*/ 504 w 1088"/>
                  <a:gd name="T35" fmla="*/ 21 h 26"/>
                  <a:gd name="T36" fmla="*/ 392 w 1088"/>
                  <a:gd name="T37" fmla="*/ 20 h 26"/>
                  <a:gd name="T38" fmla="*/ 384 w 1088"/>
                  <a:gd name="T39" fmla="*/ 12 h 26"/>
                  <a:gd name="T40" fmla="*/ 392 w 1088"/>
                  <a:gd name="T41" fmla="*/ 4 h 26"/>
                  <a:gd name="T42" fmla="*/ 584 w 1088"/>
                  <a:gd name="T43" fmla="*/ 6 h 26"/>
                  <a:gd name="T44" fmla="*/ 696 w 1088"/>
                  <a:gd name="T45" fmla="*/ 7 h 26"/>
                  <a:gd name="T46" fmla="*/ 704 w 1088"/>
                  <a:gd name="T47" fmla="*/ 15 h 26"/>
                  <a:gd name="T48" fmla="*/ 696 w 1088"/>
                  <a:gd name="T49" fmla="*/ 23 h 26"/>
                  <a:gd name="T50" fmla="*/ 584 w 1088"/>
                  <a:gd name="T51" fmla="*/ 22 h 26"/>
                  <a:gd name="T52" fmla="*/ 576 w 1088"/>
                  <a:gd name="T53" fmla="*/ 14 h 26"/>
                  <a:gd name="T54" fmla="*/ 584 w 1088"/>
                  <a:gd name="T55" fmla="*/ 6 h 26"/>
                  <a:gd name="T56" fmla="*/ 776 w 1088"/>
                  <a:gd name="T57" fmla="*/ 7 h 26"/>
                  <a:gd name="T58" fmla="*/ 888 w 1088"/>
                  <a:gd name="T59" fmla="*/ 9 h 26"/>
                  <a:gd name="T60" fmla="*/ 896 w 1088"/>
                  <a:gd name="T61" fmla="*/ 17 h 26"/>
                  <a:gd name="T62" fmla="*/ 888 w 1088"/>
                  <a:gd name="T63" fmla="*/ 25 h 26"/>
                  <a:gd name="T64" fmla="*/ 776 w 1088"/>
                  <a:gd name="T65" fmla="*/ 23 h 26"/>
                  <a:gd name="T66" fmla="*/ 768 w 1088"/>
                  <a:gd name="T67" fmla="*/ 15 h 26"/>
                  <a:gd name="T68" fmla="*/ 776 w 1088"/>
                  <a:gd name="T69" fmla="*/ 7 h 26"/>
                  <a:gd name="T70" fmla="*/ 968 w 1088"/>
                  <a:gd name="T71" fmla="*/ 9 h 26"/>
                  <a:gd name="T72" fmla="*/ 1080 w 1088"/>
                  <a:gd name="T73" fmla="*/ 10 h 26"/>
                  <a:gd name="T74" fmla="*/ 1088 w 1088"/>
                  <a:gd name="T75" fmla="*/ 19 h 26"/>
                  <a:gd name="T76" fmla="*/ 1080 w 1088"/>
                  <a:gd name="T77" fmla="*/ 26 h 26"/>
                  <a:gd name="T78" fmla="*/ 968 w 1088"/>
                  <a:gd name="T79" fmla="*/ 25 h 26"/>
                  <a:gd name="T80" fmla="*/ 960 w 1088"/>
                  <a:gd name="T81" fmla="*/ 17 h 26"/>
                  <a:gd name="T82" fmla="*/ 968 w 1088"/>
                  <a:gd name="T83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88" h="26">
                    <a:moveTo>
                      <a:pt x="8" y="0"/>
                    </a:moveTo>
                    <a:lnTo>
                      <a:pt x="120" y="1"/>
                    </a:lnTo>
                    <a:cubicBezTo>
                      <a:pt x="124" y="1"/>
                      <a:pt x="128" y="5"/>
                      <a:pt x="128" y="9"/>
                    </a:cubicBezTo>
                    <a:cubicBezTo>
                      <a:pt x="128" y="14"/>
                      <a:pt x="124" y="17"/>
                      <a:pt x="120" y="17"/>
                    </a:cubicBezTo>
                    <a:lnTo>
                      <a:pt x="8" y="16"/>
                    </a:lnTo>
                    <a:cubicBezTo>
                      <a:pt x="3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lose/>
                    <a:moveTo>
                      <a:pt x="200" y="2"/>
                    </a:moveTo>
                    <a:lnTo>
                      <a:pt x="312" y="3"/>
                    </a:lnTo>
                    <a:cubicBezTo>
                      <a:pt x="316" y="3"/>
                      <a:pt x="320" y="7"/>
                      <a:pt x="320" y="11"/>
                    </a:cubicBezTo>
                    <a:cubicBezTo>
                      <a:pt x="320" y="15"/>
                      <a:pt x="316" y="19"/>
                      <a:pt x="312" y="19"/>
                    </a:cubicBezTo>
                    <a:lnTo>
                      <a:pt x="200" y="18"/>
                    </a:lnTo>
                    <a:cubicBezTo>
                      <a:pt x="195" y="18"/>
                      <a:pt x="192" y="14"/>
                      <a:pt x="192" y="10"/>
                    </a:cubicBezTo>
                    <a:cubicBezTo>
                      <a:pt x="192" y="5"/>
                      <a:pt x="196" y="2"/>
                      <a:pt x="200" y="2"/>
                    </a:cubicBezTo>
                    <a:close/>
                    <a:moveTo>
                      <a:pt x="392" y="4"/>
                    </a:moveTo>
                    <a:lnTo>
                      <a:pt x="504" y="5"/>
                    </a:lnTo>
                    <a:cubicBezTo>
                      <a:pt x="508" y="5"/>
                      <a:pt x="512" y="8"/>
                      <a:pt x="512" y="13"/>
                    </a:cubicBezTo>
                    <a:cubicBezTo>
                      <a:pt x="512" y="17"/>
                      <a:pt x="508" y="21"/>
                      <a:pt x="504" y="21"/>
                    </a:cubicBezTo>
                    <a:lnTo>
                      <a:pt x="392" y="20"/>
                    </a:lnTo>
                    <a:cubicBezTo>
                      <a:pt x="387" y="20"/>
                      <a:pt x="384" y="16"/>
                      <a:pt x="384" y="12"/>
                    </a:cubicBezTo>
                    <a:cubicBezTo>
                      <a:pt x="384" y="7"/>
                      <a:pt x="388" y="4"/>
                      <a:pt x="392" y="4"/>
                    </a:cubicBezTo>
                    <a:close/>
                    <a:moveTo>
                      <a:pt x="584" y="6"/>
                    </a:moveTo>
                    <a:lnTo>
                      <a:pt x="696" y="7"/>
                    </a:lnTo>
                    <a:cubicBezTo>
                      <a:pt x="700" y="7"/>
                      <a:pt x="704" y="10"/>
                      <a:pt x="704" y="15"/>
                    </a:cubicBezTo>
                    <a:cubicBezTo>
                      <a:pt x="704" y="19"/>
                      <a:pt x="700" y="23"/>
                      <a:pt x="696" y="23"/>
                    </a:cubicBezTo>
                    <a:lnTo>
                      <a:pt x="584" y="22"/>
                    </a:lnTo>
                    <a:cubicBezTo>
                      <a:pt x="579" y="22"/>
                      <a:pt x="576" y="18"/>
                      <a:pt x="576" y="14"/>
                    </a:cubicBezTo>
                    <a:cubicBezTo>
                      <a:pt x="576" y="9"/>
                      <a:pt x="580" y="6"/>
                      <a:pt x="584" y="6"/>
                    </a:cubicBezTo>
                    <a:close/>
                    <a:moveTo>
                      <a:pt x="776" y="7"/>
                    </a:moveTo>
                    <a:lnTo>
                      <a:pt x="888" y="9"/>
                    </a:lnTo>
                    <a:cubicBezTo>
                      <a:pt x="892" y="9"/>
                      <a:pt x="896" y="12"/>
                      <a:pt x="896" y="17"/>
                    </a:cubicBezTo>
                    <a:cubicBezTo>
                      <a:pt x="896" y="21"/>
                      <a:pt x="892" y="25"/>
                      <a:pt x="888" y="25"/>
                    </a:cubicBezTo>
                    <a:lnTo>
                      <a:pt x="776" y="23"/>
                    </a:lnTo>
                    <a:cubicBezTo>
                      <a:pt x="771" y="23"/>
                      <a:pt x="768" y="20"/>
                      <a:pt x="768" y="15"/>
                    </a:cubicBezTo>
                    <a:cubicBezTo>
                      <a:pt x="768" y="11"/>
                      <a:pt x="772" y="7"/>
                      <a:pt x="776" y="7"/>
                    </a:cubicBezTo>
                    <a:close/>
                    <a:moveTo>
                      <a:pt x="968" y="9"/>
                    </a:moveTo>
                    <a:lnTo>
                      <a:pt x="1080" y="10"/>
                    </a:lnTo>
                    <a:cubicBezTo>
                      <a:pt x="1084" y="10"/>
                      <a:pt x="1088" y="14"/>
                      <a:pt x="1088" y="19"/>
                    </a:cubicBezTo>
                    <a:cubicBezTo>
                      <a:pt x="1088" y="23"/>
                      <a:pt x="1084" y="26"/>
                      <a:pt x="1080" y="26"/>
                    </a:cubicBezTo>
                    <a:lnTo>
                      <a:pt x="968" y="25"/>
                    </a:lnTo>
                    <a:cubicBezTo>
                      <a:pt x="963" y="25"/>
                      <a:pt x="960" y="22"/>
                      <a:pt x="960" y="17"/>
                    </a:cubicBezTo>
                    <a:cubicBezTo>
                      <a:pt x="960" y="13"/>
                      <a:pt x="964" y="9"/>
                      <a:pt x="968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4" name="Line 111"/>
              <p:cNvSpPr>
                <a:spLocks noChangeShapeType="1"/>
              </p:cNvSpPr>
              <p:nvPr/>
            </p:nvSpPr>
            <p:spPr bwMode="auto">
              <a:xfrm>
                <a:off x="2510" y="3554"/>
                <a:ext cx="8127" cy="0"/>
              </a:xfrm>
              <a:prstGeom prst="line">
                <a:avLst/>
              </a:prstGeom>
              <a:noFill/>
              <a:ln w="412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5" name="Rectangle 112"/>
              <p:cNvSpPr>
                <a:spLocks noChangeArrowheads="1"/>
              </p:cNvSpPr>
              <p:nvPr/>
            </p:nvSpPr>
            <p:spPr bwMode="auto">
              <a:xfrm>
                <a:off x="3167" y="3395"/>
                <a:ext cx="3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Ethernet</a:t>
                </a:r>
                <a:endParaRPr lang="ru-RU" altLang="ru-RU" sz="819" b="1"/>
              </a:p>
            </p:txBody>
          </p:sp>
          <p:sp>
            <p:nvSpPr>
              <p:cNvPr id="436" name="Rectangle 113"/>
              <p:cNvSpPr>
                <a:spLocks noChangeArrowheads="1"/>
              </p:cNvSpPr>
              <p:nvPr/>
            </p:nvSpPr>
            <p:spPr bwMode="auto">
              <a:xfrm>
                <a:off x="3740" y="4732"/>
                <a:ext cx="133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546" b="1" dirty="0">
                    <a:solidFill>
                      <a:srgbClr val="000000"/>
                    </a:solidFill>
                    <a:latin typeface="Times New Roman" pitchFamily="18" charset="0"/>
                  </a:rPr>
                  <a:t>···</a:t>
                </a:r>
                <a:endParaRPr lang="ru-RU" altLang="ru-RU" sz="819" b="1" dirty="0"/>
              </a:p>
            </p:txBody>
          </p:sp>
          <p:sp>
            <p:nvSpPr>
              <p:cNvPr id="437" name="Freeform 114"/>
              <p:cNvSpPr>
                <a:spLocks/>
              </p:cNvSpPr>
              <p:nvPr/>
            </p:nvSpPr>
            <p:spPr bwMode="auto">
              <a:xfrm>
                <a:off x="3264" y="8119"/>
                <a:ext cx="334" cy="197"/>
              </a:xfrm>
              <a:custGeom>
                <a:avLst/>
                <a:gdLst>
                  <a:gd name="T0" fmla="*/ 321 w 872"/>
                  <a:gd name="T1" fmla="*/ 536 h 536"/>
                  <a:gd name="T2" fmla="*/ 823 w 872"/>
                  <a:gd name="T3" fmla="*/ 266 h 536"/>
                  <a:gd name="T4" fmla="*/ 782 w 872"/>
                  <a:gd name="T5" fmla="*/ 38 h 536"/>
                  <a:gd name="T6" fmla="*/ 642 w 872"/>
                  <a:gd name="T7" fmla="*/ 17 h 536"/>
                  <a:gd name="T8" fmla="*/ 642 w 872"/>
                  <a:gd name="T9" fmla="*/ 17 h 536"/>
                  <a:gd name="T10" fmla="*/ 0 w 872"/>
                  <a:gd name="T11" fmla="*/ 536 h 536"/>
                  <a:gd name="T12" fmla="*/ 321 w 872"/>
                  <a:gd name="T13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2" h="536">
                    <a:moveTo>
                      <a:pt x="321" y="536"/>
                    </a:moveTo>
                    <a:cubicBezTo>
                      <a:pt x="516" y="520"/>
                      <a:pt x="697" y="423"/>
                      <a:pt x="823" y="266"/>
                    </a:cubicBezTo>
                    <a:cubicBezTo>
                      <a:pt x="872" y="192"/>
                      <a:pt x="854" y="89"/>
                      <a:pt x="782" y="38"/>
                    </a:cubicBezTo>
                    <a:cubicBezTo>
                      <a:pt x="741" y="8"/>
                      <a:pt x="689" y="0"/>
                      <a:pt x="642" y="17"/>
                    </a:cubicBezTo>
                    <a:lnTo>
                      <a:pt x="642" y="17"/>
                    </a:lnTo>
                    <a:lnTo>
                      <a:pt x="0" y="536"/>
                    </a:lnTo>
                    <a:lnTo>
                      <a:pt x="321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8" name="Rectangle 115"/>
              <p:cNvSpPr>
                <a:spLocks noChangeArrowheads="1"/>
              </p:cNvSpPr>
              <p:nvPr/>
            </p:nvSpPr>
            <p:spPr bwMode="auto">
              <a:xfrm>
                <a:off x="2965" y="7640"/>
                <a:ext cx="595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39" name="Rectangle 116"/>
              <p:cNvSpPr>
                <a:spLocks noChangeArrowheads="1"/>
              </p:cNvSpPr>
              <p:nvPr/>
            </p:nvSpPr>
            <p:spPr bwMode="auto">
              <a:xfrm>
                <a:off x="2965" y="7646"/>
                <a:ext cx="595" cy="6"/>
              </a:xfrm>
              <a:prstGeom prst="rect">
                <a:avLst/>
              </a:prstGeom>
              <a:solidFill>
                <a:srgbClr val="D0D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0" name="Rectangle 117"/>
              <p:cNvSpPr>
                <a:spLocks noChangeArrowheads="1"/>
              </p:cNvSpPr>
              <p:nvPr/>
            </p:nvSpPr>
            <p:spPr bwMode="auto">
              <a:xfrm>
                <a:off x="2965" y="7652"/>
                <a:ext cx="595" cy="6"/>
              </a:xfrm>
              <a:prstGeom prst="rect">
                <a:avLst/>
              </a:prstGeom>
              <a:solidFill>
                <a:srgbClr val="D1D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1" name="Rectangle 118"/>
              <p:cNvSpPr>
                <a:spLocks noChangeArrowheads="1"/>
              </p:cNvSpPr>
              <p:nvPr/>
            </p:nvSpPr>
            <p:spPr bwMode="auto">
              <a:xfrm>
                <a:off x="2965" y="7658"/>
                <a:ext cx="595" cy="12"/>
              </a:xfrm>
              <a:prstGeom prst="rect">
                <a:avLst/>
              </a:prstGeom>
              <a:solidFill>
                <a:srgbClr val="D2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2" name="Rectangle 119"/>
              <p:cNvSpPr>
                <a:spLocks noChangeArrowheads="1"/>
              </p:cNvSpPr>
              <p:nvPr/>
            </p:nvSpPr>
            <p:spPr bwMode="auto">
              <a:xfrm>
                <a:off x="2965" y="7670"/>
                <a:ext cx="595" cy="6"/>
              </a:xfrm>
              <a:prstGeom prst="rect">
                <a:avLst/>
              </a:prstGeom>
              <a:solidFill>
                <a:srgbClr val="D3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3" name="Rectangle 120"/>
              <p:cNvSpPr>
                <a:spLocks noChangeArrowheads="1"/>
              </p:cNvSpPr>
              <p:nvPr/>
            </p:nvSpPr>
            <p:spPr bwMode="auto">
              <a:xfrm>
                <a:off x="2965" y="7676"/>
                <a:ext cx="595" cy="5"/>
              </a:xfrm>
              <a:prstGeom prst="rect">
                <a:avLst/>
              </a:prstGeom>
              <a:solidFill>
                <a:srgbClr val="D3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4" name="Rectangle 121"/>
              <p:cNvSpPr>
                <a:spLocks noChangeArrowheads="1"/>
              </p:cNvSpPr>
              <p:nvPr/>
            </p:nvSpPr>
            <p:spPr bwMode="auto">
              <a:xfrm>
                <a:off x="2965" y="7681"/>
                <a:ext cx="595" cy="12"/>
              </a:xfrm>
              <a:prstGeom prst="rect">
                <a:avLst/>
              </a:prstGeom>
              <a:solidFill>
                <a:srgbClr val="D4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5" name="Rectangle 122"/>
              <p:cNvSpPr>
                <a:spLocks noChangeArrowheads="1"/>
              </p:cNvSpPr>
              <p:nvPr/>
            </p:nvSpPr>
            <p:spPr bwMode="auto">
              <a:xfrm>
                <a:off x="2965" y="7693"/>
                <a:ext cx="595" cy="12"/>
              </a:xfrm>
              <a:prstGeom prst="rect">
                <a:avLst/>
              </a:prstGeom>
              <a:solidFill>
                <a:srgbClr val="D5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6" name="Rectangle 123"/>
              <p:cNvSpPr>
                <a:spLocks noChangeArrowheads="1"/>
              </p:cNvSpPr>
              <p:nvPr/>
            </p:nvSpPr>
            <p:spPr bwMode="auto">
              <a:xfrm>
                <a:off x="2965" y="7705"/>
                <a:ext cx="595" cy="6"/>
              </a:xfrm>
              <a:prstGeom prst="rect">
                <a:avLst/>
              </a:prstGeom>
              <a:solidFill>
                <a:srgbClr val="D6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7" name="Rectangle 124"/>
              <p:cNvSpPr>
                <a:spLocks noChangeArrowheads="1"/>
              </p:cNvSpPr>
              <p:nvPr/>
            </p:nvSpPr>
            <p:spPr bwMode="auto">
              <a:xfrm>
                <a:off x="2965" y="7711"/>
                <a:ext cx="595" cy="6"/>
              </a:xfrm>
              <a:prstGeom prst="rect">
                <a:avLst/>
              </a:prstGeom>
              <a:solidFill>
                <a:srgbClr val="D7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8" name="Rectangle 125"/>
              <p:cNvSpPr>
                <a:spLocks noChangeArrowheads="1"/>
              </p:cNvSpPr>
              <p:nvPr/>
            </p:nvSpPr>
            <p:spPr bwMode="auto">
              <a:xfrm>
                <a:off x="2965" y="7717"/>
                <a:ext cx="595" cy="6"/>
              </a:xfrm>
              <a:prstGeom prst="rect">
                <a:avLst/>
              </a:prstGeom>
              <a:solidFill>
                <a:srgbClr val="D8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49" name="Rectangle 126"/>
              <p:cNvSpPr>
                <a:spLocks noChangeArrowheads="1"/>
              </p:cNvSpPr>
              <p:nvPr/>
            </p:nvSpPr>
            <p:spPr bwMode="auto">
              <a:xfrm>
                <a:off x="2965" y="7723"/>
                <a:ext cx="595" cy="11"/>
              </a:xfrm>
              <a:prstGeom prst="rect">
                <a:avLst/>
              </a:prstGeom>
              <a:solidFill>
                <a:srgbClr val="D9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0" name="Rectangle 127"/>
              <p:cNvSpPr>
                <a:spLocks noChangeArrowheads="1"/>
              </p:cNvSpPr>
              <p:nvPr/>
            </p:nvSpPr>
            <p:spPr bwMode="auto">
              <a:xfrm>
                <a:off x="2965" y="7734"/>
                <a:ext cx="595" cy="6"/>
              </a:xfrm>
              <a:prstGeom prst="rect">
                <a:avLst/>
              </a:prstGeom>
              <a:solidFill>
                <a:srgbClr val="DAE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1" name="Rectangle 128"/>
              <p:cNvSpPr>
                <a:spLocks noChangeArrowheads="1"/>
              </p:cNvSpPr>
              <p:nvPr/>
            </p:nvSpPr>
            <p:spPr bwMode="auto">
              <a:xfrm>
                <a:off x="2965" y="7740"/>
                <a:ext cx="595" cy="6"/>
              </a:xfrm>
              <a:prstGeom prst="rect">
                <a:avLst/>
              </a:prstGeom>
              <a:solidFill>
                <a:srgbClr val="DA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2" name="Rectangle 129"/>
              <p:cNvSpPr>
                <a:spLocks noChangeArrowheads="1"/>
              </p:cNvSpPr>
              <p:nvPr/>
            </p:nvSpPr>
            <p:spPr bwMode="auto">
              <a:xfrm>
                <a:off x="2965" y="7746"/>
                <a:ext cx="595" cy="6"/>
              </a:xfrm>
              <a:prstGeom prst="rect">
                <a:avLst/>
              </a:prstGeom>
              <a:solidFill>
                <a:srgbClr val="DB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3" name="Rectangle 130"/>
              <p:cNvSpPr>
                <a:spLocks noChangeArrowheads="1"/>
              </p:cNvSpPr>
              <p:nvPr/>
            </p:nvSpPr>
            <p:spPr bwMode="auto">
              <a:xfrm>
                <a:off x="2965" y="7752"/>
                <a:ext cx="595" cy="6"/>
              </a:xfrm>
              <a:prstGeom prst="rect">
                <a:avLst/>
              </a:prstGeom>
              <a:solidFill>
                <a:srgbClr val="DC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4" name="Rectangle 131"/>
              <p:cNvSpPr>
                <a:spLocks noChangeArrowheads="1"/>
              </p:cNvSpPr>
              <p:nvPr/>
            </p:nvSpPr>
            <p:spPr bwMode="auto">
              <a:xfrm>
                <a:off x="2965" y="7758"/>
                <a:ext cx="595" cy="6"/>
              </a:xfrm>
              <a:prstGeom prst="rect">
                <a:avLst/>
              </a:prstGeom>
              <a:solidFill>
                <a:srgbClr val="DC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5" name="Rectangle 132"/>
              <p:cNvSpPr>
                <a:spLocks noChangeArrowheads="1"/>
              </p:cNvSpPr>
              <p:nvPr/>
            </p:nvSpPr>
            <p:spPr bwMode="auto">
              <a:xfrm>
                <a:off x="2965" y="7764"/>
                <a:ext cx="595" cy="12"/>
              </a:xfrm>
              <a:prstGeom prst="rect">
                <a:avLst/>
              </a:prstGeom>
              <a:solidFill>
                <a:srgbClr val="DD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6" name="Rectangle 133"/>
              <p:cNvSpPr>
                <a:spLocks noChangeArrowheads="1"/>
              </p:cNvSpPr>
              <p:nvPr/>
            </p:nvSpPr>
            <p:spPr bwMode="auto">
              <a:xfrm>
                <a:off x="2965" y="7776"/>
                <a:ext cx="595" cy="11"/>
              </a:xfrm>
              <a:prstGeom prst="rect">
                <a:avLst/>
              </a:prstGeom>
              <a:solidFill>
                <a:srgbClr val="DE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7" name="Rectangle 134"/>
              <p:cNvSpPr>
                <a:spLocks noChangeArrowheads="1"/>
              </p:cNvSpPr>
              <p:nvPr/>
            </p:nvSpPr>
            <p:spPr bwMode="auto">
              <a:xfrm>
                <a:off x="2965" y="7787"/>
                <a:ext cx="595" cy="6"/>
              </a:xfrm>
              <a:prstGeom prst="rect">
                <a:avLst/>
              </a:prstGeom>
              <a:solidFill>
                <a:srgbClr val="DF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8" name="Rectangle 135"/>
              <p:cNvSpPr>
                <a:spLocks noChangeArrowheads="1"/>
              </p:cNvSpPr>
              <p:nvPr/>
            </p:nvSpPr>
            <p:spPr bwMode="auto">
              <a:xfrm>
                <a:off x="2965" y="7793"/>
                <a:ext cx="595" cy="6"/>
              </a:xfrm>
              <a:prstGeom prst="rect">
                <a:avLst/>
              </a:prstGeom>
              <a:solidFill>
                <a:srgbClr val="E0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59" name="Rectangle 136"/>
              <p:cNvSpPr>
                <a:spLocks noChangeArrowheads="1"/>
              </p:cNvSpPr>
              <p:nvPr/>
            </p:nvSpPr>
            <p:spPr bwMode="auto">
              <a:xfrm>
                <a:off x="2965" y="7799"/>
                <a:ext cx="595" cy="6"/>
              </a:xfrm>
              <a:prstGeom prst="rect">
                <a:avLst/>
              </a:prstGeom>
              <a:solidFill>
                <a:srgbClr val="E0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0" name="Rectangle 137"/>
              <p:cNvSpPr>
                <a:spLocks noChangeArrowheads="1"/>
              </p:cNvSpPr>
              <p:nvPr/>
            </p:nvSpPr>
            <p:spPr bwMode="auto">
              <a:xfrm>
                <a:off x="2965" y="7805"/>
                <a:ext cx="595" cy="12"/>
              </a:xfrm>
              <a:prstGeom prst="rect">
                <a:avLst/>
              </a:prstGeom>
              <a:solidFill>
                <a:srgbClr val="E1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1" name="Rectangle 138"/>
              <p:cNvSpPr>
                <a:spLocks noChangeArrowheads="1"/>
              </p:cNvSpPr>
              <p:nvPr/>
            </p:nvSpPr>
            <p:spPr bwMode="auto">
              <a:xfrm>
                <a:off x="2965" y="7817"/>
                <a:ext cx="595" cy="12"/>
              </a:xfrm>
              <a:prstGeom prst="rect">
                <a:avLst/>
              </a:prstGeom>
              <a:solidFill>
                <a:srgbClr val="E2E9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2" name="Rectangle 139"/>
              <p:cNvSpPr>
                <a:spLocks noChangeArrowheads="1"/>
              </p:cNvSpPr>
              <p:nvPr/>
            </p:nvSpPr>
            <p:spPr bwMode="auto">
              <a:xfrm>
                <a:off x="2965" y="7829"/>
                <a:ext cx="595" cy="11"/>
              </a:xfrm>
              <a:prstGeom prst="rect">
                <a:avLst/>
              </a:prstGeom>
              <a:solidFill>
                <a:srgbClr val="E3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3" name="Rectangle 140"/>
              <p:cNvSpPr>
                <a:spLocks noChangeArrowheads="1"/>
              </p:cNvSpPr>
              <p:nvPr/>
            </p:nvSpPr>
            <p:spPr bwMode="auto">
              <a:xfrm>
                <a:off x="2965" y="7840"/>
                <a:ext cx="595" cy="6"/>
              </a:xfrm>
              <a:prstGeom prst="rect">
                <a:avLst/>
              </a:prstGeom>
              <a:solidFill>
                <a:srgbClr val="E4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4" name="Rectangle 141"/>
              <p:cNvSpPr>
                <a:spLocks noChangeArrowheads="1"/>
              </p:cNvSpPr>
              <p:nvPr/>
            </p:nvSpPr>
            <p:spPr bwMode="auto">
              <a:xfrm>
                <a:off x="2965" y="7846"/>
                <a:ext cx="595" cy="12"/>
              </a:xfrm>
              <a:prstGeom prst="rect">
                <a:avLst/>
              </a:prstGeom>
              <a:solidFill>
                <a:srgbClr val="E5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5" name="Rectangle 142"/>
              <p:cNvSpPr>
                <a:spLocks noChangeArrowheads="1"/>
              </p:cNvSpPr>
              <p:nvPr/>
            </p:nvSpPr>
            <p:spPr bwMode="auto">
              <a:xfrm>
                <a:off x="2965" y="7858"/>
                <a:ext cx="595" cy="12"/>
              </a:xfrm>
              <a:prstGeom prst="rect">
                <a:avLst/>
              </a:prstGeom>
              <a:solidFill>
                <a:srgbClr val="E6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6" name="Rectangle 143"/>
              <p:cNvSpPr>
                <a:spLocks noChangeArrowheads="1"/>
              </p:cNvSpPr>
              <p:nvPr/>
            </p:nvSpPr>
            <p:spPr bwMode="auto">
              <a:xfrm>
                <a:off x="2965" y="7870"/>
                <a:ext cx="595" cy="6"/>
              </a:xfrm>
              <a:prstGeom prst="rect">
                <a:avLst/>
              </a:prstGeom>
              <a:solidFill>
                <a:srgbClr val="E7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7" name="Rectangle 144"/>
              <p:cNvSpPr>
                <a:spLocks noChangeArrowheads="1"/>
              </p:cNvSpPr>
              <p:nvPr/>
            </p:nvSpPr>
            <p:spPr bwMode="auto">
              <a:xfrm>
                <a:off x="2965" y="7876"/>
                <a:ext cx="595" cy="6"/>
              </a:xfrm>
              <a:prstGeom prst="rect">
                <a:avLst/>
              </a:prstGeom>
              <a:solidFill>
                <a:srgbClr val="E8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8" name="Rectangle 145"/>
              <p:cNvSpPr>
                <a:spLocks noChangeArrowheads="1"/>
              </p:cNvSpPr>
              <p:nvPr/>
            </p:nvSpPr>
            <p:spPr bwMode="auto">
              <a:xfrm>
                <a:off x="2965" y="7882"/>
                <a:ext cx="595" cy="11"/>
              </a:xfrm>
              <a:prstGeom prst="rect">
                <a:avLst/>
              </a:prstGeom>
              <a:solidFill>
                <a:srgbClr val="E9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69" name="Rectangle 146"/>
              <p:cNvSpPr>
                <a:spLocks noChangeArrowheads="1"/>
              </p:cNvSpPr>
              <p:nvPr/>
            </p:nvSpPr>
            <p:spPr bwMode="auto">
              <a:xfrm>
                <a:off x="2965" y="7893"/>
                <a:ext cx="595" cy="6"/>
              </a:xfrm>
              <a:prstGeom prst="rect">
                <a:avLst/>
              </a:prstGeom>
              <a:solidFill>
                <a:srgbClr val="EA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0" name="Rectangle 147"/>
              <p:cNvSpPr>
                <a:spLocks noChangeArrowheads="1"/>
              </p:cNvSpPr>
              <p:nvPr/>
            </p:nvSpPr>
            <p:spPr bwMode="auto">
              <a:xfrm>
                <a:off x="2965" y="7899"/>
                <a:ext cx="595" cy="6"/>
              </a:xfrm>
              <a:prstGeom prst="rect">
                <a:avLst/>
              </a:prstGeom>
              <a:solidFill>
                <a:srgbClr val="EB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1" name="Rectangle 148"/>
              <p:cNvSpPr>
                <a:spLocks noChangeArrowheads="1"/>
              </p:cNvSpPr>
              <p:nvPr/>
            </p:nvSpPr>
            <p:spPr bwMode="auto">
              <a:xfrm>
                <a:off x="2965" y="7905"/>
                <a:ext cx="595" cy="6"/>
              </a:xfrm>
              <a:prstGeom prst="rect">
                <a:avLst/>
              </a:prstGeom>
              <a:solidFill>
                <a:srgbClr val="EBEF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2" name="Rectangle 149"/>
              <p:cNvSpPr>
                <a:spLocks noChangeArrowheads="1"/>
              </p:cNvSpPr>
              <p:nvPr/>
            </p:nvSpPr>
            <p:spPr bwMode="auto">
              <a:xfrm>
                <a:off x="2965" y="7911"/>
                <a:ext cx="595" cy="12"/>
              </a:xfrm>
              <a:prstGeom prst="rect">
                <a:avLst/>
              </a:prstGeom>
              <a:solidFill>
                <a:srgbClr val="EC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3" name="Rectangle 150"/>
              <p:cNvSpPr>
                <a:spLocks noChangeArrowheads="1"/>
              </p:cNvSpPr>
              <p:nvPr/>
            </p:nvSpPr>
            <p:spPr bwMode="auto">
              <a:xfrm>
                <a:off x="2965" y="7923"/>
                <a:ext cx="595" cy="6"/>
              </a:xfrm>
              <a:prstGeom prst="rect">
                <a:avLst/>
              </a:prstGeom>
              <a:solidFill>
                <a:srgbClr val="ED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4" name="Rectangle 151"/>
              <p:cNvSpPr>
                <a:spLocks noChangeArrowheads="1"/>
              </p:cNvSpPr>
              <p:nvPr/>
            </p:nvSpPr>
            <p:spPr bwMode="auto">
              <a:xfrm>
                <a:off x="2965" y="7929"/>
                <a:ext cx="595" cy="11"/>
              </a:xfrm>
              <a:prstGeom prst="rect">
                <a:avLst/>
              </a:prstGeom>
              <a:solidFill>
                <a:srgbClr val="EE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5" name="Rectangle 152"/>
              <p:cNvSpPr>
                <a:spLocks noChangeArrowheads="1"/>
              </p:cNvSpPr>
              <p:nvPr/>
            </p:nvSpPr>
            <p:spPr bwMode="auto">
              <a:xfrm>
                <a:off x="2965" y="7940"/>
                <a:ext cx="595" cy="12"/>
              </a:xfrm>
              <a:prstGeom prst="rect">
                <a:avLst/>
              </a:prstGeom>
              <a:solidFill>
                <a:srgbClr val="EFF2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6" name="Rectangle 153"/>
              <p:cNvSpPr>
                <a:spLocks noChangeArrowheads="1"/>
              </p:cNvSpPr>
              <p:nvPr/>
            </p:nvSpPr>
            <p:spPr bwMode="auto">
              <a:xfrm>
                <a:off x="2965" y="7952"/>
                <a:ext cx="595" cy="12"/>
              </a:xfrm>
              <a:prstGeom prst="rect">
                <a:avLst/>
              </a:prstGeom>
              <a:solidFill>
                <a:srgbClr val="F0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7" name="Rectangle 154"/>
              <p:cNvSpPr>
                <a:spLocks noChangeArrowheads="1"/>
              </p:cNvSpPr>
              <p:nvPr/>
            </p:nvSpPr>
            <p:spPr bwMode="auto">
              <a:xfrm>
                <a:off x="2965" y="7964"/>
                <a:ext cx="595" cy="6"/>
              </a:xfrm>
              <a:prstGeom prst="rect">
                <a:avLst/>
              </a:prstGeom>
              <a:solidFill>
                <a:srgbClr val="F1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8" name="Rectangle 155"/>
              <p:cNvSpPr>
                <a:spLocks noChangeArrowheads="1"/>
              </p:cNvSpPr>
              <p:nvPr/>
            </p:nvSpPr>
            <p:spPr bwMode="auto">
              <a:xfrm>
                <a:off x="2965" y="7970"/>
                <a:ext cx="595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79" name="Freeform 156"/>
              <p:cNvSpPr>
                <a:spLocks/>
              </p:cNvSpPr>
              <p:nvPr/>
            </p:nvSpPr>
            <p:spPr bwMode="auto">
              <a:xfrm>
                <a:off x="2974" y="7648"/>
                <a:ext cx="581" cy="322"/>
              </a:xfrm>
              <a:custGeom>
                <a:avLst/>
                <a:gdLst>
                  <a:gd name="T0" fmla="*/ 0 w 581"/>
                  <a:gd name="T1" fmla="*/ 161 h 322"/>
                  <a:gd name="T2" fmla="*/ 290 w 581"/>
                  <a:gd name="T3" fmla="*/ 322 h 322"/>
                  <a:gd name="T4" fmla="*/ 581 w 581"/>
                  <a:gd name="T5" fmla="*/ 161 h 322"/>
                  <a:gd name="T6" fmla="*/ 290 w 581"/>
                  <a:gd name="T7" fmla="*/ 0 h 322"/>
                  <a:gd name="T8" fmla="*/ 0 w 581"/>
                  <a:gd name="T9" fmla="*/ 16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1" h="322">
                    <a:moveTo>
                      <a:pt x="0" y="161"/>
                    </a:moveTo>
                    <a:lnTo>
                      <a:pt x="290" y="322"/>
                    </a:lnTo>
                    <a:lnTo>
                      <a:pt x="581" y="161"/>
                    </a:lnTo>
                    <a:lnTo>
                      <a:pt x="290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480" name="Picture 15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3" y="7799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" name="Picture 15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3" y="7799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2" name="Freeform 159"/>
              <p:cNvSpPr>
                <a:spLocks/>
              </p:cNvSpPr>
              <p:nvPr/>
            </p:nvSpPr>
            <p:spPr bwMode="auto">
              <a:xfrm>
                <a:off x="3264" y="7809"/>
                <a:ext cx="291" cy="507"/>
              </a:xfrm>
              <a:custGeom>
                <a:avLst/>
                <a:gdLst>
                  <a:gd name="T0" fmla="*/ 0 w 291"/>
                  <a:gd name="T1" fmla="*/ 507 h 507"/>
                  <a:gd name="T2" fmla="*/ 291 w 291"/>
                  <a:gd name="T3" fmla="*/ 346 h 507"/>
                  <a:gd name="T4" fmla="*/ 291 w 291"/>
                  <a:gd name="T5" fmla="*/ 0 h 507"/>
                  <a:gd name="T6" fmla="*/ 0 w 291"/>
                  <a:gd name="T7" fmla="*/ 161 h 507"/>
                  <a:gd name="T8" fmla="*/ 0 w 291"/>
                  <a:gd name="T9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507">
                    <a:moveTo>
                      <a:pt x="0" y="507"/>
                    </a:moveTo>
                    <a:lnTo>
                      <a:pt x="291" y="346"/>
                    </a:lnTo>
                    <a:lnTo>
                      <a:pt x="291" y="0"/>
                    </a:lnTo>
                    <a:lnTo>
                      <a:pt x="0" y="161"/>
                    </a:lnTo>
                    <a:lnTo>
                      <a:pt x="0" y="507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483" name="Picture 16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5" y="7799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4" name="Picture 16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5" y="7799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5" name="Freeform 162"/>
              <p:cNvSpPr>
                <a:spLocks/>
              </p:cNvSpPr>
              <p:nvPr/>
            </p:nvSpPr>
            <p:spPr bwMode="auto">
              <a:xfrm>
                <a:off x="2974" y="7809"/>
                <a:ext cx="290" cy="507"/>
              </a:xfrm>
              <a:custGeom>
                <a:avLst/>
                <a:gdLst>
                  <a:gd name="T0" fmla="*/ 0 w 290"/>
                  <a:gd name="T1" fmla="*/ 0 h 507"/>
                  <a:gd name="T2" fmla="*/ 0 w 290"/>
                  <a:gd name="T3" fmla="*/ 346 h 507"/>
                  <a:gd name="T4" fmla="*/ 290 w 290"/>
                  <a:gd name="T5" fmla="*/ 507 h 507"/>
                  <a:gd name="T6" fmla="*/ 290 w 290"/>
                  <a:gd name="T7" fmla="*/ 161 h 507"/>
                  <a:gd name="T8" fmla="*/ 0 w 290"/>
                  <a:gd name="T9" fmla="*/ 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07">
                    <a:moveTo>
                      <a:pt x="0" y="0"/>
                    </a:moveTo>
                    <a:lnTo>
                      <a:pt x="0" y="346"/>
                    </a:lnTo>
                    <a:lnTo>
                      <a:pt x="290" y="507"/>
                    </a:lnTo>
                    <a:lnTo>
                      <a:pt x="290" y="1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86" name="Rectangle 163"/>
              <p:cNvSpPr>
                <a:spLocks noChangeArrowheads="1"/>
              </p:cNvSpPr>
              <p:nvPr/>
            </p:nvSpPr>
            <p:spPr bwMode="auto">
              <a:xfrm>
                <a:off x="3137" y="7935"/>
                <a:ext cx="104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87" name="Freeform 164"/>
              <p:cNvSpPr>
                <a:spLocks/>
              </p:cNvSpPr>
              <p:nvPr/>
            </p:nvSpPr>
            <p:spPr bwMode="auto">
              <a:xfrm>
                <a:off x="3138" y="7939"/>
                <a:ext cx="96" cy="139"/>
              </a:xfrm>
              <a:custGeom>
                <a:avLst/>
                <a:gdLst>
                  <a:gd name="T0" fmla="*/ 0 w 96"/>
                  <a:gd name="T1" fmla="*/ 84 h 139"/>
                  <a:gd name="T2" fmla="*/ 96 w 96"/>
                  <a:gd name="T3" fmla="*/ 139 h 139"/>
                  <a:gd name="T4" fmla="*/ 96 w 96"/>
                  <a:gd name="T5" fmla="*/ 56 h 139"/>
                  <a:gd name="T6" fmla="*/ 0 w 96"/>
                  <a:gd name="T7" fmla="*/ 0 h 139"/>
                  <a:gd name="T8" fmla="*/ 0 w 96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9">
                    <a:moveTo>
                      <a:pt x="0" y="84"/>
                    </a:moveTo>
                    <a:lnTo>
                      <a:pt x="96" y="139"/>
                    </a:lnTo>
                    <a:lnTo>
                      <a:pt x="96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88" name="Rectangle 165"/>
              <p:cNvSpPr>
                <a:spLocks noChangeArrowheads="1"/>
              </p:cNvSpPr>
              <p:nvPr/>
            </p:nvSpPr>
            <p:spPr bwMode="auto">
              <a:xfrm>
                <a:off x="3137" y="7935"/>
                <a:ext cx="104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89" name="Freeform 166"/>
              <p:cNvSpPr>
                <a:spLocks/>
              </p:cNvSpPr>
              <p:nvPr/>
            </p:nvSpPr>
            <p:spPr bwMode="auto">
              <a:xfrm>
                <a:off x="3138" y="7939"/>
                <a:ext cx="96" cy="139"/>
              </a:xfrm>
              <a:custGeom>
                <a:avLst/>
                <a:gdLst>
                  <a:gd name="T0" fmla="*/ 0 w 96"/>
                  <a:gd name="T1" fmla="*/ 84 h 139"/>
                  <a:gd name="T2" fmla="*/ 96 w 96"/>
                  <a:gd name="T3" fmla="*/ 139 h 139"/>
                  <a:gd name="T4" fmla="*/ 96 w 96"/>
                  <a:gd name="T5" fmla="*/ 56 h 139"/>
                  <a:gd name="T6" fmla="*/ 0 w 96"/>
                  <a:gd name="T7" fmla="*/ 0 h 139"/>
                  <a:gd name="T8" fmla="*/ 0 w 96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9">
                    <a:moveTo>
                      <a:pt x="0" y="84"/>
                    </a:moveTo>
                    <a:lnTo>
                      <a:pt x="96" y="139"/>
                    </a:lnTo>
                    <a:lnTo>
                      <a:pt x="96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0" name="Freeform 167"/>
              <p:cNvSpPr>
                <a:spLocks noEditPoints="1"/>
              </p:cNvSpPr>
              <p:nvPr/>
            </p:nvSpPr>
            <p:spPr bwMode="auto">
              <a:xfrm>
                <a:off x="2992" y="7851"/>
                <a:ext cx="235" cy="427"/>
              </a:xfrm>
              <a:custGeom>
                <a:avLst/>
                <a:gdLst>
                  <a:gd name="T0" fmla="*/ 235 w 235"/>
                  <a:gd name="T1" fmla="*/ 328 h 427"/>
                  <a:gd name="T2" fmla="*/ 141 w 235"/>
                  <a:gd name="T3" fmla="*/ 274 h 427"/>
                  <a:gd name="T4" fmla="*/ 151 w 235"/>
                  <a:gd name="T5" fmla="*/ 280 h 427"/>
                  <a:gd name="T6" fmla="*/ 162 w 235"/>
                  <a:gd name="T7" fmla="*/ 286 h 427"/>
                  <a:gd name="T8" fmla="*/ 172 w 235"/>
                  <a:gd name="T9" fmla="*/ 292 h 427"/>
                  <a:gd name="T10" fmla="*/ 183 w 235"/>
                  <a:gd name="T11" fmla="*/ 298 h 427"/>
                  <a:gd name="T12" fmla="*/ 193 w 235"/>
                  <a:gd name="T13" fmla="*/ 304 h 427"/>
                  <a:gd name="T14" fmla="*/ 203 w 235"/>
                  <a:gd name="T15" fmla="*/ 310 h 427"/>
                  <a:gd name="T16" fmla="*/ 214 w 235"/>
                  <a:gd name="T17" fmla="*/ 316 h 427"/>
                  <a:gd name="T18" fmla="*/ 224 w 235"/>
                  <a:gd name="T19" fmla="*/ 322 h 427"/>
                  <a:gd name="T20" fmla="*/ 235 w 235"/>
                  <a:gd name="T21" fmla="*/ 427 h 427"/>
                  <a:gd name="T22" fmla="*/ 141 w 235"/>
                  <a:gd name="T23" fmla="*/ 373 h 427"/>
                  <a:gd name="T24" fmla="*/ 151 w 235"/>
                  <a:gd name="T25" fmla="*/ 379 h 427"/>
                  <a:gd name="T26" fmla="*/ 162 w 235"/>
                  <a:gd name="T27" fmla="*/ 385 h 427"/>
                  <a:gd name="T28" fmla="*/ 172 w 235"/>
                  <a:gd name="T29" fmla="*/ 391 h 427"/>
                  <a:gd name="T30" fmla="*/ 183 w 235"/>
                  <a:gd name="T31" fmla="*/ 397 h 427"/>
                  <a:gd name="T32" fmla="*/ 193 w 235"/>
                  <a:gd name="T33" fmla="*/ 403 h 427"/>
                  <a:gd name="T34" fmla="*/ 203 w 235"/>
                  <a:gd name="T35" fmla="*/ 409 h 427"/>
                  <a:gd name="T36" fmla="*/ 214 w 235"/>
                  <a:gd name="T37" fmla="*/ 415 h 427"/>
                  <a:gd name="T38" fmla="*/ 224 w 235"/>
                  <a:gd name="T39" fmla="*/ 421 h 427"/>
                  <a:gd name="T40" fmla="*/ 93 w 235"/>
                  <a:gd name="T41" fmla="*/ 345 h 427"/>
                  <a:gd name="T42" fmla="*/ 0 w 235"/>
                  <a:gd name="T43" fmla="*/ 291 h 427"/>
                  <a:gd name="T44" fmla="*/ 10 w 235"/>
                  <a:gd name="T45" fmla="*/ 297 h 427"/>
                  <a:gd name="T46" fmla="*/ 21 w 235"/>
                  <a:gd name="T47" fmla="*/ 303 h 427"/>
                  <a:gd name="T48" fmla="*/ 31 w 235"/>
                  <a:gd name="T49" fmla="*/ 309 h 427"/>
                  <a:gd name="T50" fmla="*/ 42 w 235"/>
                  <a:gd name="T51" fmla="*/ 315 h 427"/>
                  <a:gd name="T52" fmla="*/ 52 w 235"/>
                  <a:gd name="T53" fmla="*/ 321 h 427"/>
                  <a:gd name="T54" fmla="*/ 62 w 235"/>
                  <a:gd name="T55" fmla="*/ 327 h 427"/>
                  <a:gd name="T56" fmla="*/ 73 w 235"/>
                  <a:gd name="T57" fmla="*/ 333 h 427"/>
                  <a:gd name="T58" fmla="*/ 83 w 235"/>
                  <a:gd name="T59" fmla="*/ 339 h 427"/>
                  <a:gd name="T60" fmla="*/ 93 w 235"/>
                  <a:gd name="T61" fmla="*/ 246 h 427"/>
                  <a:gd name="T62" fmla="*/ 0 w 235"/>
                  <a:gd name="T63" fmla="*/ 192 h 427"/>
                  <a:gd name="T64" fmla="*/ 10 w 235"/>
                  <a:gd name="T65" fmla="*/ 198 h 427"/>
                  <a:gd name="T66" fmla="*/ 21 w 235"/>
                  <a:gd name="T67" fmla="*/ 204 h 427"/>
                  <a:gd name="T68" fmla="*/ 31 w 235"/>
                  <a:gd name="T69" fmla="*/ 210 h 427"/>
                  <a:gd name="T70" fmla="*/ 42 w 235"/>
                  <a:gd name="T71" fmla="*/ 216 h 427"/>
                  <a:gd name="T72" fmla="*/ 52 w 235"/>
                  <a:gd name="T73" fmla="*/ 222 h 427"/>
                  <a:gd name="T74" fmla="*/ 62 w 235"/>
                  <a:gd name="T75" fmla="*/ 228 h 427"/>
                  <a:gd name="T76" fmla="*/ 73 w 235"/>
                  <a:gd name="T77" fmla="*/ 234 h 427"/>
                  <a:gd name="T78" fmla="*/ 83 w 235"/>
                  <a:gd name="T79" fmla="*/ 240 h 427"/>
                  <a:gd name="T80" fmla="*/ 93 w 235"/>
                  <a:gd name="T81" fmla="*/ 137 h 427"/>
                  <a:gd name="T82" fmla="*/ 0 w 235"/>
                  <a:gd name="T83" fmla="*/ 83 h 427"/>
                  <a:gd name="T84" fmla="*/ 10 w 235"/>
                  <a:gd name="T85" fmla="*/ 89 h 427"/>
                  <a:gd name="T86" fmla="*/ 21 w 235"/>
                  <a:gd name="T87" fmla="*/ 95 h 427"/>
                  <a:gd name="T88" fmla="*/ 31 w 235"/>
                  <a:gd name="T89" fmla="*/ 101 h 427"/>
                  <a:gd name="T90" fmla="*/ 42 w 235"/>
                  <a:gd name="T91" fmla="*/ 107 h 427"/>
                  <a:gd name="T92" fmla="*/ 52 w 235"/>
                  <a:gd name="T93" fmla="*/ 113 h 427"/>
                  <a:gd name="T94" fmla="*/ 62 w 235"/>
                  <a:gd name="T95" fmla="*/ 119 h 427"/>
                  <a:gd name="T96" fmla="*/ 73 w 235"/>
                  <a:gd name="T97" fmla="*/ 125 h 427"/>
                  <a:gd name="T98" fmla="*/ 83 w 235"/>
                  <a:gd name="T99" fmla="*/ 131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5" h="427">
                    <a:moveTo>
                      <a:pt x="235" y="245"/>
                    </a:moveTo>
                    <a:lnTo>
                      <a:pt x="235" y="328"/>
                    </a:lnTo>
                    <a:moveTo>
                      <a:pt x="141" y="191"/>
                    </a:moveTo>
                    <a:lnTo>
                      <a:pt x="141" y="274"/>
                    </a:lnTo>
                    <a:moveTo>
                      <a:pt x="151" y="197"/>
                    </a:moveTo>
                    <a:lnTo>
                      <a:pt x="151" y="280"/>
                    </a:lnTo>
                    <a:moveTo>
                      <a:pt x="162" y="203"/>
                    </a:moveTo>
                    <a:lnTo>
                      <a:pt x="162" y="286"/>
                    </a:lnTo>
                    <a:moveTo>
                      <a:pt x="172" y="209"/>
                    </a:moveTo>
                    <a:lnTo>
                      <a:pt x="172" y="292"/>
                    </a:lnTo>
                    <a:moveTo>
                      <a:pt x="183" y="215"/>
                    </a:moveTo>
                    <a:lnTo>
                      <a:pt x="183" y="298"/>
                    </a:lnTo>
                    <a:moveTo>
                      <a:pt x="193" y="221"/>
                    </a:moveTo>
                    <a:lnTo>
                      <a:pt x="193" y="304"/>
                    </a:lnTo>
                    <a:moveTo>
                      <a:pt x="203" y="227"/>
                    </a:moveTo>
                    <a:lnTo>
                      <a:pt x="203" y="310"/>
                    </a:lnTo>
                    <a:moveTo>
                      <a:pt x="214" y="233"/>
                    </a:moveTo>
                    <a:lnTo>
                      <a:pt x="214" y="316"/>
                    </a:lnTo>
                    <a:moveTo>
                      <a:pt x="224" y="238"/>
                    </a:moveTo>
                    <a:lnTo>
                      <a:pt x="224" y="322"/>
                    </a:lnTo>
                    <a:moveTo>
                      <a:pt x="235" y="343"/>
                    </a:moveTo>
                    <a:lnTo>
                      <a:pt x="235" y="427"/>
                    </a:lnTo>
                    <a:moveTo>
                      <a:pt x="141" y="290"/>
                    </a:moveTo>
                    <a:lnTo>
                      <a:pt x="141" y="373"/>
                    </a:lnTo>
                    <a:moveTo>
                      <a:pt x="151" y="295"/>
                    </a:moveTo>
                    <a:lnTo>
                      <a:pt x="151" y="379"/>
                    </a:lnTo>
                    <a:moveTo>
                      <a:pt x="162" y="301"/>
                    </a:moveTo>
                    <a:lnTo>
                      <a:pt x="162" y="385"/>
                    </a:lnTo>
                    <a:moveTo>
                      <a:pt x="172" y="308"/>
                    </a:moveTo>
                    <a:lnTo>
                      <a:pt x="172" y="391"/>
                    </a:lnTo>
                    <a:moveTo>
                      <a:pt x="183" y="314"/>
                    </a:moveTo>
                    <a:lnTo>
                      <a:pt x="183" y="397"/>
                    </a:lnTo>
                    <a:moveTo>
                      <a:pt x="193" y="319"/>
                    </a:moveTo>
                    <a:lnTo>
                      <a:pt x="193" y="403"/>
                    </a:lnTo>
                    <a:moveTo>
                      <a:pt x="203" y="325"/>
                    </a:moveTo>
                    <a:lnTo>
                      <a:pt x="203" y="409"/>
                    </a:lnTo>
                    <a:moveTo>
                      <a:pt x="214" y="332"/>
                    </a:moveTo>
                    <a:lnTo>
                      <a:pt x="214" y="415"/>
                    </a:lnTo>
                    <a:moveTo>
                      <a:pt x="224" y="337"/>
                    </a:moveTo>
                    <a:lnTo>
                      <a:pt x="224" y="421"/>
                    </a:lnTo>
                    <a:moveTo>
                      <a:pt x="93" y="262"/>
                    </a:moveTo>
                    <a:lnTo>
                      <a:pt x="93" y="345"/>
                    </a:lnTo>
                    <a:moveTo>
                      <a:pt x="0" y="208"/>
                    </a:moveTo>
                    <a:lnTo>
                      <a:pt x="0" y="291"/>
                    </a:lnTo>
                    <a:moveTo>
                      <a:pt x="10" y="214"/>
                    </a:moveTo>
                    <a:lnTo>
                      <a:pt x="10" y="297"/>
                    </a:lnTo>
                    <a:moveTo>
                      <a:pt x="21" y="220"/>
                    </a:moveTo>
                    <a:lnTo>
                      <a:pt x="21" y="303"/>
                    </a:lnTo>
                    <a:moveTo>
                      <a:pt x="31" y="226"/>
                    </a:moveTo>
                    <a:lnTo>
                      <a:pt x="31" y="309"/>
                    </a:lnTo>
                    <a:moveTo>
                      <a:pt x="42" y="232"/>
                    </a:moveTo>
                    <a:lnTo>
                      <a:pt x="42" y="315"/>
                    </a:lnTo>
                    <a:moveTo>
                      <a:pt x="52" y="238"/>
                    </a:moveTo>
                    <a:lnTo>
                      <a:pt x="52" y="321"/>
                    </a:lnTo>
                    <a:moveTo>
                      <a:pt x="62" y="244"/>
                    </a:moveTo>
                    <a:lnTo>
                      <a:pt x="62" y="327"/>
                    </a:lnTo>
                    <a:moveTo>
                      <a:pt x="73" y="250"/>
                    </a:moveTo>
                    <a:lnTo>
                      <a:pt x="73" y="333"/>
                    </a:lnTo>
                    <a:moveTo>
                      <a:pt x="83" y="256"/>
                    </a:moveTo>
                    <a:lnTo>
                      <a:pt x="83" y="339"/>
                    </a:lnTo>
                    <a:moveTo>
                      <a:pt x="93" y="163"/>
                    </a:moveTo>
                    <a:lnTo>
                      <a:pt x="93" y="246"/>
                    </a:lnTo>
                    <a:moveTo>
                      <a:pt x="0" y="109"/>
                    </a:moveTo>
                    <a:lnTo>
                      <a:pt x="0" y="192"/>
                    </a:lnTo>
                    <a:moveTo>
                      <a:pt x="10" y="115"/>
                    </a:moveTo>
                    <a:lnTo>
                      <a:pt x="10" y="198"/>
                    </a:lnTo>
                    <a:moveTo>
                      <a:pt x="21" y="121"/>
                    </a:moveTo>
                    <a:lnTo>
                      <a:pt x="21" y="204"/>
                    </a:lnTo>
                    <a:moveTo>
                      <a:pt x="31" y="127"/>
                    </a:moveTo>
                    <a:lnTo>
                      <a:pt x="31" y="210"/>
                    </a:lnTo>
                    <a:moveTo>
                      <a:pt x="42" y="133"/>
                    </a:moveTo>
                    <a:lnTo>
                      <a:pt x="42" y="216"/>
                    </a:lnTo>
                    <a:moveTo>
                      <a:pt x="52" y="139"/>
                    </a:moveTo>
                    <a:lnTo>
                      <a:pt x="52" y="222"/>
                    </a:lnTo>
                    <a:moveTo>
                      <a:pt x="62" y="145"/>
                    </a:moveTo>
                    <a:lnTo>
                      <a:pt x="62" y="228"/>
                    </a:lnTo>
                    <a:moveTo>
                      <a:pt x="73" y="151"/>
                    </a:moveTo>
                    <a:lnTo>
                      <a:pt x="73" y="234"/>
                    </a:lnTo>
                    <a:moveTo>
                      <a:pt x="83" y="157"/>
                    </a:moveTo>
                    <a:lnTo>
                      <a:pt x="83" y="240"/>
                    </a:lnTo>
                    <a:moveTo>
                      <a:pt x="93" y="54"/>
                    </a:moveTo>
                    <a:lnTo>
                      <a:pt x="93" y="137"/>
                    </a:lnTo>
                    <a:moveTo>
                      <a:pt x="0" y="0"/>
                    </a:moveTo>
                    <a:lnTo>
                      <a:pt x="0" y="83"/>
                    </a:lnTo>
                    <a:moveTo>
                      <a:pt x="10" y="6"/>
                    </a:moveTo>
                    <a:lnTo>
                      <a:pt x="10" y="89"/>
                    </a:lnTo>
                    <a:moveTo>
                      <a:pt x="21" y="12"/>
                    </a:moveTo>
                    <a:lnTo>
                      <a:pt x="21" y="95"/>
                    </a:lnTo>
                    <a:moveTo>
                      <a:pt x="31" y="18"/>
                    </a:moveTo>
                    <a:lnTo>
                      <a:pt x="31" y="101"/>
                    </a:lnTo>
                    <a:moveTo>
                      <a:pt x="42" y="24"/>
                    </a:moveTo>
                    <a:lnTo>
                      <a:pt x="42" y="107"/>
                    </a:lnTo>
                    <a:moveTo>
                      <a:pt x="52" y="30"/>
                    </a:moveTo>
                    <a:lnTo>
                      <a:pt x="52" y="113"/>
                    </a:lnTo>
                    <a:moveTo>
                      <a:pt x="62" y="36"/>
                    </a:moveTo>
                    <a:lnTo>
                      <a:pt x="62" y="119"/>
                    </a:lnTo>
                    <a:moveTo>
                      <a:pt x="73" y="42"/>
                    </a:moveTo>
                    <a:lnTo>
                      <a:pt x="73" y="125"/>
                    </a:lnTo>
                    <a:moveTo>
                      <a:pt x="83" y="48"/>
                    </a:moveTo>
                    <a:lnTo>
                      <a:pt x="83" y="131"/>
                    </a:lnTo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1" name="Freeform 168"/>
              <p:cNvSpPr>
                <a:spLocks/>
              </p:cNvSpPr>
              <p:nvPr/>
            </p:nvSpPr>
            <p:spPr bwMode="auto">
              <a:xfrm>
                <a:off x="2974" y="7648"/>
                <a:ext cx="581" cy="668"/>
              </a:xfrm>
              <a:custGeom>
                <a:avLst/>
                <a:gdLst>
                  <a:gd name="T0" fmla="*/ 0 w 581"/>
                  <a:gd name="T1" fmla="*/ 161 h 668"/>
                  <a:gd name="T2" fmla="*/ 0 w 581"/>
                  <a:gd name="T3" fmla="*/ 507 h 668"/>
                  <a:gd name="T4" fmla="*/ 290 w 581"/>
                  <a:gd name="T5" fmla="*/ 668 h 668"/>
                  <a:gd name="T6" fmla="*/ 581 w 581"/>
                  <a:gd name="T7" fmla="*/ 507 h 668"/>
                  <a:gd name="T8" fmla="*/ 581 w 581"/>
                  <a:gd name="T9" fmla="*/ 161 h 668"/>
                  <a:gd name="T10" fmla="*/ 290 w 581"/>
                  <a:gd name="T11" fmla="*/ 0 h 668"/>
                  <a:gd name="T12" fmla="*/ 0 w 581"/>
                  <a:gd name="T13" fmla="*/ 161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1" h="668">
                    <a:moveTo>
                      <a:pt x="0" y="161"/>
                    </a:moveTo>
                    <a:lnTo>
                      <a:pt x="0" y="507"/>
                    </a:lnTo>
                    <a:lnTo>
                      <a:pt x="290" y="668"/>
                    </a:lnTo>
                    <a:lnTo>
                      <a:pt x="581" y="507"/>
                    </a:lnTo>
                    <a:lnTo>
                      <a:pt x="581" y="161"/>
                    </a:lnTo>
                    <a:lnTo>
                      <a:pt x="290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2" name="Freeform 169"/>
              <p:cNvSpPr>
                <a:spLocks/>
              </p:cNvSpPr>
              <p:nvPr/>
            </p:nvSpPr>
            <p:spPr bwMode="auto">
              <a:xfrm>
                <a:off x="3596" y="7488"/>
                <a:ext cx="453" cy="753"/>
              </a:xfrm>
              <a:custGeom>
                <a:avLst/>
                <a:gdLst>
                  <a:gd name="T0" fmla="*/ 226 w 453"/>
                  <a:gd name="T1" fmla="*/ 753 h 753"/>
                  <a:gd name="T2" fmla="*/ 453 w 453"/>
                  <a:gd name="T3" fmla="*/ 642 h 753"/>
                  <a:gd name="T4" fmla="*/ 77 w 453"/>
                  <a:gd name="T5" fmla="*/ 454 h 753"/>
                  <a:gd name="T6" fmla="*/ 339 w 453"/>
                  <a:gd name="T7" fmla="*/ 326 h 753"/>
                  <a:gd name="T8" fmla="*/ 142 w 453"/>
                  <a:gd name="T9" fmla="*/ 231 h 753"/>
                  <a:gd name="T10" fmla="*/ 291 w 453"/>
                  <a:gd name="T11" fmla="*/ 159 h 753"/>
                  <a:gd name="T12" fmla="*/ 171 w 453"/>
                  <a:gd name="T13" fmla="*/ 99 h 753"/>
                  <a:gd name="T14" fmla="*/ 265 w 453"/>
                  <a:gd name="T15" fmla="*/ 52 h 753"/>
                  <a:gd name="T16" fmla="*/ 193 w 453"/>
                  <a:gd name="T17" fmla="*/ 15 h 753"/>
                  <a:gd name="T18" fmla="*/ 224 w 453"/>
                  <a:gd name="T19" fmla="*/ 0 h 753"/>
                  <a:gd name="T20" fmla="*/ 256 w 453"/>
                  <a:gd name="T21" fmla="*/ 15 h 753"/>
                  <a:gd name="T22" fmla="*/ 183 w 453"/>
                  <a:gd name="T23" fmla="*/ 52 h 753"/>
                  <a:gd name="T24" fmla="*/ 277 w 453"/>
                  <a:gd name="T25" fmla="*/ 99 h 753"/>
                  <a:gd name="T26" fmla="*/ 158 w 453"/>
                  <a:gd name="T27" fmla="*/ 159 h 753"/>
                  <a:gd name="T28" fmla="*/ 306 w 453"/>
                  <a:gd name="T29" fmla="*/ 231 h 753"/>
                  <a:gd name="T30" fmla="*/ 114 w 453"/>
                  <a:gd name="T31" fmla="*/ 326 h 753"/>
                  <a:gd name="T32" fmla="*/ 376 w 453"/>
                  <a:gd name="T33" fmla="*/ 455 h 753"/>
                  <a:gd name="T34" fmla="*/ 0 w 453"/>
                  <a:gd name="T35" fmla="*/ 641 h 753"/>
                  <a:gd name="T36" fmla="*/ 226 w 453"/>
                  <a:gd name="T37" fmla="*/ 75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3" h="753">
                    <a:moveTo>
                      <a:pt x="226" y="753"/>
                    </a:moveTo>
                    <a:lnTo>
                      <a:pt x="453" y="642"/>
                    </a:lnTo>
                    <a:lnTo>
                      <a:pt x="77" y="454"/>
                    </a:lnTo>
                    <a:lnTo>
                      <a:pt x="339" y="326"/>
                    </a:lnTo>
                    <a:lnTo>
                      <a:pt x="142" y="231"/>
                    </a:lnTo>
                    <a:lnTo>
                      <a:pt x="291" y="159"/>
                    </a:lnTo>
                    <a:lnTo>
                      <a:pt x="171" y="99"/>
                    </a:lnTo>
                    <a:lnTo>
                      <a:pt x="265" y="52"/>
                    </a:lnTo>
                    <a:lnTo>
                      <a:pt x="193" y="15"/>
                    </a:lnTo>
                    <a:lnTo>
                      <a:pt x="224" y="0"/>
                    </a:lnTo>
                    <a:lnTo>
                      <a:pt x="256" y="15"/>
                    </a:lnTo>
                    <a:lnTo>
                      <a:pt x="183" y="52"/>
                    </a:lnTo>
                    <a:lnTo>
                      <a:pt x="277" y="99"/>
                    </a:lnTo>
                    <a:lnTo>
                      <a:pt x="158" y="159"/>
                    </a:lnTo>
                    <a:lnTo>
                      <a:pt x="306" y="231"/>
                    </a:lnTo>
                    <a:lnTo>
                      <a:pt x="114" y="326"/>
                    </a:lnTo>
                    <a:lnTo>
                      <a:pt x="376" y="455"/>
                    </a:lnTo>
                    <a:lnTo>
                      <a:pt x="0" y="641"/>
                    </a:lnTo>
                    <a:lnTo>
                      <a:pt x="226" y="75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3" name="Line 170"/>
              <p:cNvSpPr>
                <a:spLocks noChangeShapeType="1"/>
              </p:cNvSpPr>
              <p:nvPr/>
            </p:nvSpPr>
            <p:spPr bwMode="auto">
              <a:xfrm>
                <a:off x="3821" y="7263"/>
                <a:ext cx="0" cy="1075"/>
              </a:xfrm>
              <a:prstGeom prst="line">
                <a:avLst/>
              </a:pr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4" name="Freeform 171"/>
              <p:cNvSpPr>
                <a:spLocks/>
              </p:cNvSpPr>
              <p:nvPr/>
            </p:nvSpPr>
            <p:spPr bwMode="auto">
              <a:xfrm>
                <a:off x="3634" y="7504"/>
                <a:ext cx="374" cy="622"/>
              </a:xfrm>
              <a:custGeom>
                <a:avLst/>
                <a:gdLst>
                  <a:gd name="T0" fmla="*/ 187 w 374"/>
                  <a:gd name="T1" fmla="*/ 622 h 622"/>
                  <a:gd name="T2" fmla="*/ 0 w 374"/>
                  <a:gd name="T3" fmla="*/ 529 h 622"/>
                  <a:gd name="T4" fmla="*/ 318 w 374"/>
                  <a:gd name="T5" fmla="*/ 375 h 622"/>
                  <a:gd name="T6" fmla="*/ 88 w 374"/>
                  <a:gd name="T7" fmla="*/ 261 h 622"/>
                  <a:gd name="T8" fmla="*/ 260 w 374"/>
                  <a:gd name="T9" fmla="*/ 176 h 622"/>
                  <a:gd name="T10" fmla="*/ 127 w 374"/>
                  <a:gd name="T11" fmla="*/ 110 h 622"/>
                  <a:gd name="T12" fmla="*/ 231 w 374"/>
                  <a:gd name="T13" fmla="*/ 56 h 622"/>
                  <a:gd name="T14" fmla="*/ 151 w 374"/>
                  <a:gd name="T15" fmla="*/ 17 h 622"/>
                  <a:gd name="T16" fmla="*/ 186 w 374"/>
                  <a:gd name="T17" fmla="*/ 0 h 622"/>
                  <a:gd name="T18" fmla="*/ 221 w 374"/>
                  <a:gd name="T19" fmla="*/ 17 h 622"/>
                  <a:gd name="T20" fmla="*/ 141 w 374"/>
                  <a:gd name="T21" fmla="*/ 56 h 622"/>
                  <a:gd name="T22" fmla="*/ 249 w 374"/>
                  <a:gd name="T23" fmla="*/ 110 h 622"/>
                  <a:gd name="T24" fmla="*/ 113 w 374"/>
                  <a:gd name="T25" fmla="*/ 176 h 622"/>
                  <a:gd name="T26" fmla="*/ 285 w 374"/>
                  <a:gd name="T27" fmla="*/ 262 h 622"/>
                  <a:gd name="T28" fmla="*/ 56 w 374"/>
                  <a:gd name="T29" fmla="*/ 374 h 622"/>
                  <a:gd name="T30" fmla="*/ 374 w 374"/>
                  <a:gd name="T31" fmla="*/ 530 h 622"/>
                  <a:gd name="T32" fmla="*/ 187 w 374"/>
                  <a:gd name="T3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4" h="622">
                    <a:moveTo>
                      <a:pt x="187" y="622"/>
                    </a:moveTo>
                    <a:lnTo>
                      <a:pt x="0" y="529"/>
                    </a:lnTo>
                    <a:lnTo>
                      <a:pt x="318" y="375"/>
                    </a:lnTo>
                    <a:lnTo>
                      <a:pt x="88" y="261"/>
                    </a:lnTo>
                    <a:lnTo>
                      <a:pt x="260" y="176"/>
                    </a:lnTo>
                    <a:lnTo>
                      <a:pt x="127" y="110"/>
                    </a:lnTo>
                    <a:lnTo>
                      <a:pt x="231" y="56"/>
                    </a:lnTo>
                    <a:lnTo>
                      <a:pt x="151" y="17"/>
                    </a:lnTo>
                    <a:lnTo>
                      <a:pt x="186" y="0"/>
                    </a:lnTo>
                    <a:lnTo>
                      <a:pt x="221" y="17"/>
                    </a:lnTo>
                    <a:lnTo>
                      <a:pt x="141" y="56"/>
                    </a:lnTo>
                    <a:lnTo>
                      <a:pt x="249" y="110"/>
                    </a:lnTo>
                    <a:lnTo>
                      <a:pt x="113" y="176"/>
                    </a:lnTo>
                    <a:lnTo>
                      <a:pt x="285" y="262"/>
                    </a:lnTo>
                    <a:lnTo>
                      <a:pt x="56" y="374"/>
                    </a:lnTo>
                    <a:lnTo>
                      <a:pt x="374" y="530"/>
                    </a:lnTo>
                    <a:lnTo>
                      <a:pt x="187" y="622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5" name="Freeform 172"/>
              <p:cNvSpPr>
                <a:spLocks/>
              </p:cNvSpPr>
              <p:nvPr/>
            </p:nvSpPr>
            <p:spPr bwMode="auto">
              <a:xfrm>
                <a:off x="3555" y="7394"/>
                <a:ext cx="538" cy="944"/>
              </a:xfrm>
              <a:custGeom>
                <a:avLst/>
                <a:gdLst>
                  <a:gd name="T0" fmla="*/ 0 w 1403"/>
                  <a:gd name="T1" fmla="*/ 2243 h 2566"/>
                  <a:gd name="T2" fmla="*/ 600 w 1403"/>
                  <a:gd name="T3" fmla="*/ 290 h 2566"/>
                  <a:gd name="T4" fmla="*/ 600 w 1403"/>
                  <a:gd name="T5" fmla="*/ 290 h 2566"/>
                  <a:gd name="T6" fmla="*/ 631 w 1403"/>
                  <a:gd name="T7" fmla="*/ 288 h 2566"/>
                  <a:gd name="T8" fmla="*/ 652 w 1403"/>
                  <a:gd name="T9" fmla="*/ 1 h 2566"/>
                  <a:gd name="T10" fmla="*/ 728 w 1403"/>
                  <a:gd name="T11" fmla="*/ 0 h 2566"/>
                  <a:gd name="T12" fmla="*/ 744 w 1403"/>
                  <a:gd name="T13" fmla="*/ 282 h 2566"/>
                  <a:gd name="T14" fmla="*/ 777 w 1403"/>
                  <a:gd name="T15" fmla="*/ 289 h 2566"/>
                  <a:gd name="T16" fmla="*/ 1403 w 1403"/>
                  <a:gd name="T17" fmla="*/ 2243 h 2566"/>
                  <a:gd name="T18" fmla="*/ 1403 w 1403"/>
                  <a:gd name="T19" fmla="*/ 2243 h 2566"/>
                  <a:gd name="T20" fmla="*/ 1287 w 1403"/>
                  <a:gd name="T21" fmla="*/ 2001 h 2566"/>
                  <a:gd name="T22" fmla="*/ 697 w 1403"/>
                  <a:gd name="T23" fmla="*/ 2303 h 2566"/>
                  <a:gd name="T24" fmla="*/ 693 w 1403"/>
                  <a:gd name="T25" fmla="*/ 2566 h 2566"/>
                  <a:gd name="T26" fmla="*/ 697 w 1403"/>
                  <a:gd name="T27" fmla="*/ 2303 h 2566"/>
                  <a:gd name="T28" fmla="*/ 107 w 1403"/>
                  <a:gd name="T29" fmla="*/ 1998 h 2566"/>
                  <a:gd name="T30" fmla="*/ 0 w 1403"/>
                  <a:gd name="T31" fmla="*/ 2243 h 2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03" h="2566">
                    <a:moveTo>
                      <a:pt x="0" y="2243"/>
                    </a:moveTo>
                    <a:cubicBezTo>
                      <a:pt x="283" y="1615"/>
                      <a:pt x="485" y="959"/>
                      <a:pt x="600" y="290"/>
                    </a:cubicBezTo>
                    <a:lnTo>
                      <a:pt x="600" y="290"/>
                    </a:lnTo>
                    <a:lnTo>
                      <a:pt x="631" y="288"/>
                    </a:lnTo>
                    <a:cubicBezTo>
                      <a:pt x="640" y="192"/>
                      <a:pt x="647" y="97"/>
                      <a:pt x="652" y="1"/>
                    </a:cubicBezTo>
                    <a:cubicBezTo>
                      <a:pt x="678" y="1"/>
                      <a:pt x="703" y="0"/>
                      <a:pt x="728" y="0"/>
                    </a:cubicBezTo>
                    <a:cubicBezTo>
                      <a:pt x="730" y="94"/>
                      <a:pt x="736" y="188"/>
                      <a:pt x="744" y="282"/>
                    </a:cubicBezTo>
                    <a:cubicBezTo>
                      <a:pt x="755" y="284"/>
                      <a:pt x="766" y="287"/>
                      <a:pt x="777" y="289"/>
                    </a:cubicBezTo>
                    <a:cubicBezTo>
                      <a:pt x="888" y="962"/>
                      <a:pt x="1098" y="1619"/>
                      <a:pt x="1403" y="2243"/>
                    </a:cubicBezTo>
                    <a:lnTo>
                      <a:pt x="1403" y="2243"/>
                    </a:lnTo>
                    <a:lnTo>
                      <a:pt x="1287" y="2001"/>
                    </a:lnTo>
                    <a:lnTo>
                      <a:pt x="697" y="2303"/>
                    </a:lnTo>
                    <a:lnTo>
                      <a:pt x="693" y="2566"/>
                    </a:lnTo>
                    <a:lnTo>
                      <a:pt x="697" y="2303"/>
                    </a:lnTo>
                    <a:lnTo>
                      <a:pt x="107" y="1998"/>
                    </a:lnTo>
                    <a:lnTo>
                      <a:pt x="0" y="224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6" name="Rectangle 173"/>
              <p:cNvSpPr>
                <a:spLocks noChangeArrowheads="1"/>
              </p:cNvSpPr>
              <p:nvPr/>
            </p:nvSpPr>
            <p:spPr bwMode="auto">
              <a:xfrm>
                <a:off x="3438" y="8511"/>
                <a:ext cx="20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ПРК </a:t>
                </a:r>
                <a:endParaRPr lang="ru-RU" altLang="ru-RU" sz="819" b="1"/>
              </a:p>
            </p:txBody>
          </p:sp>
          <p:sp>
            <p:nvSpPr>
              <p:cNvPr id="497" name="Rectangle 174"/>
              <p:cNvSpPr>
                <a:spLocks noChangeArrowheads="1"/>
              </p:cNvSpPr>
              <p:nvPr/>
            </p:nvSpPr>
            <p:spPr bwMode="auto">
              <a:xfrm>
                <a:off x="3622" y="8511"/>
                <a:ext cx="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1</a:t>
                </a:r>
                <a:endParaRPr lang="ru-RU" altLang="ru-RU" sz="819" b="1"/>
              </a:p>
            </p:txBody>
          </p:sp>
          <p:sp>
            <p:nvSpPr>
              <p:cNvPr id="498" name="Rectangle 175"/>
              <p:cNvSpPr>
                <a:spLocks noChangeArrowheads="1"/>
              </p:cNvSpPr>
              <p:nvPr/>
            </p:nvSpPr>
            <p:spPr bwMode="auto">
              <a:xfrm>
                <a:off x="4716" y="7114"/>
                <a:ext cx="1393" cy="1558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499" name="Rectangle 176"/>
              <p:cNvSpPr>
                <a:spLocks noChangeArrowheads="1"/>
              </p:cNvSpPr>
              <p:nvPr/>
            </p:nvSpPr>
            <p:spPr bwMode="auto">
              <a:xfrm>
                <a:off x="4716" y="7114"/>
                <a:ext cx="1393" cy="1558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0" name="Freeform 177"/>
              <p:cNvSpPr>
                <a:spLocks/>
              </p:cNvSpPr>
              <p:nvPr/>
            </p:nvSpPr>
            <p:spPr bwMode="auto">
              <a:xfrm>
                <a:off x="5121" y="8141"/>
                <a:ext cx="335" cy="197"/>
              </a:xfrm>
              <a:custGeom>
                <a:avLst/>
                <a:gdLst>
                  <a:gd name="T0" fmla="*/ 321 w 872"/>
                  <a:gd name="T1" fmla="*/ 535 h 535"/>
                  <a:gd name="T2" fmla="*/ 822 w 872"/>
                  <a:gd name="T3" fmla="*/ 265 h 535"/>
                  <a:gd name="T4" fmla="*/ 782 w 872"/>
                  <a:gd name="T5" fmla="*/ 37 h 535"/>
                  <a:gd name="T6" fmla="*/ 642 w 872"/>
                  <a:gd name="T7" fmla="*/ 16 h 535"/>
                  <a:gd name="T8" fmla="*/ 642 w 872"/>
                  <a:gd name="T9" fmla="*/ 16 h 535"/>
                  <a:gd name="T10" fmla="*/ 0 w 872"/>
                  <a:gd name="T11" fmla="*/ 535 h 535"/>
                  <a:gd name="T12" fmla="*/ 321 w 872"/>
                  <a:gd name="T13" fmla="*/ 53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2" h="535">
                    <a:moveTo>
                      <a:pt x="321" y="535"/>
                    </a:moveTo>
                    <a:cubicBezTo>
                      <a:pt x="516" y="519"/>
                      <a:pt x="697" y="422"/>
                      <a:pt x="822" y="265"/>
                    </a:cubicBezTo>
                    <a:cubicBezTo>
                      <a:pt x="872" y="191"/>
                      <a:pt x="854" y="89"/>
                      <a:pt x="782" y="37"/>
                    </a:cubicBezTo>
                    <a:cubicBezTo>
                      <a:pt x="741" y="7"/>
                      <a:pt x="689" y="0"/>
                      <a:pt x="642" y="16"/>
                    </a:cubicBezTo>
                    <a:lnTo>
                      <a:pt x="642" y="16"/>
                    </a:lnTo>
                    <a:lnTo>
                      <a:pt x="0" y="535"/>
                    </a:lnTo>
                    <a:lnTo>
                      <a:pt x="321" y="5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1" name="Rectangle 178"/>
              <p:cNvSpPr>
                <a:spLocks noChangeArrowheads="1"/>
              </p:cNvSpPr>
              <p:nvPr/>
            </p:nvSpPr>
            <p:spPr bwMode="auto">
              <a:xfrm>
                <a:off x="4820" y="7664"/>
                <a:ext cx="596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2" name="Rectangle 179"/>
              <p:cNvSpPr>
                <a:spLocks noChangeArrowheads="1"/>
              </p:cNvSpPr>
              <p:nvPr/>
            </p:nvSpPr>
            <p:spPr bwMode="auto">
              <a:xfrm>
                <a:off x="4820" y="7670"/>
                <a:ext cx="596" cy="11"/>
              </a:xfrm>
              <a:prstGeom prst="rect">
                <a:avLst/>
              </a:prstGeom>
              <a:solidFill>
                <a:srgbClr val="D1D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3" name="Rectangle 180"/>
              <p:cNvSpPr>
                <a:spLocks noChangeArrowheads="1"/>
              </p:cNvSpPr>
              <p:nvPr/>
            </p:nvSpPr>
            <p:spPr bwMode="auto">
              <a:xfrm>
                <a:off x="4820" y="7681"/>
                <a:ext cx="596" cy="12"/>
              </a:xfrm>
              <a:prstGeom prst="rect">
                <a:avLst/>
              </a:prstGeom>
              <a:solidFill>
                <a:srgbClr val="D2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4" name="Rectangle 181"/>
              <p:cNvSpPr>
                <a:spLocks noChangeArrowheads="1"/>
              </p:cNvSpPr>
              <p:nvPr/>
            </p:nvSpPr>
            <p:spPr bwMode="auto">
              <a:xfrm>
                <a:off x="4820" y="7693"/>
                <a:ext cx="596" cy="6"/>
              </a:xfrm>
              <a:prstGeom prst="rect">
                <a:avLst/>
              </a:prstGeom>
              <a:solidFill>
                <a:srgbClr val="D3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5" name="Rectangle 182"/>
              <p:cNvSpPr>
                <a:spLocks noChangeArrowheads="1"/>
              </p:cNvSpPr>
              <p:nvPr/>
            </p:nvSpPr>
            <p:spPr bwMode="auto">
              <a:xfrm>
                <a:off x="4820" y="7699"/>
                <a:ext cx="596" cy="6"/>
              </a:xfrm>
              <a:prstGeom prst="rect">
                <a:avLst/>
              </a:prstGeom>
              <a:solidFill>
                <a:srgbClr val="D3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6" name="Rectangle 183"/>
              <p:cNvSpPr>
                <a:spLocks noChangeArrowheads="1"/>
              </p:cNvSpPr>
              <p:nvPr/>
            </p:nvSpPr>
            <p:spPr bwMode="auto">
              <a:xfrm>
                <a:off x="4820" y="7705"/>
                <a:ext cx="596" cy="12"/>
              </a:xfrm>
              <a:prstGeom prst="rect">
                <a:avLst/>
              </a:prstGeom>
              <a:solidFill>
                <a:srgbClr val="D4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7" name="Rectangle 184"/>
              <p:cNvSpPr>
                <a:spLocks noChangeArrowheads="1"/>
              </p:cNvSpPr>
              <p:nvPr/>
            </p:nvSpPr>
            <p:spPr bwMode="auto">
              <a:xfrm>
                <a:off x="4820" y="7717"/>
                <a:ext cx="596" cy="6"/>
              </a:xfrm>
              <a:prstGeom prst="rect">
                <a:avLst/>
              </a:prstGeom>
              <a:solidFill>
                <a:srgbClr val="D5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8" name="Rectangle 185"/>
              <p:cNvSpPr>
                <a:spLocks noChangeArrowheads="1"/>
              </p:cNvSpPr>
              <p:nvPr/>
            </p:nvSpPr>
            <p:spPr bwMode="auto">
              <a:xfrm>
                <a:off x="4820" y="7723"/>
                <a:ext cx="596" cy="11"/>
              </a:xfrm>
              <a:prstGeom prst="rect">
                <a:avLst/>
              </a:prstGeom>
              <a:solidFill>
                <a:srgbClr val="D6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09" name="Rectangle 186"/>
              <p:cNvSpPr>
                <a:spLocks noChangeArrowheads="1"/>
              </p:cNvSpPr>
              <p:nvPr/>
            </p:nvSpPr>
            <p:spPr bwMode="auto">
              <a:xfrm>
                <a:off x="4820" y="7734"/>
                <a:ext cx="596" cy="6"/>
              </a:xfrm>
              <a:prstGeom prst="rect">
                <a:avLst/>
              </a:prstGeom>
              <a:solidFill>
                <a:srgbClr val="D7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0" name="Rectangle 187"/>
              <p:cNvSpPr>
                <a:spLocks noChangeArrowheads="1"/>
              </p:cNvSpPr>
              <p:nvPr/>
            </p:nvSpPr>
            <p:spPr bwMode="auto">
              <a:xfrm>
                <a:off x="4820" y="7740"/>
                <a:ext cx="596" cy="6"/>
              </a:xfrm>
              <a:prstGeom prst="rect">
                <a:avLst/>
              </a:prstGeom>
              <a:solidFill>
                <a:srgbClr val="D8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1" name="Rectangle 188"/>
              <p:cNvSpPr>
                <a:spLocks noChangeArrowheads="1"/>
              </p:cNvSpPr>
              <p:nvPr/>
            </p:nvSpPr>
            <p:spPr bwMode="auto">
              <a:xfrm>
                <a:off x="4820" y="7746"/>
                <a:ext cx="596" cy="12"/>
              </a:xfrm>
              <a:prstGeom prst="rect">
                <a:avLst/>
              </a:prstGeom>
              <a:solidFill>
                <a:srgbClr val="D9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2" name="Rectangle 189"/>
              <p:cNvSpPr>
                <a:spLocks noChangeArrowheads="1"/>
              </p:cNvSpPr>
              <p:nvPr/>
            </p:nvSpPr>
            <p:spPr bwMode="auto">
              <a:xfrm>
                <a:off x="4820" y="7758"/>
                <a:ext cx="596" cy="6"/>
              </a:xfrm>
              <a:prstGeom prst="rect">
                <a:avLst/>
              </a:prstGeom>
              <a:solidFill>
                <a:srgbClr val="DAE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3" name="Rectangle 190"/>
              <p:cNvSpPr>
                <a:spLocks noChangeArrowheads="1"/>
              </p:cNvSpPr>
              <p:nvPr/>
            </p:nvSpPr>
            <p:spPr bwMode="auto">
              <a:xfrm>
                <a:off x="4820" y="7764"/>
                <a:ext cx="596" cy="12"/>
              </a:xfrm>
              <a:prstGeom prst="rect">
                <a:avLst/>
              </a:prstGeom>
              <a:solidFill>
                <a:srgbClr val="DB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4" name="Rectangle 191"/>
              <p:cNvSpPr>
                <a:spLocks noChangeArrowheads="1"/>
              </p:cNvSpPr>
              <p:nvPr/>
            </p:nvSpPr>
            <p:spPr bwMode="auto">
              <a:xfrm>
                <a:off x="4820" y="7776"/>
                <a:ext cx="596" cy="5"/>
              </a:xfrm>
              <a:prstGeom prst="rect">
                <a:avLst/>
              </a:prstGeom>
              <a:solidFill>
                <a:srgbClr val="DC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5" name="Rectangle 192"/>
              <p:cNvSpPr>
                <a:spLocks noChangeArrowheads="1"/>
              </p:cNvSpPr>
              <p:nvPr/>
            </p:nvSpPr>
            <p:spPr bwMode="auto">
              <a:xfrm>
                <a:off x="4820" y="7781"/>
                <a:ext cx="596" cy="6"/>
              </a:xfrm>
              <a:prstGeom prst="rect">
                <a:avLst/>
              </a:prstGeom>
              <a:solidFill>
                <a:srgbClr val="DC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6" name="Rectangle 193"/>
              <p:cNvSpPr>
                <a:spLocks noChangeArrowheads="1"/>
              </p:cNvSpPr>
              <p:nvPr/>
            </p:nvSpPr>
            <p:spPr bwMode="auto">
              <a:xfrm>
                <a:off x="4820" y="7787"/>
                <a:ext cx="596" cy="12"/>
              </a:xfrm>
              <a:prstGeom prst="rect">
                <a:avLst/>
              </a:prstGeom>
              <a:solidFill>
                <a:srgbClr val="DD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7" name="Rectangle 194"/>
              <p:cNvSpPr>
                <a:spLocks noChangeArrowheads="1"/>
              </p:cNvSpPr>
              <p:nvPr/>
            </p:nvSpPr>
            <p:spPr bwMode="auto">
              <a:xfrm>
                <a:off x="4820" y="7799"/>
                <a:ext cx="596" cy="6"/>
              </a:xfrm>
              <a:prstGeom prst="rect">
                <a:avLst/>
              </a:prstGeom>
              <a:solidFill>
                <a:srgbClr val="DE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8" name="Rectangle 195"/>
              <p:cNvSpPr>
                <a:spLocks noChangeArrowheads="1"/>
              </p:cNvSpPr>
              <p:nvPr/>
            </p:nvSpPr>
            <p:spPr bwMode="auto">
              <a:xfrm>
                <a:off x="4820" y="7805"/>
                <a:ext cx="596" cy="12"/>
              </a:xfrm>
              <a:prstGeom prst="rect">
                <a:avLst/>
              </a:prstGeom>
              <a:solidFill>
                <a:srgbClr val="DF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19" name="Rectangle 196"/>
              <p:cNvSpPr>
                <a:spLocks noChangeArrowheads="1"/>
              </p:cNvSpPr>
              <p:nvPr/>
            </p:nvSpPr>
            <p:spPr bwMode="auto">
              <a:xfrm>
                <a:off x="4820" y="7817"/>
                <a:ext cx="596" cy="6"/>
              </a:xfrm>
              <a:prstGeom prst="rect">
                <a:avLst/>
              </a:prstGeom>
              <a:solidFill>
                <a:srgbClr val="E0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0" name="Rectangle 197"/>
              <p:cNvSpPr>
                <a:spLocks noChangeArrowheads="1"/>
              </p:cNvSpPr>
              <p:nvPr/>
            </p:nvSpPr>
            <p:spPr bwMode="auto">
              <a:xfrm>
                <a:off x="4820" y="7823"/>
                <a:ext cx="596" cy="6"/>
              </a:xfrm>
              <a:prstGeom prst="rect">
                <a:avLst/>
              </a:prstGeom>
              <a:solidFill>
                <a:srgbClr val="E0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1" name="Rectangle 198"/>
              <p:cNvSpPr>
                <a:spLocks noChangeArrowheads="1"/>
              </p:cNvSpPr>
              <p:nvPr/>
            </p:nvSpPr>
            <p:spPr bwMode="auto">
              <a:xfrm>
                <a:off x="4820" y="7829"/>
                <a:ext cx="596" cy="11"/>
              </a:xfrm>
              <a:prstGeom prst="rect">
                <a:avLst/>
              </a:prstGeom>
              <a:solidFill>
                <a:srgbClr val="E1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2" name="Rectangle 199"/>
              <p:cNvSpPr>
                <a:spLocks noChangeArrowheads="1"/>
              </p:cNvSpPr>
              <p:nvPr/>
            </p:nvSpPr>
            <p:spPr bwMode="auto">
              <a:xfrm>
                <a:off x="4820" y="7840"/>
                <a:ext cx="596" cy="12"/>
              </a:xfrm>
              <a:prstGeom prst="rect">
                <a:avLst/>
              </a:prstGeom>
              <a:solidFill>
                <a:srgbClr val="E2E9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3" name="Rectangle 200"/>
              <p:cNvSpPr>
                <a:spLocks noChangeArrowheads="1"/>
              </p:cNvSpPr>
              <p:nvPr/>
            </p:nvSpPr>
            <p:spPr bwMode="auto">
              <a:xfrm>
                <a:off x="4820" y="7852"/>
                <a:ext cx="596" cy="6"/>
              </a:xfrm>
              <a:prstGeom prst="rect">
                <a:avLst/>
              </a:prstGeom>
              <a:solidFill>
                <a:srgbClr val="E3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4" name="Rectangle 201"/>
              <p:cNvSpPr>
                <a:spLocks noChangeArrowheads="1"/>
              </p:cNvSpPr>
              <p:nvPr/>
            </p:nvSpPr>
            <p:spPr bwMode="auto">
              <a:xfrm>
                <a:off x="4820" y="7858"/>
                <a:ext cx="596" cy="6"/>
              </a:xfrm>
              <a:prstGeom prst="rect">
                <a:avLst/>
              </a:prstGeom>
              <a:solidFill>
                <a:srgbClr val="E4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5" name="Rectangle 202"/>
              <p:cNvSpPr>
                <a:spLocks noChangeArrowheads="1"/>
              </p:cNvSpPr>
              <p:nvPr/>
            </p:nvSpPr>
            <p:spPr bwMode="auto">
              <a:xfrm>
                <a:off x="4820" y="7864"/>
                <a:ext cx="596" cy="6"/>
              </a:xfrm>
              <a:prstGeom prst="rect">
                <a:avLst/>
              </a:prstGeom>
              <a:solidFill>
                <a:srgbClr val="E4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7" name="Rectangle 203"/>
              <p:cNvSpPr>
                <a:spLocks noChangeArrowheads="1"/>
              </p:cNvSpPr>
              <p:nvPr/>
            </p:nvSpPr>
            <p:spPr bwMode="auto">
              <a:xfrm>
                <a:off x="4820" y="7870"/>
                <a:ext cx="596" cy="12"/>
              </a:xfrm>
              <a:prstGeom prst="rect">
                <a:avLst/>
              </a:prstGeom>
              <a:solidFill>
                <a:srgbClr val="E5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528" name="Rectangle 204"/>
              <p:cNvSpPr>
                <a:spLocks noChangeArrowheads="1"/>
              </p:cNvSpPr>
              <p:nvPr/>
            </p:nvSpPr>
            <p:spPr bwMode="auto">
              <a:xfrm>
                <a:off x="4820" y="7882"/>
                <a:ext cx="596" cy="11"/>
              </a:xfrm>
              <a:prstGeom prst="rect">
                <a:avLst/>
              </a:prstGeom>
              <a:solidFill>
                <a:srgbClr val="E6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3555" y="6224"/>
              <a:ext cx="6269" cy="2448"/>
              <a:chOff x="3555" y="6224"/>
              <a:chExt cx="6269" cy="2448"/>
            </a:xfrm>
          </p:grpSpPr>
          <p:sp>
            <p:nvSpPr>
              <p:cNvPr id="128" name="Rectangle 206"/>
              <p:cNvSpPr>
                <a:spLocks noChangeArrowheads="1"/>
              </p:cNvSpPr>
              <p:nvPr/>
            </p:nvSpPr>
            <p:spPr bwMode="auto">
              <a:xfrm>
                <a:off x="4820" y="7893"/>
                <a:ext cx="596" cy="6"/>
              </a:xfrm>
              <a:prstGeom prst="rect">
                <a:avLst/>
              </a:prstGeom>
              <a:solidFill>
                <a:srgbClr val="E7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29" name="Rectangle 207"/>
              <p:cNvSpPr>
                <a:spLocks noChangeArrowheads="1"/>
              </p:cNvSpPr>
              <p:nvPr/>
            </p:nvSpPr>
            <p:spPr bwMode="auto">
              <a:xfrm>
                <a:off x="4820" y="7899"/>
                <a:ext cx="596" cy="6"/>
              </a:xfrm>
              <a:prstGeom prst="rect">
                <a:avLst/>
              </a:prstGeom>
              <a:solidFill>
                <a:srgbClr val="E8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0" name="Rectangle 208"/>
              <p:cNvSpPr>
                <a:spLocks noChangeArrowheads="1"/>
              </p:cNvSpPr>
              <p:nvPr/>
            </p:nvSpPr>
            <p:spPr bwMode="auto">
              <a:xfrm>
                <a:off x="4820" y="7905"/>
                <a:ext cx="596" cy="6"/>
              </a:xfrm>
              <a:prstGeom prst="rect">
                <a:avLst/>
              </a:prstGeom>
              <a:solidFill>
                <a:srgbClr val="E9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1" name="Rectangle 209"/>
              <p:cNvSpPr>
                <a:spLocks noChangeArrowheads="1"/>
              </p:cNvSpPr>
              <p:nvPr/>
            </p:nvSpPr>
            <p:spPr bwMode="auto">
              <a:xfrm>
                <a:off x="4820" y="7911"/>
                <a:ext cx="596" cy="12"/>
              </a:xfrm>
              <a:prstGeom prst="rect">
                <a:avLst/>
              </a:prstGeom>
              <a:solidFill>
                <a:srgbClr val="EA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2" name="Rectangle 210"/>
              <p:cNvSpPr>
                <a:spLocks noChangeArrowheads="1"/>
              </p:cNvSpPr>
              <p:nvPr/>
            </p:nvSpPr>
            <p:spPr bwMode="auto">
              <a:xfrm>
                <a:off x="4820" y="7923"/>
                <a:ext cx="596" cy="6"/>
              </a:xfrm>
              <a:prstGeom prst="rect">
                <a:avLst/>
              </a:prstGeom>
              <a:solidFill>
                <a:srgbClr val="EB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3" name="Rectangle 211"/>
              <p:cNvSpPr>
                <a:spLocks noChangeArrowheads="1"/>
              </p:cNvSpPr>
              <p:nvPr/>
            </p:nvSpPr>
            <p:spPr bwMode="auto">
              <a:xfrm>
                <a:off x="4820" y="7929"/>
                <a:ext cx="596" cy="6"/>
              </a:xfrm>
              <a:prstGeom prst="rect">
                <a:avLst/>
              </a:prstGeom>
              <a:solidFill>
                <a:srgbClr val="EBEF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4" name="Rectangle 212"/>
              <p:cNvSpPr>
                <a:spLocks noChangeArrowheads="1"/>
              </p:cNvSpPr>
              <p:nvPr/>
            </p:nvSpPr>
            <p:spPr bwMode="auto">
              <a:xfrm>
                <a:off x="4820" y="7935"/>
                <a:ext cx="596" cy="5"/>
              </a:xfrm>
              <a:prstGeom prst="rect">
                <a:avLst/>
              </a:prstGeom>
              <a:solidFill>
                <a:srgbClr val="EC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5" name="Rectangle 213"/>
              <p:cNvSpPr>
                <a:spLocks noChangeArrowheads="1"/>
              </p:cNvSpPr>
              <p:nvPr/>
            </p:nvSpPr>
            <p:spPr bwMode="auto">
              <a:xfrm>
                <a:off x="4820" y="7940"/>
                <a:ext cx="596" cy="6"/>
              </a:xfrm>
              <a:prstGeom prst="rect">
                <a:avLst/>
              </a:prstGeom>
              <a:solidFill>
                <a:srgbClr val="ED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6" name="Rectangle 214"/>
              <p:cNvSpPr>
                <a:spLocks noChangeArrowheads="1"/>
              </p:cNvSpPr>
              <p:nvPr/>
            </p:nvSpPr>
            <p:spPr bwMode="auto">
              <a:xfrm>
                <a:off x="4820" y="7946"/>
                <a:ext cx="596" cy="6"/>
              </a:xfrm>
              <a:prstGeom prst="rect">
                <a:avLst/>
              </a:prstGeom>
              <a:solidFill>
                <a:srgbClr val="ED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7" name="Rectangle 215"/>
              <p:cNvSpPr>
                <a:spLocks noChangeArrowheads="1"/>
              </p:cNvSpPr>
              <p:nvPr/>
            </p:nvSpPr>
            <p:spPr bwMode="auto">
              <a:xfrm>
                <a:off x="4820" y="7952"/>
                <a:ext cx="596" cy="12"/>
              </a:xfrm>
              <a:prstGeom prst="rect">
                <a:avLst/>
              </a:prstGeom>
              <a:solidFill>
                <a:srgbClr val="EE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8" name="Rectangle 216"/>
              <p:cNvSpPr>
                <a:spLocks noChangeArrowheads="1"/>
              </p:cNvSpPr>
              <p:nvPr/>
            </p:nvSpPr>
            <p:spPr bwMode="auto">
              <a:xfrm>
                <a:off x="4820" y="7964"/>
                <a:ext cx="596" cy="12"/>
              </a:xfrm>
              <a:prstGeom prst="rect">
                <a:avLst/>
              </a:prstGeom>
              <a:solidFill>
                <a:srgbClr val="EFF2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39" name="Rectangle 217"/>
              <p:cNvSpPr>
                <a:spLocks noChangeArrowheads="1"/>
              </p:cNvSpPr>
              <p:nvPr/>
            </p:nvSpPr>
            <p:spPr bwMode="auto">
              <a:xfrm>
                <a:off x="4820" y="7976"/>
                <a:ext cx="596" cy="6"/>
              </a:xfrm>
              <a:prstGeom prst="rect">
                <a:avLst/>
              </a:prstGeom>
              <a:solidFill>
                <a:srgbClr val="F0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40" name="Rectangle 218"/>
              <p:cNvSpPr>
                <a:spLocks noChangeArrowheads="1"/>
              </p:cNvSpPr>
              <p:nvPr/>
            </p:nvSpPr>
            <p:spPr bwMode="auto">
              <a:xfrm>
                <a:off x="4820" y="7982"/>
                <a:ext cx="596" cy="6"/>
              </a:xfrm>
              <a:prstGeom prst="rect">
                <a:avLst/>
              </a:prstGeom>
              <a:solidFill>
                <a:srgbClr val="F1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41" name="Rectangle 219"/>
              <p:cNvSpPr>
                <a:spLocks noChangeArrowheads="1"/>
              </p:cNvSpPr>
              <p:nvPr/>
            </p:nvSpPr>
            <p:spPr bwMode="auto">
              <a:xfrm>
                <a:off x="4820" y="7988"/>
                <a:ext cx="596" cy="5"/>
              </a:xfrm>
              <a:prstGeom prst="rect">
                <a:avLst/>
              </a:prstGeom>
              <a:solidFill>
                <a:srgbClr val="F1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42" name="Rectangle 220"/>
              <p:cNvSpPr>
                <a:spLocks noChangeArrowheads="1"/>
              </p:cNvSpPr>
              <p:nvPr/>
            </p:nvSpPr>
            <p:spPr bwMode="auto">
              <a:xfrm>
                <a:off x="4820" y="7993"/>
                <a:ext cx="596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43" name="Freeform 221"/>
              <p:cNvSpPr>
                <a:spLocks/>
              </p:cNvSpPr>
              <p:nvPr/>
            </p:nvSpPr>
            <p:spPr bwMode="auto">
              <a:xfrm>
                <a:off x="4832" y="7670"/>
                <a:ext cx="580" cy="322"/>
              </a:xfrm>
              <a:custGeom>
                <a:avLst/>
                <a:gdLst>
                  <a:gd name="T0" fmla="*/ 0 w 580"/>
                  <a:gd name="T1" fmla="*/ 161 h 322"/>
                  <a:gd name="T2" fmla="*/ 290 w 580"/>
                  <a:gd name="T3" fmla="*/ 322 h 322"/>
                  <a:gd name="T4" fmla="*/ 580 w 580"/>
                  <a:gd name="T5" fmla="*/ 161 h 322"/>
                  <a:gd name="T6" fmla="*/ 290 w 580"/>
                  <a:gd name="T7" fmla="*/ 0 h 322"/>
                  <a:gd name="T8" fmla="*/ 0 w 580"/>
                  <a:gd name="T9" fmla="*/ 16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322">
                    <a:moveTo>
                      <a:pt x="0" y="161"/>
                    </a:moveTo>
                    <a:lnTo>
                      <a:pt x="290" y="322"/>
                    </a:lnTo>
                    <a:lnTo>
                      <a:pt x="580" y="161"/>
                    </a:lnTo>
                    <a:lnTo>
                      <a:pt x="290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144" name="Picture 22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5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" name="Picture 22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5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6" name="Freeform 224"/>
              <p:cNvSpPr>
                <a:spLocks/>
              </p:cNvSpPr>
              <p:nvPr/>
            </p:nvSpPr>
            <p:spPr bwMode="auto">
              <a:xfrm>
                <a:off x="5122" y="7831"/>
                <a:ext cx="290" cy="507"/>
              </a:xfrm>
              <a:custGeom>
                <a:avLst/>
                <a:gdLst>
                  <a:gd name="T0" fmla="*/ 0 w 290"/>
                  <a:gd name="T1" fmla="*/ 507 h 507"/>
                  <a:gd name="T2" fmla="*/ 290 w 290"/>
                  <a:gd name="T3" fmla="*/ 346 h 507"/>
                  <a:gd name="T4" fmla="*/ 290 w 290"/>
                  <a:gd name="T5" fmla="*/ 0 h 507"/>
                  <a:gd name="T6" fmla="*/ 0 w 290"/>
                  <a:gd name="T7" fmla="*/ 161 h 507"/>
                  <a:gd name="T8" fmla="*/ 0 w 290"/>
                  <a:gd name="T9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07">
                    <a:moveTo>
                      <a:pt x="0" y="507"/>
                    </a:moveTo>
                    <a:lnTo>
                      <a:pt x="290" y="346"/>
                    </a:lnTo>
                    <a:lnTo>
                      <a:pt x="290" y="0"/>
                    </a:lnTo>
                    <a:lnTo>
                      <a:pt x="0" y="161"/>
                    </a:lnTo>
                    <a:lnTo>
                      <a:pt x="0" y="507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147" name="Picture 22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0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8" name="Picture 22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0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" name="Freeform 227"/>
              <p:cNvSpPr>
                <a:spLocks/>
              </p:cNvSpPr>
              <p:nvPr/>
            </p:nvSpPr>
            <p:spPr bwMode="auto">
              <a:xfrm>
                <a:off x="4832" y="7831"/>
                <a:ext cx="290" cy="507"/>
              </a:xfrm>
              <a:custGeom>
                <a:avLst/>
                <a:gdLst>
                  <a:gd name="T0" fmla="*/ 0 w 290"/>
                  <a:gd name="T1" fmla="*/ 0 h 507"/>
                  <a:gd name="T2" fmla="*/ 0 w 290"/>
                  <a:gd name="T3" fmla="*/ 346 h 507"/>
                  <a:gd name="T4" fmla="*/ 290 w 290"/>
                  <a:gd name="T5" fmla="*/ 507 h 507"/>
                  <a:gd name="T6" fmla="*/ 290 w 290"/>
                  <a:gd name="T7" fmla="*/ 161 h 507"/>
                  <a:gd name="T8" fmla="*/ 0 w 290"/>
                  <a:gd name="T9" fmla="*/ 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07">
                    <a:moveTo>
                      <a:pt x="0" y="0"/>
                    </a:moveTo>
                    <a:lnTo>
                      <a:pt x="0" y="346"/>
                    </a:lnTo>
                    <a:lnTo>
                      <a:pt x="290" y="507"/>
                    </a:lnTo>
                    <a:lnTo>
                      <a:pt x="290" y="1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0" name="Rectangle 228"/>
              <p:cNvSpPr>
                <a:spLocks noChangeArrowheads="1"/>
              </p:cNvSpPr>
              <p:nvPr/>
            </p:nvSpPr>
            <p:spPr bwMode="auto">
              <a:xfrm>
                <a:off x="4992" y="7958"/>
                <a:ext cx="104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1" name="Freeform 229"/>
              <p:cNvSpPr>
                <a:spLocks/>
              </p:cNvSpPr>
              <p:nvPr/>
            </p:nvSpPr>
            <p:spPr bwMode="auto">
              <a:xfrm>
                <a:off x="4995" y="7961"/>
                <a:ext cx="97" cy="139"/>
              </a:xfrm>
              <a:custGeom>
                <a:avLst/>
                <a:gdLst>
                  <a:gd name="T0" fmla="*/ 0 w 97"/>
                  <a:gd name="T1" fmla="*/ 84 h 139"/>
                  <a:gd name="T2" fmla="*/ 97 w 97"/>
                  <a:gd name="T3" fmla="*/ 139 h 139"/>
                  <a:gd name="T4" fmla="*/ 97 w 97"/>
                  <a:gd name="T5" fmla="*/ 56 h 139"/>
                  <a:gd name="T6" fmla="*/ 0 w 97"/>
                  <a:gd name="T7" fmla="*/ 0 h 139"/>
                  <a:gd name="T8" fmla="*/ 0 w 97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39">
                    <a:moveTo>
                      <a:pt x="0" y="84"/>
                    </a:moveTo>
                    <a:lnTo>
                      <a:pt x="97" y="139"/>
                    </a:lnTo>
                    <a:lnTo>
                      <a:pt x="97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2" name="Rectangle 230"/>
              <p:cNvSpPr>
                <a:spLocks noChangeArrowheads="1"/>
              </p:cNvSpPr>
              <p:nvPr/>
            </p:nvSpPr>
            <p:spPr bwMode="auto">
              <a:xfrm>
                <a:off x="4992" y="7958"/>
                <a:ext cx="104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3" name="Freeform 231"/>
              <p:cNvSpPr>
                <a:spLocks/>
              </p:cNvSpPr>
              <p:nvPr/>
            </p:nvSpPr>
            <p:spPr bwMode="auto">
              <a:xfrm>
                <a:off x="4995" y="7961"/>
                <a:ext cx="97" cy="139"/>
              </a:xfrm>
              <a:custGeom>
                <a:avLst/>
                <a:gdLst>
                  <a:gd name="T0" fmla="*/ 0 w 97"/>
                  <a:gd name="T1" fmla="*/ 84 h 139"/>
                  <a:gd name="T2" fmla="*/ 97 w 97"/>
                  <a:gd name="T3" fmla="*/ 139 h 139"/>
                  <a:gd name="T4" fmla="*/ 97 w 97"/>
                  <a:gd name="T5" fmla="*/ 56 h 139"/>
                  <a:gd name="T6" fmla="*/ 0 w 97"/>
                  <a:gd name="T7" fmla="*/ 0 h 139"/>
                  <a:gd name="T8" fmla="*/ 0 w 97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39">
                    <a:moveTo>
                      <a:pt x="0" y="84"/>
                    </a:moveTo>
                    <a:lnTo>
                      <a:pt x="97" y="139"/>
                    </a:lnTo>
                    <a:lnTo>
                      <a:pt x="97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4" name="Freeform 232"/>
              <p:cNvSpPr>
                <a:spLocks noEditPoints="1"/>
              </p:cNvSpPr>
              <p:nvPr/>
            </p:nvSpPr>
            <p:spPr bwMode="auto">
              <a:xfrm>
                <a:off x="4849" y="7873"/>
                <a:ext cx="235" cy="427"/>
              </a:xfrm>
              <a:custGeom>
                <a:avLst/>
                <a:gdLst>
                  <a:gd name="T0" fmla="*/ 235 w 235"/>
                  <a:gd name="T1" fmla="*/ 328 h 427"/>
                  <a:gd name="T2" fmla="*/ 141 w 235"/>
                  <a:gd name="T3" fmla="*/ 274 h 427"/>
                  <a:gd name="T4" fmla="*/ 152 w 235"/>
                  <a:gd name="T5" fmla="*/ 280 h 427"/>
                  <a:gd name="T6" fmla="*/ 162 w 235"/>
                  <a:gd name="T7" fmla="*/ 286 h 427"/>
                  <a:gd name="T8" fmla="*/ 173 w 235"/>
                  <a:gd name="T9" fmla="*/ 292 h 427"/>
                  <a:gd name="T10" fmla="*/ 183 w 235"/>
                  <a:gd name="T11" fmla="*/ 298 h 427"/>
                  <a:gd name="T12" fmla="*/ 194 w 235"/>
                  <a:gd name="T13" fmla="*/ 304 h 427"/>
                  <a:gd name="T14" fmla="*/ 204 w 235"/>
                  <a:gd name="T15" fmla="*/ 310 h 427"/>
                  <a:gd name="T16" fmla="*/ 214 w 235"/>
                  <a:gd name="T17" fmla="*/ 316 h 427"/>
                  <a:gd name="T18" fmla="*/ 225 w 235"/>
                  <a:gd name="T19" fmla="*/ 322 h 427"/>
                  <a:gd name="T20" fmla="*/ 235 w 235"/>
                  <a:gd name="T21" fmla="*/ 427 h 427"/>
                  <a:gd name="T22" fmla="*/ 141 w 235"/>
                  <a:gd name="T23" fmla="*/ 373 h 427"/>
                  <a:gd name="T24" fmla="*/ 152 w 235"/>
                  <a:gd name="T25" fmla="*/ 379 h 427"/>
                  <a:gd name="T26" fmla="*/ 162 w 235"/>
                  <a:gd name="T27" fmla="*/ 385 h 427"/>
                  <a:gd name="T28" fmla="*/ 173 w 235"/>
                  <a:gd name="T29" fmla="*/ 391 h 427"/>
                  <a:gd name="T30" fmla="*/ 183 w 235"/>
                  <a:gd name="T31" fmla="*/ 397 h 427"/>
                  <a:gd name="T32" fmla="*/ 194 w 235"/>
                  <a:gd name="T33" fmla="*/ 403 h 427"/>
                  <a:gd name="T34" fmla="*/ 204 w 235"/>
                  <a:gd name="T35" fmla="*/ 409 h 427"/>
                  <a:gd name="T36" fmla="*/ 214 w 235"/>
                  <a:gd name="T37" fmla="*/ 415 h 427"/>
                  <a:gd name="T38" fmla="*/ 225 w 235"/>
                  <a:gd name="T39" fmla="*/ 421 h 427"/>
                  <a:gd name="T40" fmla="*/ 94 w 235"/>
                  <a:gd name="T41" fmla="*/ 345 h 427"/>
                  <a:gd name="T42" fmla="*/ 0 w 235"/>
                  <a:gd name="T43" fmla="*/ 291 h 427"/>
                  <a:gd name="T44" fmla="*/ 11 w 235"/>
                  <a:gd name="T45" fmla="*/ 297 h 427"/>
                  <a:gd name="T46" fmla="*/ 21 w 235"/>
                  <a:gd name="T47" fmla="*/ 303 h 427"/>
                  <a:gd name="T48" fmla="*/ 32 w 235"/>
                  <a:gd name="T49" fmla="*/ 309 h 427"/>
                  <a:gd name="T50" fmla="*/ 42 w 235"/>
                  <a:gd name="T51" fmla="*/ 315 h 427"/>
                  <a:gd name="T52" fmla="*/ 53 w 235"/>
                  <a:gd name="T53" fmla="*/ 321 h 427"/>
                  <a:gd name="T54" fmla="*/ 63 w 235"/>
                  <a:gd name="T55" fmla="*/ 327 h 427"/>
                  <a:gd name="T56" fmla="*/ 73 w 235"/>
                  <a:gd name="T57" fmla="*/ 333 h 427"/>
                  <a:gd name="T58" fmla="*/ 84 w 235"/>
                  <a:gd name="T59" fmla="*/ 339 h 427"/>
                  <a:gd name="T60" fmla="*/ 94 w 235"/>
                  <a:gd name="T61" fmla="*/ 247 h 427"/>
                  <a:gd name="T62" fmla="*/ 0 w 235"/>
                  <a:gd name="T63" fmla="*/ 193 h 427"/>
                  <a:gd name="T64" fmla="*/ 11 w 235"/>
                  <a:gd name="T65" fmla="*/ 198 h 427"/>
                  <a:gd name="T66" fmla="*/ 21 w 235"/>
                  <a:gd name="T67" fmla="*/ 204 h 427"/>
                  <a:gd name="T68" fmla="*/ 32 w 235"/>
                  <a:gd name="T69" fmla="*/ 211 h 427"/>
                  <a:gd name="T70" fmla="*/ 42 w 235"/>
                  <a:gd name="T71" fmla="*/ 216 h 427"/>
                  <a:gd name="T72" fmla="*/ 53 w 235"/>
                  <a:gd name="T73" fmla="*/ 222 h 427"/>
                  <a:gd name="T74" fmla="*/ 63 w 235"/>
                  <a:gd name="T75" fmla="*/ 229 h 427"/>
                  <a:gd name="T76" fmla="*/ 73 w 235"/>
                  <a:gd name="T77" fmla="*/ 234 h 427"/>
                  <a:gd name="T78" fmla="*/ 84 w 235"/>
                  <a:gd name="T79" fmla="*/ 240 h 427"/>
                  <a:gd name="T80" fmla="*/ 94 w 235"/>
                  <a:gd name="T81" fmla="*/ 137 h 427"/>
                  <a:gd name="T82" fmla="*/ 0 w 235"/>
                  <a:gd name="T83" fmla="*/ 83 h 427"/>
                  <a:gd name="T84" fmla="*/ 11 w 235"/>
                  <a:gd name="T85" fmla="*/ 89 h 427"/>
                  <a:gd name="T86" fmla="*/ 21 w 235"/>
                  <a:gd name="T87" fmla="*/ 95 h 427"/>
                  <a:gd name="T88" fmla="*/ 32 w 235"/>
                  <a:gd name="T89" fmla="*/ 101 h 427"/>
                  <a:gd name="T90" fmla="*/ 42 w 235"/>
                  <a:gd name="T91" fmla="*/ 107 h 427"/>
                  <a:gd name="T92" fmla="*/ 53 w 235"/>
                  <a:gd name="T93" fmla="*/ 113 h 427"/>
                  <a:gd name="T94" fmla="*/ 63 w 235"/>
                  <a:gd name="T95" fmla="*/ 119 h 427"/>
                  <a:gd name="T96" fmla="*/ 73 w 235"/>
                  <a:gd name="T97" fmla="*/ 125 h 427"/>
                  <a:gd name="T98" fmla="*/ 84 w 235"/>
                  <a:gd name="T99" fmla="*/ 131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5" h="427">
                    <a:moveTo>
                      <a:pt x="235" y="245"/>
                    </a:moveTo>
                    <a:lnTo>
                      <a:pt x="235" y="328"/>
                    </a:lnTo>
                    <a:moveTo>
                      <a:pt x="141" y="191"/>
                    </a:moveTo>
                    <a:lnTo>
                      <a:pt x="141" y="274"/>
                    </a:lnTo>
                    <a:moveTo>
                      <a:pt x="152" y="197"/>
                    </a:moveTo>
                    <a:lnTo>
                      <a:pt x="152" y="280"/>
                    </a:lnTo>
                    <a:moveTo>
                      <a:pt x="162" y="203"/>
                    </a:moveTo>
                    <a:lnTo>
                      <a:pt x="162" y="286"/>
                    </a:lnTo>
                    <a:moveTo>
                      <a:pt x="173" y="209"/>
                    </a:moveTo>
                    <a:lnTo>
                      <a:pt x="173" y="292"/>
                    </a:lnTo>
                    <a:moveTo>
                      <a:pt x="183" y="215"/>
                    </a:moveTo>
                    <a:lnTo>
                      <a:pt x="183" y="298"/>
                    </a:lnTo>
                    <a:moveTo>
                      <a:pt x="194" y="221"/>
                    </a:moveTo>
                    <a:lnTo>
                      <a:pt x="194" y="304"/>
                    </a:lnTo>
                    <a:moveTo>
                      <a:pt x="204" y="227"/>
                    </a:moveTo>
                    <a:lnTo>
                      <a:pt x="204" y="310"/>
                    </a:lnTo>
                    <a:moveTo>
                      <a:pt x="214" y="233"/>
                    </a:moveTo>
                    <a:lnTo>
                      <a:pt x="214" y="316"/>
                    </a:lnTo>
                    <a:moveTo>
                      <a:pt x="225" y="239"/>
                    </a:moveTo>
                    <a:lnTo>
                      <a:pt x="225" y="322"/>
                    </a:lnTo>
                    <a:moveTo>
                      <a:pt x="235" y="344"/>
                    </a:moveTo>
                    <a:lnTo>
                      <a:pt x="235" y="427"/>
                    </a:lnTo>
                    <a:moveTo>
                      <a:pt x="141" y="290"/>
                    </a:moveTo>
                    <a:lnTo>
                      <a:pt x="141" y="373"/>
                    </a:lnTo>
                    <a:moveTo>
                      <a:pt x="152" y="296"/>
                    </a:moveTo>
                    <a:lnTo>
                      <a:pt x="152" y="379"/>
                    </a:lnTo>
                    <a:moveTo>
                      <a:pt x="162" y="302"/>
                    </a:moveTo>
                    <a:lnTo>
                      <a:pt x="162" y="385"/>
                    </a:lnTo>
                    <a:moveTo>
                      <a:pt x="173" y="308"/>
                    </a:moveTo>
                    <a:lnTo>
                      <a:pt x="173" y="391"/>
                    </a:lnTo>
                    <a:moveTo>
                      <a:pt x="183" y="314"/>
                    </a:moveTo>
                    <a:lnTo>
                      <a:pt x="183" y="397"/>
                    </a:lnTo>
                    <a:moveTo>
                      <a:pt x="194" y="320"/>
                    </a:moveTo>
                    <a:lnTo>
                      <a:pt x="194" y="403"/>
                    </a:lnTo>
                    <a:moveTo>
                      <a:pt x="204" y="326"/>
                    </a:moveTo>
                    <a:lnTo>
                      <a:pt x="204" y="409"/>
                    </a:lnTo>
                    <a:moveTo>
                      <a:pt x="214" y="332"/>
                    </a:moveTo>
                    <a:lnTo>
                      <a:pt x="214" y="415"/>
                    </a:lnTo>
                    <a:moveTo>
                      <a:pt x="225" y="338"/>
                    </a:moveTo>
                    <a:lnTo>
                      <a:pt x="225" y="421"/>
                    </a:lnTo>
                    <a:moveTo>
                      <a:pt x="94" y="262"/>
                    </a:moveTo>
                    <a:lnTo>
                      <a:pt x="94" y="345"/>
                    </a:lnTo>
                    <a:moveTo>
                      <a:pt x="0" y="208"/>
                    </a:moveTo>
                    <a:lnTo>
                      <a:pt x="0" y="291"/>
                    </a:lnTo>
                    <a:moveTo>
                      <a:pt x="11" y="214"/>
                    </a:moveTo>
                    <a:lnTo>
                      <a:pt x="11" y="297"/>
                    </a:lnTo>
                    <a:moveTo>
                      <a:pt x="21" y="220"/>
                    </a:moveTo>
                    <a:lnTo>
                      <a:pt x="21" y="303"/>
                    </a:lnTo>
                    <a:moveTo>
                      <a:pt x="32" y="226"/>
                    </a:moveTo>
                    <a:lnTo>
                      <a:pt x="32" y="309"/>
                    </a:lnTo>
                    <a:moveTo>
                      <a:pt x="42" y="232"/>
                    </a:moveTo>
                    <a:lnTo>
                      <a:pt x="42" y="315"/>
                    </a:lnTo>
                    <a:moveTo>
                      <a:pt x="53" y="238"/>
                    </a:moveTo>
                    <a:lnTo>
                      <a:pt x="53" y="321"/>
                    </a:lnTo>
                    <a:moveTo>
                      <a:pt x="63" y="244"/>
                    </a:moveTo>
                    <a:lnTo>
                      <a:pt x="63" y="327"/>
                    </a:lnTo>
                    <a:moveTo>
                      <a:pt x="73" y="250"/>
                    </a:moveTo>
                    <a:lnTo>
                      <a:pt x="73" y="333"/>
                    </a:lnTo>
                    <a:moveTo>
                      <a:pt x="84" y="256"/>
                    </a:moveTo>
                    <a:lnTo>
                      <a:pt x="84" y="339"/>
                    </a:lnTo>
                    <a:moveTo>
                      <a:pt x="94" y="163"/>
                    </a:moveTo>
                    <a:lnTo>
                      <a:pt x="94" y="247"/>
                    </a:lnTo>
                    <a:moveTo>
                      <a:pt x="0" y="109"/>
                    </a:moveTo>
                    <a:lnTo>
                      <a:pt x="0" y="193"/>
                    </a:lnTo>
                    <a:moveTo>
                      <a:pt x="11" y="115"/>
                    </a:moveTo>
                    <a:lnTo>
                      <a:pt x="11" y="198"/>
                    </a:lnTo>
                    <a:moveTo>
                      <a:pt x="21" y="121"/>
                    </a:moveTo>
                    <a:lnTo>
                      <a:pt x="21" y="204"/>
                    </a:lnTo>
                    <a:moveTo>
                      <a:pt x="32" y="127"/>
                    </a:moveTo>
                    <a:lnTo>
                      <a:pt x="32" y="211"/>
                    </a:lnTo>
                    <a:moveTo>
                      <a:pt x="42" y="133"/>
                    </a:moveTo>
                    <a:lnTo>
                      <a:pt x="42" y="216"/>
                    </a:lnTo>
                    <a:moveTo>
                      <a:pt x="53" y="139"/>
                    </a:moveTo>
                    <a:lnTo>
                      <a:pt x="53" y="222"/>
                    </a:lnTo>
                    <a:moveTo>
                      <a:pt x="63" y="145"/>
                    </a:moveTo>
                    <a:lnTo>
                      <a:pt x="63" y="229"/>
                    </a:lnTo>
                    <a:moveTo>
                      <a:pt x="73" y="151"/>
                    </a:moveTo>
                    <a:lnTo>
                      <a:pt x="73" y="234"/>
                    </a:lnTo>
                    <a:moveTo>
                      <a:pt x="84" y="157"/>
                    </a:moveTo>
                    <a:lnTo>
                      <a:pt x="84" y="240"/>
                    </a:lnTo>
                    <a:moveTo>
                      <a:pt x="94" y="54"/>
                    </a:moveTo>
                    <a:lnTo>
                      <a:pt x="94" y="137"/>
                    </a:lnTo>
                    <a:moveTo>
                      <a:pt x="0" y="0"/>
                    </a:moveTo>
                    <a:lnTo>
                      <a:pt x="0" y="83"/>
                    </a:lnTo>
                    <a:moveTo>
                      <a:pt x="11" y="6"/>
                    </a:moveTo>
                    <a:lnTo>
                      <a:pt x="11" y="89"/>
                    </a:lnTo>
                    <a:moveTo>
                      <a:pt x="21" y="12"/>
                    </a:moveTo>
                    <a:lnTo>
                      <a:pt x="21" y="95"/>
                    </a:lnTo>
                    <a:moveTo>
                      <a:pt x="32" y="18"/>
                    </a:moveTo>
                    <a:lnTo>
                      <a:pt x="32" y="101"/>
                    </a:lnTo>
                    <a:moveTo>
                      <a:pt x="42" y="24"/>
                    </a:moveTo>
                    <a:lnTo>
                      <a:pt x="42" y="107"/>
                    </a:lnTo>
                    <a:moveTo>
                      <a:pt x="53" y="30"/>
                    </a:moveTo>
                    <a:lnTo>
                      <a:pt x="53" y="113"/>
                    </a:lnTo>
                    <a:moveTo>
                      <a:pt x="63" y="36"/>
                    </a:moveTo>
                    <a:lnTo>
                      <a:pt x="63" y="119"/>
                    </a:lnTo>
                    <a:moveTo>
                      <a:pt x="73" y="42"/>
                    </a:moveTo>
                    <a:lnTo>
                      <a:pt x="73" y="125"/>
                    </a:lnTo>
                    <a:moveTo>
                      <a:pt x="84" y="48"/>
                    </a:moveTo>
                    <a:lnTo>
                      <a:pt x="84" y="131"/>
                    </a:lnTo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5" name="Freeform 233"/>
              <p:cNvSpPr>
                <a:spLocks/>
              </p:cNvSpPr>
              <p:nvPr/>
            </p:nvSpPr>
            <p:spPr bwMode="auto">
              <a:xfrm>
                <a:off x="4832" y="7670"/>
                <a:ext cx="580" cy="668"/>
              </a:xfrm>
              <a:custGeom>
                <a:avLst/>
                <a:gdLst>
                  <a:gd name="T0" fmla="*/ 0 w 580"/>
                  <a:gd name="T1" fmla="*/ 161 h 668"/>
                  <a:gd name="T2" fmla="*/ 0 w 580"/>
                  <a:gd name="T3" fmla="*/ 507 h 668"/>
                  <a:gd name="T4" fmla="*/ 290 w 580"/>
                  <a:gd name="T5" fmla="*/ 668 h 668"/>
                  <a:gd name="T6" fmla="*/ 580 w 580"/>
                  <a:gd name="T7" fmla="*/ 507 h 668"/>
                  <a:gd name="T8" fmla="*/ 580 w 580"/>
                  <a:gd name="T9" fmla="*/ 161 h 668"/>
                  <a:gd name="T10" fmla="*/ 290 w 580"/>
                  <a:gd name="T11" fmla="*/ 0 h 668"/>
                  <a:gd name="T12" fmla="*/ 0 w 580"/>
                  <a:gd name="T13" fmla="*/ 161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0" h="668">
                    <a:moveTo>
                      <a:pt x="0" y="161"/>
                    </a:moveTo>
                    <a:lnTo>
                      <a:pt x="0" y="507"/>
                    </a:lnTo>
                    <a:lnTo>
                      <a:pt x="290" y="668"/>
                    </a:lnTo>
                    <a:lnTo>
                      <a:pt x="580" y="507"/>
                    </a:lnTo>
                    <a:lnTo>
                      <a:pt x="580" y="161"/>
                    </a:lnTo>
                    <a:lnTo>
                      <a:pt x="290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6" name="Freeform 234"/>
              <p:cNvSpPr>
                <a:spLocks/>
              </p:cNvSpPr>
              <p:nvPr/>
            </p:nvSpPr>
            <p:spPr bwMode="auto">
              <a:xfrm>
                <a:off x="5453" y="7488"/>
                <a:ext cx="453" cy="753"/>
              </a:xfrm>
              <a:custGeom>
                <a:avLst/>
                <a:gdLst>
                  <a:gd name="T0" fmla="*/ 227 w 453"/>
                  <a:gd name="T1" fmla="*/ 753 h 753"/>
                  <a:gd name="T2" fmla="*/ 453 w 453"/>
                  <a:gd name="T3" fmla="*/ 642 h 753"/>
                  <a:gd name="T4" fmla="*/ 77 w 453"/>
                  <a:gd name="T5" fmla="*/ 454 h 753"/>
                  <a:gd name="T6" fmla="*/ 339 w 453"/>
                  <a:gd name="T7" fmla="*/ 326 h 753"/>
                  <a:gd name="T8" fmla="*/ 143 w 453"/>
                  <a:gd name="T9" fmla="*/ 231 h 753"/>
                  <a:gd name="T10" fmla="*/ 291 w 453"/>
                  <a:gd name="T11" fmla="*/ 159 h 753"/>
                  <a:gd name="T12" fmla="*/ 172 w 453"/>
                  <a:gd name="T13" fmla="*/ 99 h 753"/>
                  <a:gd name="T14" fmla="*/ 266 w 453"/>
                  <a:gd name="T15" fmla="*/ 52 h 753"/>
                  <a:gd name="T16" fmla="*/ 193 w 453"/>
                  <a:gd name="T17" fmla="*/ 15 h 753"/>
                  <a:gd name="T18" fmla="*/ 225 w 453"/>
                  <a:gd name="T19" fmla="*/ 0 h 753"/>
                  <a:gd name="T20" fmla="*/ 256 w 453"/>
                  <a:gd name="T21" fmla="*/ 15 h 753"/>
                  <a:gd name="T22" fmla="*/ 184 w 453"/>
                  <a:gd name="T23" fmla="*/ 52 h 753"/>
                  <a:gd name="T24" fmla="*/ 277 w 453"/>
                  <a:gd name="T25" fmla="*/ 99 h 753"/>
                  <a:gd name="T26" fmla="*/ 158 w 453"/>
                  <a:gd name="T27" fmla="*/ 159 h 753"/>
                  <a:gd name="T28" fmla="*/ 306 w 453"/>
                  <a:gd name="T29" fmla="*/ 231 h 753"/>
                  <a:gd name="T30" fmla="*/ 115 w 453"/>
                  <a:gd name="T31" fmla="*/ 326 h 753"/>
                  <a:gd name="T32" fmla="*/ 377 w 453"/>
                  <a:gd name="T33" fmla="*/ 455 h 753"/>
                  <a:gd name="T34" fmla="*/ 0 w 453"/>
                  <a:gd name="T35" fmla="*/ 641 h 753"/>
                  <a:gd name="T36" fmla="*/ 227 w 453"/>
                  <a:gd name="T37" fmla="*/ 75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3" h="753">
                    <a:moveTo>
                      <a:pt x="227" y="753"/>
                    </a:moveTo>
                    <a:lnTo>
                      <a:pt x="453" y="642"/>
                    </a:lnTo>
                    <a:lnTo>
                      <a:pt x="77" y="454"/>
                    </a:lnTo>
                    <a:lnTo>
                      <a:pt x="339" y="326"/>
                    </a:lnTo>
                    <a:lnTo>
                      <a:pt x="143" y="231"/>
                    </a:lnTo>
                    <a:lnTo>
                      <a:pt x="291" y="159"/>
                    </a:lnTo>
                    <a:lnTo>
                      <a:pt x="172" y="99"/>
                    </a:lnTo>
                    <a:lnTo>
                      <a:pt x="266" y="52"/>
                    </a:lnTo>
                    <a:lnTo>
                      <a:pt x="193" y="15"/>
                    </a:lnTo>
                    <a:lnTo>
                      <a:pt x="225" y="0"/>
                    </a:lnTo>
                    <a:lnTo>
                      <a:pt x="256" y="15"/>
                    </a:lnTo>
                    <a:lnTo>
                      <a:pt x="184" y="52"/>
                    </a:lnTo>
                    <a:lnTo>
                      <a:pt x="277" y="99"/>
                    </a:lnTo>
                    <a:lnTo>
                      <a:pt x="158" y="159"/>
                    </a:lnTo>
                    <a:lnTo>
                      <a:pt x="306" y="231"/>
                    </a:lnTo>
                    <a:lnTo>
                      <a:pt x="115" y="326"/>
                    </a:lnTo>
                    <a:lnTo>
                      <a:pt x="377" y="455"/>
                    </a:lnTo>
                    <a:lnTo>
                      <a:pt x="0" y="641"/>
                    </a:lnTo>
                    <a:lnTo>
                      <a:pt x="227" y="75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7" name="Line 235"/>
              <p:cNvSpPr>
                <a:spLocks noChangeShapeType="1"/>
              </p:cNvSpPr>
              <p:nvPr/>
            </p:nvSpPr>
            <p:spPr bwMode="auto">
              <a:xfrm>
                <a:off x="5678" y="7263"/>
                <a:ext cx="0" cy="1075"/>
              </a:xfrm>
              <a:prstGeom prst="line">
                <a:avLst/>
              </a:pr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8" name="Freeform 236"/>
              <p:cNvSpPr>
                <a:spLocks/>
              </p:cNvSpPr>
              <p:nvPr/>
            </p:nvSpPr>
            <p:spPr bwMode="auto">
              <a:xfrm>
                <a:off x="5491" y="7504"/>
                <a:ext cx="374" cy="622"/>
              </a:xfrm>
              <a:custGeom>
                <a:avLst/>
                <a:gdLst>
                  <a:gd name="T0" fmla="*/ 187 w 374"/>
                  <a:gd name="T1" fmla="*/ 622 h 622"/>
                  <a:gd name="T2" fmla="*/ 0 w 374"/>
                  <a:gd name="T3" fmla="*/ 529 h 622"/>
                  <a:gd name="T4" fmla="*/ 318 w 374"/>
                  <a:gd name="T5" fmla="*/ 375 h 622"/>
                  <a:gd name="T6" fmla="*/ 89 w 374"/>
                  <a:gd name="T7" fmla="*/ 261 h 622"/>
                  <a:gd name="T8" fmla="*/ 260 w 374"/>
                  <a:gd name="T9" fmla="*/ 176 h 622"/>
                  <a:gd name="T10" fmla="*/ 127 w 374"/>
                  <a:gd name="T11" fmla="*/ 110 h 622"/>
                  <a:gd name="T12" fmla="*/ 232 w 374"/>
                  <a:gd name="T13" fmla="*/ 56 h 622"/>
                  <a:gd name="T14" fmla="*/ 152 w 374"/>
                  <a:gd name="T15" fmla="*/ 17 h 622"/>
                  <a:gd name="T16" fmla="*/ 187 w 374"/>
                  <a:gd name="T17" fmla="*/ 0 h 622"/>
                  <a:gd name="T18" fmla="*/ 222 w 374"/>
                  <a:gd name="T19" fmla="*/ 17 h 622"/>
                  <a:gd name="T20" fmla="*/ 142 w 374"/>
                  <a:gd name="T21" fmla="*/ 56 h 622"/>
                  <a:gd name="T22" fmla="*/ 249 w 374"/>
                  <a:gd name="T23" fmla="*/ 110 h 622"/>
                  <a:gd name="T24" fmla="*/ 113 w 374"/>
                  <a:gd name="T25" fmla="*/ 176 h 622"/>
                  <a:gd name="T26" fmla="*/ 285 w 374"/>
                  <a:gd name="T27" fmla="*/ 262 h 622"/>
                  <a:gd name="T28" fmla="*/ 56 w 374"/>
                  <a:gd name="T29" fmla="*/ 374 h 622"/>
                  <a:gd name="T30" fmla="*/ 374 w 374"/>
                  <a:gd name="T31" fmla="*/ 530 h 622"/>
                  <a:gd name="T32" fmla="*/ 187 w 374"/>
                  <a:gd name="T3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4" h="622">
                    <a:moveTo>
                      <a:pt x="187" y="622"/>
                    </a:moveTo>
                    <a:lnTo>
                      <a:pt x="0" y="529"/>
                    </a:lnTo>
                    <a:lnTo>
                      <a:pt x="318" y="375"/>
                    </a:lnTo>
                    <a:lnTo>
                      <a:pt x="89" y="261"/>
                    </a:lnTo>
                    <a:lnTo>
                      <a:pt x="260" y="176"/>
                    </a:lnTo>
                    <a:lnTo>
                      <a:pt x="127" y="110"/>
                    </a:lnTo>
                    <a:lnTo>
                      <a:pt x="232" y="56"/>
                    </a:lnTo>
                    <a:lnTo>
                      <a:pt x="152" y="17"/>
                    </a:lnTo>
                    <a:lnTo>
                      <a:pt x="187" y="0"/>
                    </a:lnTo>
                    <a:lnTo>
                      <a:pt x="222" y="17"/>
                    </a:lnTo>
                    <a:lnTo>
                      <a:pt x="142" y="56"/>
                    </a:lnTo>
                    <a:lnTo>
                      <a:pt x="249" y="110"/>
                    </a:lnTo>
                    <a:lnTo>
                      <a:pt x="113" y="176"/>
                    </a:lnTo>
                    <a:lnTo>
                      <a:pt x="285" y="262"/>
                    </a:lnTo>
                    <a:lnTo>
                      <a:pt x="56" y="374"/>
                    </a:lnTo>
                    <a:lnTo>
                      <a:pt x="374" y="530"/>
                    </a:lnTo>
                    <a:lnTo>
                      <a:pt x="187" y="622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59" name="Freeform 237"/>
              <p:cNvSpPr>
                <a:spLocks/>
              </p:cNvSpPr>
              <p:nvPr/>
            </p:nvSpPr>
            <p:spPr bwMode="auto">
              <a:xfrm>
                <a:off x="5412" y="7394"/>
                <a:ext cx="539" cy="944"/>
              </a:xfrm>
              <a:custGeom>
                <a:avLst/>
                <a:gdLst>
                  <a:gd name="T0" fmla="*/ 0 w 1403"/>
                  <a:gd name="T1" fmla="*/ 2243 h 2566"/>
                  <a:gd name="T2" fmla="*/ 600 w 1403"/>
                  <a:gd name="T3" fmla="*/ 290 h 2566"/>
                  <a:gd name="T4" fmla="*/ 600 w 1403"/>
                  <a:gd name="T5" fmla="*/ 290 h 2566"/>
                  <a:gd name="T6" fmla="*/ 631 w 1403"/>
                  <a:gd name="T7" fmla="*/ 288 h 2566"/>
                  <a:gd name="T8" fmla="*/ 652 w 1403"/>
                  <a:gd name="T9" fmla="*/ 1 h 2566"/>
                  <a:gd name="T10" fmla="*/ 728 w 1403"/>
                  <a:gd name="T11" fmla="*/ 0 h 2566"/>
                  <a:gd name="T12" fmla="*/ 744 w 1403"/>
                  <a:gd name="T13" fmla="*/ 282 h 2566"/>
                  <a:gd name="T14" fmla="*/ 777 w 1403"/>
                  <a:gd name="T15" fmla="*/ 289 h 2566"/>
                  <a:gd name="T16" fmla="*/ 1403 w 1403"/>
                  <a:gd name="T17" fmla="*/ 2243 h 2566"/>
                  <a:gd name="T18" fmla="*/ 1403 w 1403"/>
                  <a:gd name="T19" fmla="*/ 2243 h 2566"/>
                  <a:gd name="T20" fmla="*/ 1287 w 1403"/>
                  <a:gd name="T21" fmla="*/ 2001 h 2566"/>
                  <a:gd name="T22" fmla="*/ 696 w 1403"/>
                  <a:gd name="T23" fmla="*/ 2303 h 2566"/>
                  <a:gd name="T24" fmla="*/ 693 w 1403"/>
                  <a:gd name="T25" fmla="*/ 2566 h 2566"/>
                  <a:gd name="T26" fmla="*/ 696 w 1403"/>
                  <a:gd name="T27" fmla="*/ 2303 h 2566"/>
                  <a:gd name="T28" fmla="*/ 107 w 1403"/>
                  <a:gd name="T29" fmla="*/ 1998 h 2566"/>
                  <a:gd name="T30" fmla="*/ 0 w 1403"/>
                  <a:gd name="T31" fmla="*/ 2243 h 2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03" h="2566">
                    <a:moveTo>
                      <a:pt x="0" y="2243"/>
                    </a:moveTo>
                    <a:cubicBezTo>
                      <a:pt x="283" y="1615"/>
                      <a:pt x="485" y="959"/>
                      <a:pt x="600" y="290"/>
                    </a:cubicBezTo>
                    <a:lnTo>
                      <a:pt x="600" y="290"/>
                    </a:lnTo>
                    <a:lnTo>
                      <a:pt x="631" y="288"/>
                    </a:lnTo>
                    <a:cubicBezTo>
                      <a:pt x="640" y="192"/>
                      <a:pt x="647" y="97"/>
                      <a:pt x="652" y="1"/>
                    </a:cubicBezTo>
                    <a:cubicBezTo>
                      <a:pt x="677" y="1"/>
                      <a:pt x="703" y="0"/>
                      <a:pt x="728" y="0"/>
                    </a:cubicBezTo>
                    <a:cubicBezTo>
                      <a:pt x="730" y="94"/>
                      <a:pt x="735" y="188"/>
                      <a:pt x="744" y="282"/>
                    </a:cubicBezTo>
                    <a:cubicBezTo>
                      <a:pt x="755" y="284"/>
                      <a:pt x="766" y="287"/>
                      <a:pt x="777" y="289"/>
                    </a:cubicBezTo>
                    <a:cubicBezTo>
                      <a:pt x="888" y="962"/>
                      <a:pt x="1098" y="1619"/>
                      <a:pt x="1403" y="2243"/>
                    </a:cubicBezTo>
                    <a:lnTo>
                      <a:pt x="1403" y="2243"/>
                    </a:lnTo>
                    <a:lnTo>
                      <a:pt x="1287" y="2001"/>
                    </a:lnTo>
                    <a:lnTo>
                      <a:pt x="696" y="2303"/>
                    </a:lnTo>
                    <a:lnTo>
                      <a:pt x="693" y="2566"/>
                    </a:lnTo>
                    <a:lnTo>
                      <a:pt x="696" y="2303"/>
                    </a:lnTo>
                    <a:lnTo>
                      <a:pt x="107" y="1998"/>
                    </a:lnTo>
                    <a:lnTo>
                      <a:pt x="0" y="224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0" name="Rectangle 238"/>
              <p:cNvSpPr>
                <a:spLocks noChangeArrowheads="1"/>
              </p:cNvSpPr>
              <p:nvPr/>
            </p:nvSpPr>
            <p:spPr bwMode="auto">
              <a:xfrm>
                <a:off x="5299" y="8511"/>
                <a:ext cx="20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ПРК </a:t>
                </a:r>
                <a:endParaRPr lang="ru-RU" altLang="ru-RU" sz="819" b="1"/>
              </a:p>
            </p:txBody>
          </p:sp>
          <p:sp>
            <p:nvSpPr>
              <p:cNvPr id="161" name="Rectangle 239"/>
              <p:cNvSpPr>
                <a:spLocks noChangeArrowheads="1"/>
              </p:cNvSpPr>
              <p:nvPr/>
            </p:nvSpPr>
            <p:spPr bwMode="auto">
              <a:xfrm>
                <a:off x="5483" y="8511"/>
                <a:ext cx="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2</a:t>
                </a:r>
                <a:endParaRPr lang="ru-RU" altLang="ru-RU" sz="819" b="1"/>
              </a:p>
            </p:txBody>
          </p:sp>
          <p:sp>
            <p:nvSpPr>
              <p:cNvPr id="162" name="Rectangle 240"/>
              <p:cNvSpPr>
                <a:spLocks noChangeArrowheads="1"/>
              </p:cNvSpPr>
              <p:nvPr/>
            </p:nvSpPr>
            <p:spPr bwMode="auto">
              <a:xfrm>
                <a:off x="6573" y="7114"/>
                <a:ext cx="1393" cy="1558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3" name="Rectangle 241"/>
              <p:cNvSpPr>
                <a:spLocks noChangeArrowheads="1"/>
              </p:cNvSpPr>
              <p:nvPr/>
            </p:nvSpPr>
            <p:spPr bwMode="auto">
              <a:xfrm>
                <a:off x="6573" y="7114"/>
                <a:ext cx="1393" cy="1558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4" name="Freeform 242"/>
              <p:cNvSpPr>
                <a:spLocks/>
              </p:cNvSpPr>
              <p:nvPr/>
            </p:nvSpPr>
            <p:spPr bwMode="auto">
              <a:xfrm>
                <a:off x="6979" y="8141"/>
                <a:ext cx="335" cy="197"/>
              </a:xfrm>
              <a:custGeom>
                <a:avLst/>
                <a:gdLst>
                  <a:gd name="T0" fmla="*/ 321 w 872"/>
                  <a:gd name="T1" fmla="*/ 535 h 535"/>
                  <a:gd name="T2" fmla="*/ 822 w 872"/>
                  <a:gd name="T3" fmla="*/ 265 h 535"/>
                  <a:gd name="T4" fmla="*/ 782 w 872"/>
                  <a:gd name="T5" fmla="*/ 37 h 535"/>
                  <a:gd name="T6" fmla="*/ 642 w 872"/>
                  <a:gd name="T7" fmla="*/ 16 h 535"/>
                  <a:gd name="T8" fmla="*/ 642 w 872"/>
                  <a:gd name="T9" fmla="*/ 16 h 535"/>
                  <a:gd name="T10" fmla="*/ 0 w 872"/>
                  <a:gd name="T11" fmla="*/ 535 h 535"/>
                  <a:gd name="T12" fmla="*/ 321 w 872"/>
                  <a:gd name="T13" fmla="*/ 53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2" h="535">
                    <a:moveTo>
                      <a:pt x="321" y="535"/>
                    </a:moveTo>
                    <a:cubicBezTo>
                      <a:pt x="516" y="519"/>
                      <a:pt x="697" y="422"/>
                      <a:pt x="822" y="265"/>
                    </a:cubicBezTo>
                    <a:cubicBezTo>
                      <a:pt x="872" y="191"/>
                      <a:pt x="854" y="89"/>
                      <a:pt x="782" y="37"/>
                    </a:cubicBezTo>
                    <a:cubicBezTo>
                      <a:pt x="741" y="7"/>
                      <a:pt x="689" y="0"/>
                      <a:pt x="642" y="16"/>
                    </a:cubicBezTo>
                    <a:lnTo>
                      <a:pt x="642" y="16"/>
                    </a:lnTo>
                    <a:lnTo>
                      <a:pt x="0" y="535"/>
                    </a:lnTo>
                    <a:lnTo>
                      <a:pt x="321" y="5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5" name="Rectangle 243"/>
              <p:cNvSpPr>
                <a:spLocks noChangeArrowheads="1"/>
              </p:cNvSpPr>
              <p:nvPr/>
            </p:nvSpPr>
            <p:spPr bwMode="auto">
              <a:xfrm>
                <a:off x="6681" y="7664"/>
                <a:ext cx="596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6" name="Rectangle 244"/>
              <p:cNvSpPr>
                <a:spLocks noChangeArrowheads="1"/>
              </p:cNvSpPr>
              <p:nvPr/>
            </p:nvSpPr>
            <p:spPr bwMode="auto">
              <a:xfrm>
                <a:off x="6681" y="7670"/>
                <a:ext cx="596" cy="11"/>
              </a:xfrm>
              <a:prstGeom prst="rect">
                <a:avLst/>
              </a:prstGeom>
              <a:solidFill>
                <a:srgbClr val="D1D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7" name="Rectangle 245"/>
              <p:cNvSpPr>
                <a:spLocks noChangeArrowheads="1"/>
              </p:cNvSpPr>
              <p:nvPr/>
            </p:nvSpPr>
            <p:spPr bwMode="auto">
              <a:xfrm>
                <a:off x="6681" y="7681"/>
                <a:ext cx="596" cy="12"/>
              </a:xfrm>
              <a:prstGeom prst="rect">
                <a:avLst/>
              </a:prstGeom>
              <a:solidFill>
                <a:srgbClr val="D2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8" name="Rectangle 246"/>
              <p:cNvSpPr>
                <a:spLocks noChangeArrowheads="1"/>
              </p:cNvSpPr>
              <p:nvPr/>
            </p:nvSpPr>
            <p:spPr bwMode="auto">
              <a:xfrm>
                <a:off x="6681" y="7693"/>
                <a:ext cx="596" cy="6"/>
              </a:xfrm>
              <a:prstGeom prst="rect">
                <a:avLst/>
              </a:prstGeom>
              <a:solidFill>
                <a:srgbClr val="D3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69" name="Rectangle 247"/>
              <p:cNvSpPr>
                <a:spLocks noChangeArrowheads="1"/>
              </p:cNvSpPr>
              <p:nvPr/>
            </p:nvSpPr>
            <p:spPr bwMode="auto">
              <a:xfrm>
                <a:off x="6681" y="7699"/>
                <a:ext cx="596" cy="6"/>
              </a:xfrm>
              <a:prstGeom prst="rect">
                <a:avLst/>
              </a:prstGeom>
              <a:solidFill>
                <a:srgbClr val="D3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0" name="Rectangle 248"/>
              <p:cNvSpPr>
                <a:spLocks noChangeArrowheads="1"/>
              </p:cNvSpPr>
              <p:nvPr/>
            </p:nvSpPr>
            <p:spPr bwMode="auto">
              <a:xfrm>
                <a:off x="6681" y="7705"/>
                <a:ext cx="596" cy="12"/>
              </a:xfrm>
              <a:prstGeom prst="rect">
                <a:avLst/>
              </a:prstGeom>
              <a:solidFill>
                <a:srgbClr val="D4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1" name="Rectangle 249"/>
              <p:cNvSpPr>
                <a:spLocks noChangeArrowheads="1"/>
              </p:cNvSpPr>
              <p:nvPr/>
            </p:nvSpPr>
            <p:spPr bwMode="auto">
              <a:xfrm>
                <a:off x="6681" y="7717"/>
                <a:ext cx="596" cy="6"/>
              </a:xfrm>
              <a:prstGeom prst="rect">
                <a:avLst/>
              </a:prstGeom>
              <a:solidFill>
                <a:srgbClr val="D5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2" name="Rectangle 250"/>
              <p:cNvSpPr>
                <a:spLocks noChangeArrowheads="1"/>
              </p:cNvSpPr>
              <p:nvPr/>
            </p:nvSpPr>
            <p:spPr bwMode="auto">
              <a:xfrm>
                <a:off x="6681" y="7723"/>
                <a:ext cx="596" cy="11"/>
              </a:xfrm>
              <a:prstGeom prst="rect">
                <a:avLst/>
              </a:prstGeom>
              <a:solidFill>
                <a:srgbClr val="D6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3" name="Rectangle 251"/>
              <p:cNvSpPr>
                <a:spLocks noChangeArrowheads="1"/>
              </p:cNvSpPr>
              <p:nvPr/>
            </p:nvSpPr>
            <p:spPr bwMode="auto">
              <a:xfrm>
                <a:off x="6681" y="7734"/>
                <a:ext cx="596" cy="6"/>
              </a:xfrm>
              <a:prstGeom prst="rect">
                <a:avLst/>
              </a:prstGeom>
              <a:solidFill>
                <a:srgbClr val="D7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4" name="Rectangle 252"/>
              <p:cNvSpPr>
                <a:spLocks noChangeArrowheads="1"/>
              </p:cNvSpPr>
              <p:nvPr/>
            </p:nvSpPr>
            <p:spPr bwMode="auto">
              <a:xfrm>
                <a:off x="6681" y="7740"/>
                <a:ext cx="596" cy="6"/>
              </a:xfrm>
              <a:prstGeom prst="rect">
                <a:avLst/>
              </a:prstGeom>
              <a:solidFill>
                <a:srgbClr val="D8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5" name="Rectangle 253"/>
              <p:cNvSpPr>
                <a:spLocks noChangeArrowheads="1"/>
              </p:cNvSpPr>
              <p:nvPr/>
            </p:nvSpPr>
            <p:spPr bwMode="auto">
              <a:xfrm>
                <a:off x="6681" y="7746"/>
                <a:ext cx="596" cy="12"/>
              </a:xfrm>
              <a:prstGeom prst="rect">
                <a:avLst/>
              </a:prstGeom>
              <a:solidFill>
                <a:srgbClr val="D9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6" name="Rectangle 254"/>
              <p:cNvSpPr>
                <a:spLocks noChangeArrowheads="1"/>
              </p:cNvSpPr>
              <p:nvPr/>
            </p:nvSpPr>
            <p:spPr bwMode="auto">
              <a:xfrm>
                <a:off x="6681" y="7758"/>
                <a:ext cx="596" cy="6"/>
              </a:xfrm>
              <a:prstGeom prst="rect">
                <a:avLst/>
              </a:prstGeom>
              <a:solidFill>
                <a:srgbClr val="DAE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7" name="Rectangle 255"/>
              <p:cNvSpPr>
                <a:spLocks noChangeArrowheads="1"/>
              </p:cNvSpPr>
              <p:nvPr/>
            </p:nvSpPr>
            <p:spPr bwMode="auto">
              <a:xfrm>
                <a:off x="6681" y="7764"/>
                <a:ext cx="596" cy="12"/>
              </a:xfrm>
              <a:prstGeom prst="rect">
                <a:avLst/>
              </a:prstGeom>
              <a:solidFill>
                <a:srgbClr val="DB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8" name="Rectangle 256"/>
              <p:cNvSpPr>
                <a:spLocks noChangeArrowheads="1"/>
              </p:cNvSpPr>
              <p:nvPr/>
            </p:nvSpPr>
            <p:spPr bwMode="auto">
              <a:xfrm>
                <a:off x="6681" y="7776"/>
                <a:ext cx="596" cy="5"/>
              </a:xfrm>
              <a:prstGeom prst="rect">
                <a:avLst/>
              </a:prstGeom>
              <a:solidFill>
                <a:srgbClr val="DC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79" name="Rectangle 257"/>
              <p:cNvSpPr>
                <a:spLocks noChangeArrowheads="1"/>
              </p:cNvSpPr>
              <p:nvPr/>
            </p:nvSpPr>
            <p:spPr bwMode="auto">
              <a:xfrm>
                <a:off x="6681" y="7781"/>
                <a:ext cx="596" cy="6"/>
              </a:xfrm>
              <a:prstGeom prst="rect">
                <a:avLst/>
              </a:prstGeom>
              <a:solidFill>
                <a:srgbClr val="DC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0" name="Rectangle 258"/>
              <p:cNvSpPr>
                <a:spLocks noChangeArrowheads="1"/>
              </p:cNvSpPr>
              <p:nvPr/>
            </p:nvSpPr>
            <p:spPr bwMode="auto">
              <a:xfrm>
                <a:off x="6681" y="7787"/>
                <a:ext cx="596" cy="12"/>
              </a:xfrm>
              <a:prstGeom prst="rect">
                <a:avLst/>
              </a:prstGeom>
              <a:solidFill>
                <a:srgbClr val="DD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1" name="Rectangle 259"/>
              <p:cNvSpPr>
                <a:spLocks noChangeArrowheads="1"/>
              </p:cNvSpPr>
              <p:nvPr/>
            </p:nvSpPr>
            <p:spPr bwMode="auto">
              <a:xfrm>
                <a:off x="6681" y="7799"/>
                <a:ext cx="596" cy="6"/>
              </a:xfrm>
              <a:prstGeom prst="rect">
                <a:avLst/>
              </a:prstGeom>
              <a:solidFill>
                <a:srgbClr val="DE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2" name="Rectangle 260"/>
              <p:cNvSpPr>
                <a:spLocks noChangeArrowheads="1"/>
              </p:cNvSpPr>
              <p:nvPr/>
            </p:nvSpPr>
            <p:spPr bwMode="auto">
              <a:xfrm>
                <a:off x="6681" y="7805"/>
                <a:ext cx="596" cy="12"/>
              </a:xfrm>
              <a:prstGeom prst="rect">
                <a:avLst/>
              </a:prstGeom>
              <a:solidFill>
                <a:srgbClr val="DF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3" name="Rectangle 261"/>
              <p:cNvSpPr>
                <a:spLocks noChangeArrowheads="1"/>
              </p:cNvSpPr>
              <p:nvPr/>
            </p:nvSpPr>
            <p:spPr bwMode="auto">
              <a:xfrm>
                <a:off x="6681" y="7817"/>
                <a:ext cx="596" cy="6"/>
              </a:xfrm>
              <a:prstGeom prst="rect">
                <a:avLst/>
              </a:prstGeom>
              <a:solidFill>
                <a:srgbClr val="E0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4" name="Rectangle 262"/>
              <p:cNvSpPr>
                <a:spLocks noChangeArrowheads="1"/>
              </p:cNvSpPr>
              <p:nvPr/>
            </p:nvSpPr>
            <p:spPr bwMode="auto">
              <a:xfrm>
                <a:off x="6681" y="7823"/>
                <a:ext cx="596" cy="6"/>
              </a:xfrm>
              <a:prstGeom prst="rect">
                <a:avLst/>
              </a:prstGeom>
              <a:solidFill>
                <a:srgbClr val="E0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5" name="Rectangle 263"/>
              <p:cNvSpPr>
                <a:spLocks noChangeArrowheads="1"/>
              </p:cNvSpPr>
              <p:nvPr/>
            </p:nvSpPr>
            <p:spPr bwMode="auto">
              <a:xfrm>
                <a:off x="6681" y="7829"/>
                <a:ext cx="596" cy="11"/>
              </a:xfrm>
              <a:prstGeom prst="rect">
                <a:avLst/>
              </a:prstGeom>
              <a:solidFill>
                <a:srgbClr val="E1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6" name="Rectangle 264"/>
              <p:cNvSpPr>
                <a:spLocks noChangeArrowheads="1"/>
              </p:cNvSpPr>
              <p:nvPr/>
            </p:nvSpPr>
            <p:spPr bwMode="auto">
              <a:xfrm>
                <a:off x="6681" y="7840"/>
                <a:ext cx="596" cy="12"/>
              </a:xfrm>
              <a:prstGeom prst="rect">
                <a:avLst/>
              </a:prstGeom>
              <a:solidFill>
                <a:srgbClr val="E2E9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7" name="Rectangle 265"/>
              <p:cNvSpPr>
                <a:spLocks noChangeArrowheads="1"/>
              </p:cNvSpPr>
              <p:nvPr/>
            </p:nvSpPr>
            <p:spPr bwMode="auto">
              <a:xfrm>
                <a:off x="6681" y="7852"/>
                <a:ext cx="596" cy="6"/>
              </a:xfrm>
              <a:prstGeom prst="rect">
                <a:avLst/>
              </a:prstGeom>
              <a:solidFill>
                <a:srgbClr val="E3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8" name="Rectangle 266"/>
              <p:cNvSpPr>
                <a:spLocks noChangeArrowheads="1"/>
              </p:cNvSpPr>
              <p:nvPr/>
            </p:nvSpPr>
            <p:spPr bwMode="auto">
              <a:xfrm>
                <a:off x="6681" y="7858"/>
                <a:ext cx="596" cy="6"/>
              </a:xfrm>
              <a:prstGeom prst="rect">
                <a:avLst/>
              </a:prstGeom>
              <a:solidFill>
                <a:srgbClr val="E4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89" name="Rectangle 267"/>
              <p:cNvSpPr>
                <a:spLocks noChangeArrowheads="1"/>
              </p:cNvSpPr>
              <p:nvPr/>
            </p:nvSpPr>
            <p:spPr bwMode="auto">
              <a:xfrm>
                <a:off x="6681" y="7864"/>
                <a:ext cx="596" cy="6"/>
              </a:xfrm>
              <a:prstGeom prst="rect">
                <a:avLst/>
              </a:prstGeom>
              <a:solidFill>
                <a:srgbClr val="E4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0" name="Rectangle 268"/>
              <p:cNvSpPr>
                <a:spLocks noChangeArrowheads="1"/>
              </p:cNvSpPr>
              <p:nvPr/>
            </p:nvSpPr>
            <p:spPr bwMode="auto">
              <a:xfrm>
                <a:off x="6681" y="7870"/>
                <a:ext cx="596" cy="12"/>
              </a:xfrm>
              <a:prstGeom prst="rect">
                <a:avLst/>
              </a:prstGeom>
              <a:solidFill>
                <a:srgbClr val="E5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1" name="Rectangle 269"/>
              <p:cNvSpPr>
                <a:spLocks noChangeArrowheads="1"/>
              </p:cNvSpPr>
              <p:nvPr/>
            </p:nvSpPr>
            <p:spPr bwMode="auto">
              <a:xfrm>
                <a:off x="6681" y="7882"/>
                <a:ext cx="596" cy="11"/>
              </a:xfrm>
              <a:prstGeom prst="rect">
                <a:avLst/>
              </a:prstGeom>
              <a:solidFill>
                <a:srgbClr val="E6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2" name="Rectangle 270"/>
              <p:cNvSpPr>
                <a:spLocks noChangeArrowheads="1"/>
              </p:cNvSpPr>
              <p:nvPr/>
            </p:nvSpPr>
            <p:spPr bwMode="auto">
              <a:xfrm>
                <a:off x="6681" y="7893"/>
                <a:ext cx="596" cy="6"/>
              </a:xfrm>
              <a:prstGeom prst="rect">
                <a:avLst/>
              </a:prstGeom>
              <a:solidFill>
                <a:srgbClr val="E7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3" name="Rectangle 271"/>
              <p:cNvSpPr>
                <a:spLocks noChangeArrowheads="1"/>
              </p:cNvSpPr>
              <p:nvPr/>
            </p:nvSpPr>
            <p:spPr bwMode="auto">
              <a:xfrm>
                <a:off x="6681" y="7899"/>
                <a:ext cx="596" cy="6"/>
              </a:xfrm>
              <a:prstGeom prst="rect">
                <a:avLst/>
              </a:prstGeom>
              <a:solidFill>
                <a:srgbClr val="E8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4" name="Rectangle 272"/>
              <p:cNvSpPr>
                <a:spLocks noChangeArrowheads="1"/>
              </p:cNvSpPr>
              <p:nvPr/>
            </p:nvSpPr>
            <p:spPr bwMode="auto">
              <a:xfrm>
                <a:off x="6681" y="7905"/>
                <a:ext cx="596" cy="6"/>
              </a:xfrm>
              <a:prstGeom prst="rect">
                <a:avLst/>
              </a:prstGeom>
              <a:solidFill>
                <a:srgbClr val="E9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5" name="Rectangle 273"/>
              <p:cNvSpPr>
                <a:spLocks noChangeArrowheads="1"/>
              </p:cNvSpPr>
              <p:nvPr/>
            </p:nvSpPr>
            <p:spPr bwMode="auto">
              <a:xfrm>
                <a:off x="6681" y="7911"/>
                <a:ext cx="596" cy="12"/>
              </a:xfrm>
              <a:prstGeom prst="rect">
                <a:avLst/>
              </a:prstGeom>
              <a:solidFill>
                <a:srgbClr val="EA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6" name="Rectangle 274"/>
              <p:cNvSpPr>
                <a:spLocks noChangeArrowheads="1"/>
              </p:cNvSpPr>
              <p:nvPr/>
            </p:nvSpPr>
            <p:spPr bwMode="auto">
              <a:xfrm>
                <a:off x="6681" y="7923"/>
                <a:ext cx="596" cy="6"/>
              </a:xfrm>
              <a:prstGeom prst="rect">
                <a:avLst/>
              </a:prstGeom>
              <a:solidFill>
                <a:srgbClr val="EB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7" name="Rectangle 275"/>
              <p:cNvSpPr>
                <a:spLocks noChangeArrowheads="1"/>
              </p:cNvSpPr>
              <p:nvPr/>
            </p:nvSpPr>
            <p:spPr bwMode="auto">
              <a:xfrm>
                <a:off x="6681" y="7929"/>
                <a:ext cx="596" cy="6"/>
              </a:xfrm>
              <a:prstGeom prst="rect">
                <a:avLst/>
              </a:prstGeom>
              <a:solidFill>
                <a:srgbClr val="EBEF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8" name="Rectangle 276"/>
              <p:cNvSpPr>
                <a:spLocks noChangeArrowheads="1"/>
              </p:cNvSpPr>
              <p:nvPr/>
            </p:nvSpPr>
            <p:spPr bwMode="auto">
              <a:xfrm>
                <a:off x="6681" y="7935"/>
                <a:ext cx="596" cy="5"/>
              </a:xfrm>
              <a:prstGeom prst="rect">
                <a:avLst/>
              </a:prstGeom>
              <a:solidFill>
                <a:srgbClr val="EC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199" name="Rectangle 277"/>
              <p:cNvSpPr>
                <a:spLocks noChangeArrowheads="1"/>
              </p:cNvSpPr>
              <p:nvPr/>
            </p:nvSpPr>
            <p:spPr bwMode="auto">
              <a:xfrm>
                <a:off x="6681" y="7940"/>
                <a:ext cx="596" cy="6"/>
              </a:xfrm>
              <a:prstGeom prst="rect">
                <a:avLst/>
              </a:prstGeom>
              <a:solidFill>
                <a:srgbClr val="ED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0" name="Rectangle 278"/>
              <p:cNvSpPr>
                <a:spLocks noChangeArrowheads="1"/>
              </p:cNvSpPr>
              <p:nvPr/>
            </p:nvSpPr>
            <p:spPr bwMode="auto">
              <a:xfrm>
                <a:off x="6681" y="7946"/>
                <a:ext cx="596" cy="6"/>
              </a:xfrm>
              <a:prstGeom prst="rect">
                <a:avLst/>
              </a:prstGeom>
              <a:solidFill>
                <a:srgbClr val="ED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1" name="Rectangle 279"/>
              <p:cNvSpPr>
                <a:spLocks noChangeArrowheads="1"/>
              </p:cNvSpPr>
              <p:nvPr/>
            </p:nvSpPr>
            <p:spPr bwMode="auto">
              <a:xfrm>
                <a:off x="6681" y="7952"/>
                <a:ext cx="596" cy="12"/>
              </a:xfrm>
              <a:prstGeom prst="rect">
                <a:avLst/>
              </a:prstGeom>
              <a:solidFill>
                <a:srgbClr val="EE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2" name="Rectangle 280"/>
              <p:cNvSpPr>
                <a:spLocks noChangeArrowheads="1"/>
              </p:cNvSpPr>
              <p:nvPr/>
            </p:nvSpPr>
            <p:spPr bwMode="auto">
              <a:xfrm>
                <a:off x="6681" y="7964"/>
                <a:ext cx="596" cy="12"/>
              </a:xfrm>
              <a:prstGeom prst="rect">
                <a:avLst/>
              </a:prstGeom>
              <a:solidFill>
                <a:srgbClr val="EFF2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3" name="Rectangle 281"/>
              <p:cNvSpPr>
                <a:spLocks noChangeArrowheads="1"/>
              </p:cNvSpPr>
              <p:nvPr/>
            </p:nvSpPr>
            <p:spPr bwMode="auto">
              <a:xfrm>
                <a:off x="6681" y="7976"/>
                <a:ext cx="596" cy="6"/>
              </a:xfrm>
              <a:prstGeom prst="rect">
                <a:avLst/>
              </a:prstGeom>
              <a:solidFill>
                <a:srgbClr val="F0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4" name="Rectangle 282"/>
              <p:cNvSpPr>
                <a:spLocks noChangeArrowheads="1"/>
              </p:cNvSpPr>
              <p:nvPr/>
            </p:nvSpPr>
            <p:spPr bwMode="auto">
              <a:xfrm>
                <a:off x="6681" y="7982"/>
                <a:ext cx="596" cy="6"/>
              </a:xfrm>
              <a:prstGeom prst="rect">
                <a:avLst/>
              </a:prstGeom>
              <a:solidFill>
                <a:srgbClr val="F1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5" name="Rectangle 283"/>
              <p:cNvSpPr>
                <a:spLocks noChangeArrowheads="1"/>
              </p:cNvSpPr>
              <p:nvPr/>
            </p:nvSpPr>
            <p:spPr bwMode="auto">
              <a:xfrm>
                <a:off x="6681" y="7988"/>
                <a:ext cx="596" cy="5"/>
              </a:xfrm>
              <a:prstGeom prst="rect">
                <a:avLst/>
              </a:prstGeom>
              <a:solidFill>
                <a:srgbClr val="F1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6" name="Rectangle 284"/>
              <p:cNvSpPr>
                <a:spLocks noChangeArrowheads="1"/>
              </p:cNvSpPr>
              <p:nvPr/>
            </p:nvSpPr>
            <p:spPr bwMode="auto">
              <a:xfrm>
                <a:off x="6681" y="7993"/>
                <a:ext cx="596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07" name="Freeform 285"/>
              <p:cNvSpPr>
                <a:spLocks/>
              </p:cNvSpPr>
              <p:nvPr/>
            </p:nvSpPr>
            <p:spPr bwMode="auto">
              <a:xfrm>
                <a:off x="6689" y="7670"/>
                <a:ext cx="581" cy="322"/>
              </a:xfrm>
              <a:custGeom>
                <a:avLst/>
                <a:gdLst>
                  <a:gd name="T0" fmla="*/ 0 w 581"/>
                  <a:gd name="T1" fmla="*/ 161 h 322"/>
                  <a:gd name="T2" fmla="*/ 291 w 581"/>
                  <a:gd name="T3" fmla="*/ 322 h 322"/>
                  <a:gd name="T4" fmla="*/ 581 w 581"/>
                  <a:gd name="T5" fmla="*/ 161 h 322"/>
                  <a:gd name="T6" fmla="*/ 291 w 581"/>
                  <a:gd name="T7" fmla="*/ 0 h 322"/>
                  <a:gd name="T8" fmla="*/ 0 w 581"/>
                  <a:gd name="T9" fmla="*/ 16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1" h="322">
                    <a:moveTo>
                      <a:pt x="0" y="161"/>
                    </a:moveTo>
                    <a:lnTo>
                      <a:pt x="291" y="322"/>
                    </a:lnTo>
                    <a:lnTo>
                      <a:pt x="581" y="161"/>
                    </a:lnTo>
                    <a:lnTo>
                      <a:pt x="291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208" name="Picture 28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0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" name="Picture 28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0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0" name="Freeform 288"/>
              <p:cNvSpPr>
                <a:spLocks/>
              </p:cNvSpPr>
              <p:nvPr/>
            </p:nvSpPr>
            <p:spPr bwMode="auto">
              <a:xfrm>
                <a:off x="6980" y="7831"/>
                <a:ext cx="290" cy="507"/>
              </a:xfrm>
              <a:custGeom>
                <a:avLst/>
                <a:gdLst>
                  <a:gd name="T0" fmla="*/ 0 w 290"/>
                  <a:gd name="T1" fmla="*/ 507 h 507"/>
                  <a:gd name="T2" fmla="*/ 290 w 290"/>
                  <a:gd name="T3" fmla="*/ 346 h 507"/>
                  <a:gd name="T4" fmla="*/ 290 w 290"/>
                  <a:gd name="T5" fmla="*/ 0 h 507"/>
                  <a:gd name="T6" fmla="*/ 0 w 290"/>
                  <a:gd name="T7" fmla="*/ 161 h 507"/>
                  <a:gd name="T8" fmla="*/ 0 w 290"/>
                  <a:gd name="T9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07">
                    <a:moveTo>
                      <a:pt x="0" y="507"/>
                    </a:moveTo>
                    <a:lnTo>
                      <a:pt x="290" y="346"/>
                    </a:lnTo>
                    <a:lnTo>
                      <a:pt x="290" y="0"/>
                    </a:lnTo>
                    <a:lnTo>
                      <a:pt x="0" y="161"/>
                    </a:lnTo>
                    <a:lnTo>
                      <a:pt x="0" y="507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211" name="Picture 289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1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" name="Picture 290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1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3" name="Freeform 291"/>
              <p:cNvSpPr>
                <a:spLocks/>
              </p:cNvSpPr>
              <p:nvPr/>
            </p:nvSpPr>
            <p:spPr bwMode="auto">
              <a:xfrm>
                <a:off x="6689" y="7831"/>
                <a:ext cx="291" cy="507"/>
              </a:xfrm>
              <a:custGeom>
                <a:avLst/>
                <a:gdLst>
                  <a:gd name="T0" fmla="*/ 0 w 291"/>
                  <a:gd name="T1" fmla="*/ 0 h 507"/>
                  <a:gd name="T2" fmla="*/ 0 w 291"/>
                  <a:gd name="T3" fmla="*/ 346 h 507"/>
                  <a:gd name="T4" fmla="*/ 291 w 291"/>
                  <a:gd name="T5" fmla="*/ 507 h 507"/>
                  <a:gd name="T6" fmla="*/ 291 w 291"/>
                  <a:gd name="T7" fmla="*/ 161 h 507"/>
                  <a:gd name="T8" fmla="*/ 0 w 291"/>
                  <a:gd name="T9" fmla="*/ 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507">
                    <a:moveTo>
                      <a:pt x="0" y="0"/>
                    </a:moveTo>
                    <a:lnTo>
                      <a:pt x="0" y="346"/>
                    </a:lnTo>
                    <a:lnTo>
                      <a:pt x="291" y="507"/>
                    </a:lnTo>
                    <a:lnTo>
                      <a:pt x="291" y="1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14" name="Rectangle 292"/>
              <p:cNvSpPr>
                <a:spLocks noChangeArrowheads="1"/>
              </p:cNvSpPr>
              <p:nvPr/>
            </p:nvSpPr>
            <p:spPr bwMode="auto">
              <a:xfrm>
                <a:off x="6847" y="7958"/>
                <a:ext cx="105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15" name="Freeform 293"/>
              <p:cNvSpPr>
                <a:spLocks/>
              </p:cNvSpPr>
              <p:nvPr/>
            </p:nvSpPr>
            <p:spPr bwMode="auto">
              <a:xfrm>
                <a:off x="6853" y="7961"/>
                <a:ext cx="96" cy="139"/>
              </a:xfrm>
              <a:custGeom>
                <a:avLst/>
                <a:gdLst>
                  <a:gd name="T0" fmla="*/ 0 w 96"/>
                  <a:gd name="T1" fmla="*/ 84 h 139"/>
                  <a:gd name="T2" fmla="*/ 96 w 96"/>
                  <a:gd name="T3" fmla="*/ 139 h 139"/>
                  <a:gd name="T4" fmla="*/ 96 w 96"/>
                  <a:gd name="T5" fmla="*/ 56 h 139"/>
                  <a:gd name="T6" fmla="*/ 0 w 96"/>
                  <a:gd name="T7" fmla="*/ 0 h 139"/>
                  <a:gd name="T8" fmla="*/ 0 w 96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9">
                    <a:moveTo>
                      <a:pt x="0" y="84"/>
                    </a:moveTo>
                    <a:lnTo>
                      <a:pt x="96" y="139"/>
                    </a:lnTo>
                    <a:lnTo>
                      <a:pt x="96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16" name="Rectangle 294"/>
              <p:cNvSpPr>
                <a:spLocks noChangeArrowheads="1"/>
              </p:cNvSpPr>
              <p:nvPr/>
            </p:nvSpPr>
            <p:spPr bwMode="auto">
              <a:xfrm>
                <a:off x="6847" y="7958"/>
                <a:ext cx="105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17" name="Freeform 295"/>
              <p:cNvSpPr>
                <a:spLocks/>
              </p:cNvSpPr>
              <p:nvPr/>
            </p:nvSpPr>
            <p:spPr bwMode="auto">
              <a:xfrm>
                <a:off x="6853" y="7961"/>
                <a:ext cx="96" cy="139"/>
              </a:xfrm>
              <a:custGeom>
                <a:avLst/>
                <a:gdLst>
                  <a:gd name="T0" fmla="*/ 0 w 96"/>
                  <a:gd name="T1" fmla="*/ 84 h 139"/>
                  <a:gd name="T2" fmla="*/ 96 w 96"/>
                  <a:gd name="T3" fmla="*/ 139 h 139"/>
                  <a:gd name="T4" fmla="*/ 96 w 96"/>
                  <a:gd name="T5" fmla="*/ 56 h 139"/>
                  <a:gd name="T6" fmla="*/ 0 w 96"/>
                  <a:gd name="T7" fmla="*/ 0 h 139"/>
                  <a:gd name="T8" fmla="*/ 0 w 96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9">
                    <a:moveTo>
                      <a:pt x="0" y="84"/>
                    </a:moveTo>
                    <a:lnTo>
                      <a:pt x="96" y="139"/>
                    </a:lnTo>
                    <a:lnTo>
                      <a:pt x="96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18" name="Freeform 296"/>
              <p:cNvSpPr>
                <a:spLocks noEditPoints="1"/>
              </p:cNvSpPr>
              <p:nvPr/>
            </p:nvSpPr>
            <p:spPr bwMode="auto">
              <a:xfrm>
                <a:off x="6707" y="7873"/>
                <a:ext cx="235" cy="427"/>
              </a:xfrm>
              <a:custGeom>
                <a:avLst/>
                <a:gdLst>
                  <a:gd name="T0" fmla="*/ 235 w 235"/>
                  <a:gd name="T1" fmla="*/ 328 h 427"/>
                  <a:gd name="T2" fmla="*/ 141 w 235"/>
                  <a:gd name="T3" fmla="*/ 274 h 427"/>
                  <a:gd name="T4" fmla="*/ 151 w 235"/>
                  <a:gd name="T5" fmla="*/ 280 h 427"/>
                  <a:gd name="T6" fmla="*/ 162 w 235"/>
                  <a:gd name="T7" fmla="*/ 286 h 427"/>
                  <a:gd name="T8" fmla="*/ 172 w 235"/>
                  <a:gd name="T9" fmla="*/ 292 h 427"/>
                  <a:gd name="T10" fmla="*/ 183 w 235"/>
                  <a:gd name="T11" fmla="*/ 298 h 427"/>
                  <a:gd name="T12" fmla="*/ 193 w 235"/>
                  <a:gd name="T13" fmla="*/ 304 h 427"/>
                  <a:gd name="T14" fmla="*/ 204 w 235"/>
                  <a:gd name="T15" fmla="*/ 310 h 427"/>
                  <a:gd name="T16" fmla="*/ 214 w 235"/>
                  <a:gd name="T17" fmla="*/ 316 h 427"/>
                  <a:gd name="T18" fmla="*/ 224 w 235"/>
                  <a:gd name="T19" fmla="*/ 322 h 427"/>
                  <a:gd name="T20" fmla="*/ 235 w 235"/>
                  <a:gd name="T21" fmla="*/ 427 h 427"/>
                  <a:gd name="T22" fmla="*/ 141 w 235"/>
                  <a:gd name="T23" fmla="*/ 373 h 427"/>
                  <a:gd name="T24" fmla="*/ 151 w 235"/>
                  <a:gd name="T25" fmla="*/ 379 h 427"/>
                  <a:gd name="T26" fmla="*/ 162 w 235"/>
                  <a:gd name="T27" fmla="*/ 385 h 427"/>
                  <a:gd name="T28" fmla="*/ 172 w 235"/>
                  <a:gd name="T29" fmla="*/ 391 h 427"/>
                  <a:gd name="T30" fmla="*/ 183 w 235"/>
                  <a:gd name="T31" fmla="*/ 397 h 427"/>
                  <a:gd name="T32" fmla="*/ 193 w 235"/>
                  <a:gd name="T33" fmla="*/ 403 h 427"/>
                  <a:gd name="T34" fmla="*/ 204 w 235"/>
                  <a:gd name="T35" fmla="*/ 409 h 427"/>
                  <a:gd name="T36" fmla="*/ 214 w 235"/>
                  <a:gd name="T37" fmla="*/ 415 h 427"/>
                  <a:gd name="T38" fmla="*/ 224 w 235"/>
                  <a:gd name="T39" fmla="*/ 421 h 427"/>
                  <a:gd name="T40" fmla="*/ 94 w 235"/>
                  <a:gd name="T41" fmla="*/ 345 h 427"/>
                  <a:gd name="T42" fmla="*/ 0 w 235"/>
                  <a:gd name="T43" fmla="*/ 291 h 427"/>
                  <a:gd name="T44" fmla="*/ 10 w 235"/>
                  <a:gd name="T45" fmla="*/ 297 h 427"/>
                  <a:gd name="T46" fmla="*/ 21 w 235"/>
                  <a:gd name="T47" fmla="*/ 303 h 427"/>
                  <a:gd name="T48" fmla="*/ 31 w 235"/>
                  <a:gd name="T49" fmla="*/ 309 h 427"/>
                  <a:gd name="T50" fmla="*/ 42 w 235"/>
                  <a:gd name="T51" fmla="*/ 315 h 427"/>
                  <a:gd name="T52" fmla="*/ 52 w 235"/>
                  <a:gd name="T53" fmla="*/ 321 h 427"/>
                  <a:gd name="T54" fmla="*/ 63 w 235"/>
                  <a:gd name="T55" fmla="*/ 327 h 427"/>
                  <a:gd name="T56" fmla="*/ 73 w 235"/>
                  <a:gd name="T57" fmla="*/ 333 h 427"/>
                  <a:gd name="T58" fmla="*/ 83 w 235"/>
                  <a:gd name="T59" fmla="*/ 339 h 427"/>
                  <a:gd name="T60" fmla="*/ 94 w 235"/>
                  <a:gd name="T61" fmla="*/ 247 h 427"/>
                  <a:gd name="T62" fmla="*/ 0 w 235"/>
                  <a:gd name="T63" fmla="*/ 193 h 427"/>
                  <a:gd name="T64" fmla="*/ 10 w 235"/>
                  <a:gd name="T65" fmla="*/ 198 h 427"/>
                  <a:gd name="T66" fmla="*/ 21 w 235"/>
                  <a:gd name="T67" fmla="*/ 204 h 427"/>
                  <a:gd name="T68" fmla="*/ 31 w 235"/>
                  <a:gd name="T69" fmla="*/ 211 h 427"/>
                  <a:gd name="T70" fmla="*/ 42 w 235"/>
                  <a:gd name="T71" fmla="*/ 216 h 427"/>
                  <a:gd name="T72" fmla="*/ 52 w 235"/>
                  <a:gd name="T73" fmla="*/ 222 h 427"/>
                  <a:gd name="T74" fmla="*/ 63 w 235"/>
                  <a:gd name="T75" fmla="*/ 229 h 427"/>
                  <a:gd name="T76" fmla="*/ 73 w 235"/>
                  <a:gd name="T77" fmla="*/ 234 h 427"/>
                  <a:gd name="T78" fmla="*/ 83 w 235"/>
                  <a:gd name="T79" fmla="*/ 240 h 427"/>
                  <a:gd name="T80" fmla="*/ 94 w 235"/>
                  <a:gd name="T81" fmla="*/ 137 h 427"/>
                  <a:gd name="T82" fmla="*/ 0 w 235"/>
                  <a:gd name="T83" fmla="*/ 83 h 427"/>
                  <a:gd name="T84" fmla="*/ 10 w 235"/>
                  <a:gd name="T85" fmla="*/ 89 h 427"/>
                  <a:gd name="T86" fmla="*/ 21 w 235"/>
                  <a:gd name="T87" fmla="*/ 95 h 427"/>
                  <a:gd name="T88" fmla="*/ 31 w 235"/>
                  <a:gd name="T89" fmla="*/ 101 h 427"/>
                  <a:gd name="T90" fmla="*/ 42 w 235"/>
                  <a:gd name="T91" fmla="*/ 107 h 427"/>
                  <a:gd name="T92" fmla="*/ 52 w 235"/>
                  <a:gd name="T93" fmla="*/ 113 h 427"/>
                  <a:gd name="T94" fmla="*/ 63 w 235"/>
                  <a:gd name="T95" fmla="*/ 119 h 427"/>
                  <a:gd name="T96" fmla="*/ 73 w 235"/>
                  <a:gd name="T97" fmla="*/ 125 h 427"/>
                  <a:gd name="T98" fmla="*/ 83 w 235"/>
                  <a:gd name="T99" fmla="*/ 131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5" h="427">
                    <a:moveTo>
                      <a:pt x="235" y="245"/>
                    </a:moveTo>
                    <a:lnTo>
                      <a:pt x="235" y="328"/>
                    </a:lnTo>
                    <a:moveTo>
                      <a:pt x="141" y="191"/>
                    </a:moveTo>
                    <a:lnTo>
                      <a:pt x="141" y="274"/>
                    </a:lnTo>
                    <a:moveTo>
                      <a:pt x="151" y="197"/>
                    </a:moveTo>
                    <a:lnTo>
                      <a:pt x="151" y="280"/>
                    </a:lnTo>
                    <a:moveTo>
                      <a:pt x="162" y="203"/>
                    </a:moveTo>
                    <a:lnTo>
                      <a:pt x="162" y="286"/>
                    </a:lnTo>
                    <a:moveTo>
                      <a:pt x="172" y="209"/>
                    </a:moveTo>
                    <a:lnTo>
                      <a:pt x="172" y="292"/>
                    </a:lnTo>
                    <a:moveTo>
                      <a:pt x="183" y="215"/>
                    </a:moveTo>
                    <a:lnTo>
                      <a:pt x="183" y="298"/>
                    </a:lnTo>
                    <a:moveTo>
                      <a:pt x="193" y="221"/>
                    </a:moveTo>
                    <a:lnTo>
                      <a:pt x="193" y="304"/>
                    </a:lnTo>
                    <a:moveTo>
                      <a:pt x="204" y="227"/>
                    </a:moveTo>
                    <a:lnTo>
                      <a:pt x="204" y="310"/>
                    </a:lnTo>
                    <a:moveTo>
                      <a:pt x="214" y="233"/>
                    </a:moveTo>
                    <a:lnTo>
                      <a:pt x="214" y="316"/>
                    </a:lnTo>
                    <a:moveTo>
                      <a:pt x="224" y="239"/>
                    </a:moveTo>
                    <a:lnTo>
                      <a:pt x="224" y="322"/>
                    </a:lnTo>
                    <a:moveTo>
                      <a:pt x="235" y="344"/>
                    </a:moveTo>
                    <a:lnTo>
                      <a:pt x="235" y="427"/>
                    </a:lnTo>
                    <a:moveTo>
                      <a:pt x="141" y="290"/>
                    </a:moveTo>
                    <a:lnTo>
                      <a:pt x="141" y="373"/>
                    </a:lnTo>
                    <a:moveTo>
                      <a:pt x="151" y="296"/>
                    </a:moveTo>
                    <a:lnTo>
                      <a:pt x="151" y="379"/>
                    </a:lnTo>
                    <a:moveTo>
                      <a:pt x="162" y="302"/>
                    </a:moveTo>
                    <a:lnTo>
                      <a:pt x="162" y="385"/>
                    </a:lnTo>
                    <a:moveTo>
                      <a:pt x="172" y="308"/>
                    </a:moveTo>
                    <a:lnTo>
                      <a:pt x="172" y="391"/>
                    </a:lnTo>
                    <a:moveTo>
                      <a:pt x="183" y="314"/>
                    </a:moveTo>
                    <a:lnTo>
                      <a:pt x="183" y="397"/>
                    </a:lnTo>
                    <a:moveTo>
                      <a:pt x="193" y="320"/>
                    </a:moveTo>
                    <a:lnTo>
                      <a:pt x="193" y="403"/>
                    </a:lnTo>
                    <a:moveTo>
                      <a:pt x="204" y="326"/>
                    </a:moveTo>
                    <a:lnTo>
                      <a:pt x="204" y="409"/>
                    </a:lnTo>
                    <a:moveTo>
                      <a:pt x="214" y="332"/>
                    </a:moveTo>
                    <a:lnTo>
                      <a:pt x="214" y="415"/>
                    </a:lnTo>
                    <a:moveTo>
                      <a:pt x="224" y="338"/>
                    </a:moveTo>
                    <a:lnTo>
                      <a:pt x="224" y="421"/>
                    </a:lnTo>
                    <a:moveTo>
                      <a:pt x="94" y="262"/>
                    </a:moveTo>
                    <a:lnTo>
                      <a:pt x="94" y="345"/>
                    </a:lnTo>
                    <a:moveTo>
                      <a:pt x="0" y="208"/>
                    </a:moveTo>
                    <a:lnTo>
                      <a:pt x="0" y="291"/>
                    </a:lnTo>
                    <a:moveTo>
                      <a:pt x="10" y="214"/>
                    </a:moveTo>
                    <a:lnTo>
                      <a:pt x="10" y="297"/>
                    </a:lnTo>
                    <a:moveTo>
                      <a:pt x="21" y="220"/>
                    </a:moveTo>
                    <a:lnTo>
                      <a:pt x="21" y="303"/>
                    </a:lnTo>
                    <a:moveTo>
                      <a:pt x="31" y="226"/>
                    </a:moveTo>
                    <a:lnTo>
                      <a:pt x="31" y="309"/>
                    </a:lnTo>
                    <a:moveTo>
                      <a:pt x="42" y="232"/>
                    </a:moveTo>
                    <a:lnTo>
                      <a:pt x="42" y="315"/>
                    </a:lnTo>
                    <a:moveTo>
                      <a:pt x="52" y="238"/>
                    </a:moveTo>
                    <a:lnTo>
                      <a:pt x="52" y="321"/>
                    </a:lnTo>
                    <a:moveTo>
                      <a:pt x="63" y="244"/>
                    </a:moveTo>
                    <a:lnTo>
                      <a:pt x="63" y="327"/>
                    </a:lnTo>
                    <a:moveTo>
                      <a:pt x="73" y="250"/>
                    </a:moveTo>
                    <a:lnTo>
                      <a:pt x="73" y="333"/>
                    </a:lnTo>
                    <a:moveTo>
                      <a:pt x="83" y="256"/>
                    </a:moveTo>
                    <a:lnTo>
                      <a:pt x="83" y="339"/>
                    </a:lnTo>
                    <a:moveTo>
                      <a:pt x="94" y="163"/>
                    </a:moveTo>
                    <a:lnTo>
                      <a:pt x="94" y="247"/>
                    </a:lnTo>
                    <a:moveTo>
                      <a:pt x="0" y="109"/>
                    </a:moveTo>
                    <a:lnTo>
                      <a:pt x="0" y="193"/>
                    </a:lnTo>
                    <a:moveTo>
                      <a:pt x="10" y="115"/>
                    </a:moveTo>
                    <a:lnTo>
                      <a:pt x="10" y="198"/>
                    </a:lnTo>
                    <a:moveTo>
                      <a:pt x="21" y="121"/>
                    </a:moveTo>
                    <a:lnTo>
                      <a:pt x="21" y="204"/>
                    </a:lnTo>
                    <a:moveTo>
                      <a:pt x="31" y="127"/>
                    </a:moveTo>
                    <a:lnTo>
                      <a:pt x="31" y="211"/>
                    </a:lnTo>
                    <a:moveTo>
                      <a:pt x="42" y="133"/>
                    </a:moveTo>
                    <a:lnTo>
                      <a:pt x="42" y="216"/>
                    </a:lnTo>
                    <a:moveTo>
                      <a:pt x="52" y="139"/>
                    </a:moveTo>
                    <a:lnTo>
                      <a:pt x="52" y="222"/>
                    </a:lnTo>
                    <a:moveTo>
                      <a:pt x="63" y="145"/>
                    </a:moveTo>
                    <a:lnTo>
                      <a:pt x="63" y="229"/>
                    </a:lnTo>
                    <a:moveTo>
                      <a:pt x="73" y="151"/>
                    </a:moveTo>
                    <a:lnTo>
                      <a:pt x="73" y="234"/>
                    </a:lnTo>
                    <a:moveTo>
                      <a:pt x="83" y="157"/>
                    </a:moveTo>
                    <a:lnTo>
                      <a:pt x="83" y="240"/>
                    </a:lnTo>
                    <a:moveTo>
                      <a:pt x="94" y="54"/>
                    </a:moveTo>
                    <a:lnTo>
                      <a:pt x="94" y="137"/>
                    </a:lnTo>
                    <a:moveTo>
                      <a:pt x="0" y="0"/>
                    </a:moveTo>
                    <a:lnTo>
                      <a:pt x="0" y="83"/>
                    </a:lnTo>
                    <a:moveTo>
                      <a:pt x="10" y="6"/>
                    </a:moveTo>
                    <a:lnTo>
                      <a:pt x="10" y="89"/>
                    </a:lnTo>
                    <a:moveTo>
                      <a:pt x="21" y="12"/>
                    </a:moveTo>
                    <a:lnTo>
                      <a:pt x="21" y="95"/>
                    </a:lnTo>
                    <a:moveTo>
                      <a:pt x="31" y="18"/>
                    </a:moveTo>
                    <a:lnTo>
                      <a:pt x="31" y="101"/>
                    </a:lnTo>
                    <a:moveTo>
                      <a:pt x="42" y="24"/>
                    </a:moveTo>
                    <a:lnTo>
                      <a:pt x="42" y="107"/>
                    </a:lnTo>
                    <a:moveTo>
                      <a:pt x="52" y="30"/>
                    </a:moveTo>
                    <a:lnTo>
                      <a:pt x="52" y="113"/>
                    </a:lnTo>
                    <a:moveTo>
                      <a:pt x="63" y="36"/>
                    </a:moveTo>
                    <a:lnTo>
                      <a:pt x="63" y="119"/>
                    </a:lnTo>
                    <a:moveTo>
                      <a:pt x="73" y="42"/>
                    </a:moveTo>
                    <a:lnTo>
                      <a:pt x="73" y="125"/>
                    </a:lnTo>
                    <a:moveTo>
                      <a:pt x="83" y="48"/>
                    </a:moveTo>
                    <a:lnTo>
                      <a:pt x="83" y="131"/>
                    </a:lnTo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19" name="Freeform 297"/>
              <p:cNvSpPr>
                <a:spLocks/>
              </p:cNvSpPr>
              <p:nvPr/>
            </p:nvSpPr>
            <p:spPr bwMode="auto">
              <a:xfrm>
                <a:off x="6689" y="7670"/>
                <a:ext cx="581" cy="668"/>
              </a:xfrm>
              <a:custGeom>
                <a:avLst/>
                <a:gdLst>
                  <a:gd name="T0" fmla="*/ 0 w 581"/>
                  <a:gd name="T1" fmla="*/ 161 h 668"/>
                  <a:gd name="T2" fmla="*/ 0 w 581"/>
                  <a:gd name="T3" fmla="*/ 507 h 668"/>
                  <a:gd name="T4" fmla="*/ 291 w 581"/>
                  <a:gd name="T5" fmla="*/ 668 h 668"/>
                  <a:gd name="T6" fmla="*/ 581 w 581"/>
                  <a:gd name="T7" fmla="*/ 507 h 668"/>
                  <a:gd name="T8" fmla="*/ 581 w 581"/>
                  <a:gd name="T9" fmla="*/ 161 h 668"/>
                  <a:gd name="T10" fmla="*/ 291 w 581"/>
                  <a:gd name="T11" fmla="*/ 0 h 668"/>
                  <a:gd name="T12" fmla="*/ 0 w 581"/>
                  <a:gd name="T13" fmla="*/ 161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1" h="668">
                    <a:moveTo>
                      <a:pt x="0" y="161"/>
                    </a:moveTo>
                    <a:lnTo>
                      <a:pt x="0" y="507"/>
                    </a:lnTo>
                    <a:lnTo>
                      <a:pt x="291" y="668"/>
                    </a:lnTo>
                    <a:lnTo>
                      <a:pt x="581" y="507"/>
                    </a:lnTo>
                    <a:lnTo>
                      <a:pt x="581" y="161"/>
                    </a:lnTo>
                    <a:lnTo>
                      <a:pt x="291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0" name="Freeform 298"/>
              <p:cNvSpPr>
                <a:spLocks/>
              </p:cNvSpPr>
              <p:nvPr/>
            </p:nvSpPr>
            <p:spPr bwMode="auto">
              <a:xfrm>
                <a:off x="7311" y="7488"/>
                <a:ext cx="453" cy="753"/>
              </a:xfrm>
              <a:custGeom>
                <a:avLst/>
                <a:gdLst>
                  <a:gd name="T0" fmla="*/ 226 w 453"/>
                  <a:gd name="T1" fmla="*/ 753 h 753"/>
                  <a:gd name="T2" fmla="*/ 453 w 453"/>
                  <a:gd name="T3" fmla="*/ 642 h 753"/>
                  <a:gd name="T4" fmla="*/ 77 w 453"/>
                  <a:gd name="T5" fmla="*/ 454 h 753"/>
                  <a:gd name="T6" fmla="*/ 339 w 453"/>
                  <a:gd name="T7" fmla="*/ 326 h 753"/>
                  <a:gd name="T8" fmla="*/ 142 w 453"/>
                  <a:gd name="T9" fmla="*/ 231 h 753"/>
                  <a:gd name="T10" fmla="*/ 291 w 453"/>
                  <a:gd name="T11" fmla="*/ 159 h 753"/>
                  <a:gd name="T12" fmla="*/ 172 w 453"/>
                  <a:gd name="T13" fmla="*/ 99 h 753"/>
                  <a:gd name="T14" fmla="*/ 265 w 453"/>
                  <a:gd name="T15" fmla="*/ 52 h 753"/>
                  <a:gd name="T16" fmla="*/ 193 w 453"/>
                  <a:gd name="T17" fmla="*/ 15 h 753"/>
                  <a:gd name="T18" fmla="*/ 224 w 453"/>
                  <a:gd name="T19" fmla="*/ 0 h 753"/>
                  <a:gd name="T20" fmla="*/ 256 w 453"/>
                  <a:gd name="T21" fmla="*/ 15 h 753"/>
                  <a:gd name="T22" fmla="*/ 183 w 453"/>
                  <a:gd name="T23" fmla="*/ 52 h 753"/>
                  <a:gd name="T24" fmla="*/ 277 w 453"/>
                  <a:gd name="T25" fmla="*/ 99 h 753"/>
                  <a:gd name="T26" fmla="*/ 157 w 453"/>
                  <a:gd name="T27" fmla="*/ 159 h 753"/>
                  <a:gd name="T28" fmla="*/ 306 w 453"/>
                  <a:gd name="T29" fmla="*/ 231 h 753"/>
                  <a:gd name="T30" fmla="*/ 114 w 453"/>
                  <a:gd name="T31" fmla="*/ 326 h 753"/>
                  <a:gd name="T32" fmla="*/ 376 w 453"/>
                  <a:gd name="T33" fmla="*/ 455 h 753"/>
                  <a:gd name="T34" fmla="*/ 0 w 453"/>
                  <a:gd name="T35" fmla="*/ 641 h 753"/>
                  <a:gd name="T36" fmla="*/ 226 w 453"/>
                  <a:gd name="T37" fmla="*/ 75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3" h="753">
                    <a:moveTo>
                      <a:pt x="226" y="753"/>
                    </a:moveTo>
                    <a:lnTo>
                      <a:pt x="453" y="642"/>
                    </a:lnTo>
                    <a:lnTo>
                      <a:pt x="77" y="454"/>
                    </a:lnTo>
                    <a:lnTo>
                      <a:pt x="339" y="326"/>
                    </a:lnTo>
                    <a:lnTo>
                      <a:pt x="142" y="231"/>
                    </a:lnTo>
                    <a:lnTo>
                      <a:pt x="291" y="159"/>
                    </a:lnTo>
                    <a:lnTo>
                      <a:pt x="172" y="99"/>
                    </a:lnTo>
                    <a:lnTo>
                      <a:pt x="265" y="52"/>
                    </a:lnTo>
                    <a:lnTo>
                      <a:pt x="193" y="15"/>
                    </a:lnTo>
                    <a:lnTo>
                      <a:pt x="224" y="0"/>
                    </a:lnTo>
                    <a:lnTo>
                      <a:pt x="256" y="15"/>
                    </a:lnTo>
                    <a:lnTo>
                      <a:pt x="183" y="52"/>
                    </a:lnTo>
                    <a:lnTo>
                      <a:pt x="277" y="99"/>
                    </a:lnTo>
                    <a:lnTo>
                      <a:pt x="157" y="159"/>
                    </a:lnTo>
                    <a:lnTo>
                      <a:pt x="306" y="231"/>
                    </a:lnTo>
                    <a:lnTo>
                      <a:pt x="114" y="326"/>
                    </a:lnTo>
                    <a:lnTo>
                      <a:pt x="376" y="455"/>
                    </a:lnTo>
                    <a:lnTo>
                      <a:pt x="0" y="641"/>
                    </a:lnTo>
                    <a:lnTo>
                      <a:pt x="226" y="75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1" name="Line 299"/>
              <p:cNvSpPr>
                <a:spLocks noChangeShapeType="1"/>
              </p:cNvSpPr>
              <p:nvPr/>
            </p:nvSpPr>
            <p:spPr bwMode="auto">
              <a:xfrm>
                <a:off x="7536" y="7263"/>
                <a:ext cx="0" cy="1075"/>
              </a:xfrm>
              <a:prstGeom prst="line">
                <a:avLst/>
              </a:pr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2" name="Freeform 300"/>
              <p:cNvSpPr>
                <a:spLocks/>
              </p:cNvSpPr>
              <p:nvPr/>
            </p:nvSpPr>
            <p:spPr bwMode="auto">
              <a:xfrm>
                <a:off x="7349" y="7504"/>
                <a:ext cx="374" cy="622"/>
              </a:xfrm>
              <a:custGeom>
                <a:avLst/>
                <a:gdLst>
                  <a:gd name="T0" fmla="*/ 187 w 374"/>
                  <a:gd name="T1" fmla="*/ 622 h 622"/>
                  <a:gd name="T2" fmla="*/ 0 w 374"/>
                  <a:gd name="T3" fmla="*/ 529 h 622"/>
                  <a:gd name="T4" fmla="*/ 318 w 374"/>
                  <a:gd name="T5" fmla="*/ 375 h 622"/>
                  <a:gd name="T6" fmla="*/ 88 w 374"/>
                  <a:gd name="T7" fmla="*/ 261 h 622"/>
                  <a:gd name="T8" fmla="*/ 260 w 374"/>
                  <a:gd name="T9" fmla="*/ 176 h 622"/>
                  <a:gd name="T10" fmla="*/ 127 w 374"/>
                  <a:gd name="T11" fmla="*/ 110 h 622"/>
                  <a:gd name="T12" fmla="*/ 231 w 374"/>
                  <a:gd name="T13" fmla="*/ 56 h 622"/>
                  <a:gd name="T14" fmla="*/ 151 w 374"/>
                  <a:gd name="T15" fmla="*/ 17 h 622"/>
                  <a:gd name="T16" fmla="*/ 186 w 374"/>
                  <a:gd name="T17" fmla="*/ 0 h 622"/>
                  <a:gd name="T18" fmla="*/ 221 w 374"/>
                  <a:gd name="T19" fmla="*/ 17 h 622"/>
                  <a:gd name="T20" fmla="*/ 141 w 374"/>
                  <a:gd name="T21" fmla="*/ 56 h 622"/>
                  <a:gd name="T22" fmla="*/ 248 w 374"/>
                  <a:gd name="T23" fmla="*/ 110 h 622"/>
                  <a:gd name="T24" fmla="*/ 113 w 374"/>
                  <a:gd name="T25" fmla="*/ 176 h 622"/>
                  <a:gd name="T26" fmla="*/ 285 w 374"/>
                  <a:gd name="T27" fmla="*/ 262 h 622"/>
                  <a:gd name="T28" fmla="*/ 56 w 374"/>
                  <a:gd name="T29" fmla="*/ 374 h 622"/>
                  <a:gd name="T30" fmla="*/ 374 w 374"/>
                  <a:gd name="T31" fmla="*/ 530 h 622"/>
                  <a:gd name="T32" fmla="*/ 187 w 374"/>
                  <a:gd name="T3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4" h="622">
                    <a:moveTo>
                      <a:pt x="187" y="622"/>
                    </a:moveTo>
                    <a:lnTo>
                      <a:pt x="0" y="529"/>
                    </a:lnTo>
                    <a:lnTo>
                      <a:pt x="318" y="375"/>
                    </a:lnTo>
                    <a:lnTo>
                      <a:pt x="88" y="261"/>
                    </a:lnTo>
                    <a:lnTo>
                      <a:pt x="260" y="176"/>
                    </a:lnTo>
                    <a:lnTo>
                      <a:pt x="127" y="110"/>
                    </a:lnTo>
                    <a:lnTo>
                      <a:pt x="231" y="56"/>
                    </a:lnTo>
                    <a:lnTo>
                      <a:pt x="151" y="17"/>
                    </a:lnTo>
                    <a:lnTo>
                      <a:pt x="186" y="0"/>
                    </a:lnTo>
                    <a:lnTo>
                      <a:pt x="221" y="17"/>
                    </a:lnTo>
                    <a:lnTo>
                      <a:pt x="141" y="56"/>
                    </a:lnTo>
                    <a:lnTo>
                      <a:pt x="248" y="110"/>
                    </a:lnTo>
                    <a:lnTo>
                      <a:pt x="113" y="176"/>
                    </a:lnTo>
                    <a:lnTo>
                      <a:pt x="285" y="262"/>
                    </a:lnTo>
                    <a:lnTo>
                      <a:pt x="56" y="374"/>
                    </a:lnTo>
                    <a:lnTo>
                      <a:pt x="374" y="530"/>
                    </a:lnTo>
                    <a:lnTo>
                      <a:pt x="187" y="622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3" name="Freeform 301"/>
              <p:cNvSpPr>
                <a:spLocks/>
              </p:cNvSpPr>
              <p:nvPr/>
            </p:nvSpPr>
            <p:spPr bwMode="auto">
              <a:xfrm>
                <a:off x="7270" y="7394"/>
                <a:ext cx="538" cy="944"/>
              </a:xfrm>
              <a:custGeom>
                <a:avLst/>
                <a:gdLst>
                  <a:gd name="T0" fmla="*/ 0 w 1403"/>
                  <a:gd name="T1" fmla="*/ 2243 h 2566"/>
                  <a:gd name="T2" fmla="*/ 601 w 1403"/>
                  <a:gd name="T3" fmla="*/ 290 h 2566"/>
                  <a:gd name="T4" fmla="*/ 601 w 1403"/>
                  <a:gd name="T5" fmla="*/ 290 h 2566"/>
                  <a:gd name="T6" fmla="*/ 632 w 1403"/>
                  <a:gd name="T7" fmla="*/ 288 h 2566"/>
                  <a:gd name="T8" fmla="*/ 653 w 1403"/>
                  <a:gd name="T9" fmla="*/ 1 h 2566"/>
                  <a:gd name="T10" fmla="*/ 729 w 1403"/>
                  <a:gd name="T11" fmla="*/ 0 h 2566"/>
                  <a:gd name="T12" fmla="*/ 745 w 1403"/>
                  <a:gd name="T13" fmla="*/ 282 h 2566"/>
                  <a:gd name="T14" fmla="*/ 778 w 1403"/>
                  <a:gd name="T15" fmla="*/ 289 h 2566"/>
                  <a:gd name="T16" fmla="*/ 1403 w 1403"/>
                  <a:gd name="T17" fmla="*/ 2243 h 2566"/>
                  <a:gd name="T18" fmla="*/ 1403 w 1403"/>
                  <a:gd name="T19" fmla="*/ 2243 h 2566"/>
                  <a:gd name="T20" fmla="*/ 1288 w 1403"/>
                  <a:gd name="T21" fmla="*/ 2001 h 2566"/>
                  <a:gd name="T22" fmla="*/ 697 w 1403"/>
                  <a:gd name="T23" fmla="*/ 2303 h 2566"/>
                  <a:gd name="T24" fmla="*/ 694 w 1403"/>
                  <a:gd name="T25" fmla="*/ 2566 h 2566"/>
                  <a:gd name="T26" fmla="*/ 697 w 1403"/>
                  <a:gd name="T27" fmla="*/ 2303 h 2566"/>
                  <a:gd name="T28" fmla="*/ 107 w 1403"/>
                  <a:gd name="T29" fmla="*/ 1998 h 2566"/>
                  <a:gd name="T30" fmla="*/ 0 w 1403"/>
                  <a:gd name="T31" fmla="*/ 2243 h 2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03" h="2566">
                    <a:moveTo>
                      <a:pt x="0" y="2243"/>
                    </a:moveTo>
                    <a:cubicBezTo>
                      <a:pt x="284" y="1615"/>
                      <a:pt x="485" y="959"/>
                      <a:pt x="601" y="290"/>
                    </a:cubicBezTo>
                    <a:lnTo>
                      <a:pt x="601" y="290"/>
                    </a:lnTo>
                    <a:lnTo>
                      <a:pt x="632" y="288"/>
                    </a:lnTo>
                    <a:cubicBezTo>
                      <a:pt x="640" y="192"/>
                      <a:pt x="647" y="97"/>
                      <a:pt x="653" y="1"/>
                    </a:cubicBezTo>
                    <a:cubicBezTo>
                      <a:pt x="678" y="1"/>
                      <a:pt x="704" y="0"/>
                      <a:pt x="729" y="0"/>
                    </a:cubicBezTo>
                    <a:cubicBezTo>
                      <a:pt x="731" y="94"/>
                      <a:pt x="736" y="188"/>
                      <a:pt x="745" y="282"/>
                    </a:cubicBezTo>
                    <a:cubicBezTo>
                      <a:pt x="756" y="284"/>
                      <a:pt x="767" y="287"/>
                      <a:pt x="778" y="289"/>
                    </a:cubicBezTo>
                    <a:cubicBezTo>
                      <a:pt x="889" y="962"/>
                      <a:pt x="1099" y="1619"/>
                      <a:pt x="1403" y="2243"/>
                    </a:cubicBezTo>
                    <a:lnTo>
                      <a:pt x="1403" y="2243"/>
                    </a:lnTo>
                    <a:lnTo>
                      <a:pt x="1288" y="2001"/>
                    </a:lnTo>
                    <a:lnTo>
                      <a:pt x="697" y="2303"/>
                    </a:lnTo>
                    <a:lnTo>
                      <a:pt x="694" y="2566"/>
                    </a:lnTo>
                    <a:lnTo>
                      <a:pt x="697" y="2303"/>
                    </a:lnTo>
                    <a:lnTo>
                      <a:pt x="107" y="1998"/>
                    </a:lnTo>
                    <a:lnTo>
                      <a:pt x="0" y="224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4" name="Rectangle 302"/>
              <p:cNvSpPr>
                <a:spLocks noChangeArrowheads="1"/>
              </p:cNvSpPr>
              <p:nvPr/>
            </p:nvSpPr>
            <p:spPr bwMode="auto">
              <a:xfrm>
                <a:off x="7154" y="8511"/>
                <a:ext cx="20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ПРК </a:t>
                </a:r>
                <a:endParaRPr lang="ru-RU" altLang="ru-RU" sz="819" b="1"/>
              </a:p>
            </p:txBody>
          </p:sp>
          <p:sp>
            <p:nvSpPr>
              <p:cNvPr id="225" name="Rectangle 303"/>
              <p:cNvSpPr>
                <a:spLocks noChangeArrowheads="1"/>
              </p:cNvSpPr>
              <p:nvPr/>
            </p:nvSpPr>
            <p:spPr bwMode="auto">
              <a:xfrm>
                <a:off x="7339" y="8511"/>
                <a:ext cx="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3</a:t>
                </a:r>
                <a:endParaRPr lang="ru-RU" altLang="ru-RU" sz="819" b="1"/>
              </a:p>
            </p:txBody>
          </p:sp>
          <p:sp>
            <p:nvSpPr>
              <p:cNvPr id="226" name="Rectangle 304"/>
              <p:cNvSpPr>
                <a:spLocks noChangeArrowheads="1"/>
              </p:cNvSpPr>
              <p:nvPr/>
            </p:nvSpPr>
            <p:spPr bwMode="auto">
              <a:xfrm>
                <a:off x="8431" y="7114"/>
                <a:ext cx="1393" cy="1558"/>
              </a:xfrm>
              <a:prstGeom prst="rect">
                <a:avLst/>
              </a:prstGeom>
              <a:solidFill>
                <a:srgbClr val="E8EE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7" name="Rectangle 305"/>
              <p:cNvSpPr>
                <a:spLocks noChangeArrowheads="1"/>
              </p:cNvSpPr>
              <p:nvPr/>
            </p:nvSpPr>
            <p:spPr bwMode="auto">
              <a:xfrm>
                <a:off x="8431" y="7114"/>
                <a:ext cx="1393" cy="1558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8" name="Freeform 306"/>
              <p:cNvSpPr>
                <a:spLocks/>
              </p:cNvSpPr>
              <p:nvPr/>
            </p:nvSpPr>
            <p:spPr bwMode="auto">
              <a:xfrm>
                <a:off x="8836" y="8141"/>
                <a:ext cx="335" cy="197"/>
              </a:xfrm>
              <a:custGeom>
                <a:avLst/>
                <a:gdLst>
                  <a:gd name="T0" fmla="*/ 321 w 872"/>
                  <a:gd name="T1" fmla="*/ 535 h 535"/>
                  <a:gd name="T2" fmla="*/ 823 w 872"/>
                  <a:gd name="T3" fmla="*/ 265 h 535"/>
                  <a:gd name="T4" fmla="*/ 783 w 872"/>
                  <a:gd name="T5" fmla="*/ 37 h 535"/>
                  <a:gd name="T6" fmla="*/ 642 w 872"/>
                  <a:gd name="T7" fmla="*/ 16 h 535"/>
                  <a:gd name="T8" fmla="*/ 642 w 872"/>
                  <a:gd name="T9" fmla="*/ 16 h 535"/>
                  <a:gd name="T10" fmla="*/ 0 w 872"/>
                  <a:gd name="T11" fmla="*/ 535 h 535"/>
                  <a:gd name="T12" fmla="*/ 321 w 872"/>
                  <a:gd name="T13" fmla="*/ 53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2" h="535">
                    <a:moveTo>
                      <a:pt x="321" y="535"/>
                    </a:moveTo>
                    <a:cubicBezTo>
                      <a:pt x="517" y="519"/>
                      <a:pt x="698" y="422"/>
                      <a:pt x="823" y="265"/>
                    </a:cubicBezTo>
                    <a:cubicBezTo>
                      <a:pt x="872" y="191"/>
                      <a:pt x="854" y="89"/>
                      <a:pt x="783" y="37"/>
                    </a:cubicBezTo>
                    <a:cubicBezTo>
                      <a:pt x="742" y="7"/>
                      <a:pt x="690" y="0"/>
                      <a:pt x="642" y="16"/>
                    </a:cubicBezTo>
                    <a:lnTo>
                      <a:pt x="642" y="16"/>
                    </a:lnTo>
                    <a:lnTo>
                      <a:pt x="0" y="535"/>
                    </a:lnTo>
                    <a:lnTo>
                      <a:pt x="321" y="5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29" name="Rectangle 307"/>
              <p:cNvSpPr>
                <a:spLocks noChangeArrowheads="1"/>
              </p:cNvSpPr>
              <p:nvPr/>
            </p:nvSpPr>
            <p:spPr bwMode="auto">
              <a:xfrm>
                <a:off x="8537" y="7664"/>
                <a:ext cx="596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0" name="Rectangle 308"/>
              <p:cNvSpPr>
                <a:spLocks noChangeArrowheads="1"/>
              </p:cNvSpPr>
              <p:nvPr/>
            </p:nvSpPr>
            <p:spPr bwMode="auto">
              <a:xfrm>
                <a:off x="8537" y="7670"/>
                <a:ext cx="596" cy="11"/>
              </a:xfrm>
              <a:prstGeom prst="rect">
                <a:avLst/>
              </a:prstGeom>
              <a:solidFill>
                <a:srgbClr val="D1D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1" name="Rectangle 309"/>
              <p:cNvSpPr>
                <a:spLocks noChangeArrowheads="1"/>
              </p:cNvSpPr>
              <p:nvPr/>
            </p:nvSpPr>
            <p:spPr bwMode="auto">
              <a:xfrm>
                <a:off x="8537" y="7681"/>
                <a:ext cx="596" cy="12"/>
              </a:xfrm>
              <a:prstGeom prst="rect">
                <a:avLst/>
              </a:prstGeom>
              <a:solidFill>
                <a:srgbClr val="D2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2" name="Rectangle 310"/>
              <p:cNvSpPr>
                <a:spLocks noChangeArrowheads="1"/>
              </p:cNvSpPr>
              <p:nvPr/>
            </p:nvSpPr>
            <p:spPr bwMode="auto">
              <a:xfrm>
                <a:off x="8537" y="7693"/>
                <a:ext cx="596" cy="6"/>
              </a:xfrm>
              <a:prstGeom prst="rect">
                <a:avLst/>
              </a:prstGeom>
              <a:solidFill>
                <a:srgbClr val="D3D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3" name="Rectangle 311"/>
              <p:cNvSpPr>
                <a:spLocks noChangeArrowheads="1"/>
              </p:cNvSpPr>
              <p:nvPr/>
            </p:nvSpPr>
            <p:spPr bwMode="auto">
              <a:xfrm>
                <a:off x="8537" y="7699"/>
                <a:ext cx="596" cy="6"/>
              </a:xfrm>
              <a:prstGeom prst="rect">
                <a:avLst/>
              </a:prstGeom>
              <a:solidFill>
                <a:srgbClr val="D3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4" name="Rectangle 312"/>
              <p:cNvSpPr>
                <a:spLocks noChangeArrowheads="1"/>
              </p:cNvSpPr>
              <p:nvPr/>
            </p:nvSpPr>
            <p:spPr bwMode="auto">
              <a:xfrm>
                <a:off x="8537" y="7705"/>
                <a:ext cx="596" cy="12"/>
              </a:xfrm>
              <a:prstGeom prst="rect">
                <a:avLst/>
              </a:prstGeom>
              <a:solidFill>
                <a:srgbClr val="D4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5" name="Rectangle 313"/>
              <p:cNvSpPr>
                <a:spLocks noChangeArrowheads="1"/>
              </p:cNvSpPr>
              <p:nvPr/>
            </p:nvSpPr>
            <p:spPr bwMode="auto">
              <a:xfrm>
                <a:off x="8537" y="7717"/>
                <a:ext cx="596" cy="6"/>
              </a:xfrm>
              <a:prstGeom prst="rect">
                <a:avLst/>
              </a:prstGeom>
              <a:solidFill>
                <a:srgbClr val="D5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6" name="Rectangle 314"/>
              <p:cNvSpPr>
                <a:spLocks noChangeArrowheads="1"/>
              </p:cNvSpPr>
              <p:nvPr/>
            </p:nvSpPr>
            <p:spPr bwMode="auto">
              <a:xfrm>
                <a:off x="8537" y="7723"/>
                <a:ext cx="596" cy="11"/>
              </a:xfrm>
              <a:prstGeom prst="rect">
                <a:avLst/>
              </a:prstGeom>
              <a:solidFill>
                <a:srgbClr val="D6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7" name="Rectangle 315"/>
              <p:cNvSpPr>
                <a:spLocks noChangeArrowheads="1"/>
              </p:cNvSpPr>
              <p:nvPr/>
            </p:nvSpPr>
            <p:spPr bwMode="auto">
              <a:xfrm>
                <a:off x="8537" y="7734"/>
                <a:ext cx="596" cy="6"/>
              </a:xfrm>
              <a:prstGeom prst="rect">
                <a:avLst/>
              </a:prstGeom>
              <a:solidFill>
                <a:srgbClr val="D7E1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8" name="Rectangle 316"/>
              <p:cNvSpPr>
                <a:spLocks noChangeArrowheads="1"/>
              </p:cNvSpPr>
              <p:nvPr/>
            </p:nvSpPr>
            <p:spPr bwMode="auto">
              <a:xfrm>
                <a:off x="8537" y="7740"/>
                <a:ext cx="596" cy="6"/>
              </a:xfrm>
              <a:prstGeom prst="rect">
                <a:avLst/>
              </a:prstGeom>
              <a:solidFill>
                <a:srgbClr val="D8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39" name="Rectangle 317"/>
              <p:cNvSpPr>
                <a:spLocks noChangeArrowheads="1"/>
              </p:cNvSpPr>
              <p:nvPr/>
            </p:nvSpPr>
            <p:spPr bwMode="auto">
              <a:xfrm>
                <a:off x="8537" y="7746"/>
                <a:ext cx="596" cy="12"/>
              </a:xfrm>
              <a:prstGeom prst="rect">
                <a:avLst/>
              </a:prstGeom>
              <a:solidFill>
                <a:srgbClr val="D9E2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0" name="Rectangle 318"/>
              <p:cNvSpPr>
                <a:spLocks noChangeArrowheads="1"/>
              </p:cNvSpPr>
              <p:nvPr/>
            </p:nvSpPr>
            <p:spPr bwMode="auto">
              <a:xfrm>
                <a:off x="8537" y="7758"/>
                <a:ext cx="596" cy="6"/>
              </a:xfrm>
              <a:prstGeom prst="rect">
                <a:avLst/>
              </a:prstGeom>
              <a:solidFill>
                <a:srgbClr val="DAE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1" name="Rectangle 319"/>
              <p:cNvSpPr>
                <a:spLocks noChangeArrowheads="1"/>
              </p:cNvSpPr>
              <p:nvPr/>
            </p:nvSpPr>
            <p:spPr bwMode="auto">
              <a:xfrm>
                <a:off x="8537" y="7764"/>
                <a:ext cx="596" cy="12"/>
              </a:xfrm>
              <a:prstGeom prst="rect">
                <a:avLst/>
              </a:prstGeom>
              <a:solidFill>
                <a:srgbClr val="DB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2" name="Rectangle 320"/>
              <p:cNvSpPr>
                <a:spLocks noChangeArrowheads="1"/>
              </p:cNvSpPr>
              <p:nvPr/>
            </p:nvSpPr>
            <p:spPr bwMode="auto">
              <a:xfrm>
                <a:off x="8537" y="7776"/>
                <a:ext cx="596" cy="5"/>
              </a:xfrm>
              <a:prstGeom prst="rect">
                <a:avLst/>
              </a:prstGeom>
              <a:solidFill>
                <a:srgbClr val="DCE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3" name="Rectangle 321"/>
              <p:cNvSpPr>
                <a:spLocks noChangeArrowheads="1"/>
              </p:cNvSpPr>
              <p:nvPr/>
            </p:nvSpPr>
            <p:spPr bwMode="auto">
              <a:xfrm>
                <a:off x="8537" y="7781"/>
                <a:ext cx="596" cy="6"/>
              </a:xfrm>
              <a:prstGeom prst="rect">
                <a:avLst/>
              </a:prstGeom>
              <a:solidFill>
                <a:srgbClr val="DC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4" name="Rectangle 322"/>
              <p:cNvSpPr>
                <a:spLocks noChangeArrowheads="1"/>
              </p:cNvSpPr>
              <p:nvPr/>
            </p:nvSpPr>
            <p:spPr bwMode="auto">
              <a:xfrm>
                <a:off x="8537" y="7787"/>
                <a:ext cx="596" cy="12"/>
              </a:xfrm>
              <a:prstGeom prst="rect">
                <a:avLst/>
              </a:prstGeom>
              <a:solidFill>
                <a:srgbClr val="DD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5" name="Rectangle 323"/>
              <p:cNvSpPr>
                <a:spLocks noChangeArrowheads="1"/>
              </p:cNvSpPr>
              <p:nvPr/>
            </p:nvSpPr>
            <p:spPr bwMode="auto">
              <a:xfrm>
                <a:off x="8537" y="7799"/>
                <a:ext cx="596" cy="6"/>
              </a:xfrm>
              <a:prstGeom prst="rect">
                <a:avLst/>
              </a:prstGeom>
              <a:solidFill>
                <a:srgbClr val="DE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6" name="Rectangle 324"/>
              <p:cNvSpPr>
                <a:spLocks noChangeArrowheads="1"/>
              </p:cNvSpPr>
              <p:nvPr/>
            </p:nvSpPr>
            <p:spPr bwMode="auto">
              <a:xfrm>
                <a:off x="8537" y="7805"/>
                <a:ext cx="596" cy="12"/>
              </a:xfrm>
              <a:prstGeom prst="rect">
                <a:avLst/>
              </a:prstGeom>
              <a:solidFill>
                <a:srgbClr val="DF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7" name="Rectangle 325"/>
              <p:cNvSpPr>
                <a:spLocks noChangeArrowheads="1"/>
              </p:cNvSpPr>
              <p:nvPr/>
            </p:nvSpPr>
            <p:spPr bwMode="auto">
              <a:xfrm>
                <a:off x="8537" y="7817"/>
                <a:ext cx="596" cy="6"/>
              </a:xfrm>
              <a:prstGeom prst="rect">
                <a:avLst/>
              </a:prstGeom>
              <a:solidFill>
                <a:srgbClr val="E0E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8" name="Rectangle 326"/>
              <p:cNvSpPr>
                <a:spLocks noChangeArrowheads="1"/>
              </p:cNvSpPr>
              <p:nvPr/>
            </p:nvSpPr>
            <p:spPr bwMode="auto">
              <a:xfrm>
                <a:off x="8537" y="7823"/>
                <a:ext cx="596" cy="6"/>
              </a:xfrm>
              <a:prstGeom prst="rect">
                <a:avLst/>
              </a:prstGeom>
              <a:solidFill>
                <a:srgbClr val="E0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49" name="Rectangle 327"/>
              <p:cNvSpPr>
                <a:spLocks noChangeArrowheads="1"/>
              </p:cNvSpPr>
              <p:nvPr/>
            </p:nvSpPr>
            <p:spPr bwMode="auto">
              <a:xfrm>
                <a:off x="8537" y="7829"/>
                <a:ext cx="596" cy="11"/>
              </a:xfrm>
              <a:prstGeom prst="rect">
                <a:avLst/>
              </a:prstGeom>
              <a:solidFill>
                <a:srgbClr val="E1E8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0" name="Rectangle 328"/>
              <p:cNvSpPr>
                <a:spLocks noChangeArrowheads="1"/>
              </p:cNvSpPr>
              <p:nvPr/>
            </p:nvSpPr>
            <p:spPr bwMode="auto">
              <a:xfrm>
                <a:off x="8537" y="7840"/>
                <a:ext cx="596" cy="12"/>
              </a:xfrm>
              <a:prstGeom prst="rect">
                <a:avLst/>
              </a:prstGeom>
              <a:solidFill>
                <a:srgbClr val="E2E9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1" name="Rectangle 329"/>
              <p:cNvSpPr>
                <a:spLocks noChangeArrowheads="1"/>
              </p:cNvSpPr>
              <p:nvPr/>
            </p:nvSpPr>
            <p:spPr bwMode="auto">
              <a:xfrm>
                <a:off x="8537" y="7852"/>
                <a:ext cx="596" cy="6"/>
              </a:xfrm>
              <a:prstGeom prst="rect">
                <a:avLst/>
              </a:prstGeom>
              <a:solidFill>
                <a:srgbClr val="E3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2" name="Rectangle 330"/>
              <p:cNvSpPr>
                <a:spLocks noChangeArrowheads="1"/>
              </p:cNvSpPr>
              <p:nvPr/>
            </p:nvSpPr>
            <p:spPr bwMode="auto">
              <a:xfrm>
                <a:off x="8537" y="7858"/>
                <a:ext cx="596" cy="6"/>
              </a:xfrm>
              <a:prstGeom prst="rect">
                <a:avLst/>
              </a:prstGeom>
              <a:solidFill>
                <a:srgbClr val="E4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3" name="Rectangle 331"/>
              <p:cNvSpPr>
                <a:spLocks noChangeArrowheads="1"/>
              </p:cNvSpPr>
              <p:nvPr/>
            </p:nvSpPr>
            <p:spPr bwMode="auto">
              <a:xfrm>
                <a:off x="8537" y="7864"/>
                <a:ext cx="596" cy="6"/>
              </a:xfrm>
              <a:prstGeom prst="rect">
                <a:avLst/>
              </a:prstGeom>
              <a:solidFill>
                <a:srgbClr val="E4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4" name="Rectangle 332"/>
              <p:cNvSpPr>
                <a:spLocks noChangeArrowheads="1"/>
              </p:cNvSpPr>
              <p:nvPr/>
            </p:nvSpPr>
            <p:spPr bwMode="auto">
              <a:xfrm>
                <a:off x="8537" y="7870"/>
                <a:ext cx="596" cy="12"/>
              </a:xfrm>
              <a:prstGeom prst="rect">
                <a:avLst/>
              </a:prstGeom>
              <a:solidFill>
                <a:srgbClr val="E5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5" name="Rectangle 333"/>
              <p:cNvSpPr>
                <a:spLocks noChangeArrowheads="1"/>
              </p:cNvSpPr>
              <p:nvPr/>
            </p:nvSpPr>
            <p:spPr bwMode="auto">
              <a:xfrm>
                <a:off x="8537" y="7882"/>
                <a:ext cx="596" cy="11"/>
              </a:xfrm>
              <a:prstGeom prst="rect">
                <a:avLst/>
              </a:prstGeom>
              <a:solidFill>
                <a:srgbClr val="E6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6" name="Rectangle 334"/>
              <p:cNvSpPr>
                <a:spLocks noChangeArrowheads="1"/>
              </p:cNvSpPr>
              <p:nvPr/>
            </p:nvSpPr>
            <p:spPr bwMode="auto">
              <a:xfrm>
                <a:off x="8537" y="7893"/>
                <a:ext cx="596" cy="6"/>
              </a:xfrm>
              <a:prstGeom prst="rect">
                <a:avLst/>
              </a:prstGeom>
              <a:solidFill>
                <a:srgbClr val="E7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7" name="Rectangle 335"/>
              <p:cNvSpPr>
                <a:spLocks noChangeArrowheads="1"/>
              </p:cNvSpPr>
              <p:nvPr/>
            </p:nvSpPr>
            <p:spPr bwMode="auto">
              <a:xfrm>
                <a:off x="8537" y="7899"/>
                <a:ext cx="596" cy="6"/>
              </a:xfrm>
              <a:prstGeom prst="rect">
                <a:avLst/>
              </a:prstGeom>
              <a:solidFill>
                <a:srgbClr val="E8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8" name="Rectangle 336"/>
              <p:cNvSpPr>
                <a:spLocks noChangeArrowheads="1"/>
              </p:cNvSpPr>
              <p:nvPr/>
            </p:nvSpPr>
            <p:spPr bwMode="auto">
              <a:xfrm>
                <a:off x="8537" y="7905"/>
                <a:ext cx="596" cy="6"/>
              </a:xfrm>
              <a:prstGeom prst="rect">
                <a:avLst/>
              </a:prstGeom>
              <a:solidFill>
                <a:srgbClr val="E9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59" name="Rectangle 337"/>
              <p:cNvSpPr>
                <a:spLocks noChangeArrowheads="1"/>
              </p:cNvSpPr>
              <p:nvPr/>
            </p:nvSpPr>
            <p:spPr bwMode="auto">
              <a:xfrm>
                <a:off x="8537" y="7911"/>
                <a:ext cx="596" cy="12"/>
              </a:xfrm>
              <a:prstGeom prst="rect">
                <a:avLst/>
              </a:prstGeom>
              <a:solidFill>
                <a:srgbClr val="EAE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0" name="Rectangle 338"/>
              <p:cNvSpPr>
                <a:spLocks noChangeArrowheads="1"/>
              </p:cNvSpPr>
              <p:nvPr/>
            </p:nvSpPr>
            <p:spPr bwMode="auto">
              <a:xfrm>
                <a:off x="8537" y="7923"/>
                <a:ext cx="596" cy="6"/>
              </a:xfrm>
              <a:prstGeom prst="rect">
                <a:avLst/>
              </a:prstGeom>
              <a:solidFill>
                <a:srgbClr val="EB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1" name="Rectangle 339"/>
              <p:cNvSpPr>
                <a:spLocks noChangeArrowheads="1"/>
              </p:cNvSpPr>
              <p:nvPr/>
            </p:nvSpPr>
            <p:spPr bwMode="auto">
              <a:xfrm>
                <a:off x="8537" y="7929"/>
                <a:ext cx="596" cy="6"/>
              </a:xfrm>
              <a:prstGeom prst="rect">
                <a:avLst/>
              </a:prstGeom>
              <a:solidFill>
                <a:srgbClr val="EBEF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2" name="Rectangle 340"/>
              <p:cNvSpPr>
                <a:spLocks noChangeArrowheads="1"/>
              </p:cNvSpPr>
              <p:nvPr/>
            </p:nvSpPr>
            <p:spPr bwMode="auto">
              <a:xfrm>
                <a:off x="8537" y="7935"/>
                <a:ext cx="596" cy="5"/>
              </a:xfrm>
              <a:prstGeom prst="rect">
                <a:avLst/>
              </a:prstGeom>
              <a:solidFill>
                <a:srgbClr val="EC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3" name="Rectangle 341"/>
              <p:cNvSpPr>
                <a:spLocks noChangeArrowheads="1"/>
              </p:cNvSpPr>
              <p:nvPr/>
            </p:nvSpPr>
            <p:spPr bwMode="auto">
              <a:xfrm>
                <a:off x="8537" y="7940"/>
                <a:ext cx="596" cy="6"/>
              </a:xfrm>
              <a:prstGeom prst="rect">
                <a:avLst/>
              </a:prstGeom>
              <a:solidFill>
                <a:srgbClr val="EDF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4" name="Rectangle 342"/>
              <p:cNvSpPr>
                <a:spLocks noChangeArrowheads="1"/>
              </p:cNvSpPr>
              <p:nvPr/>
            </p:nvSpPr>
            <p:spPr bwMode="auto">
              <a:xfrm>
                <a:off x="8537" y="7946"/>
                <a:ext cx="596" cy="6"/>
              </a:xfrm>
              <a:prstGeom prst="rect">
                <a:avLst/>
              </a:prstGeom>
              <a:solidFill>
                <a:srgbClr val="ED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5" name="Rectangle 343"/>
              <p:cNvSpPr>
                <a:spLocks noChangeArrowheads="1"/>
              </p:cNvSpPr>
              <p:nvPr/>
            </p:nvSpPr>
            <p:spPr bwMode="auto">
              <a:xfrm>
                <a:off x="8537" y="7952"/>
                <a:ext cx="596" cy="12"/>
              </a:xfrm>
              <a:prstGeom prst="rect">
                <a:avLst/>
              </a:prstGeom>
              <a:solidFill>
                <a:srgbClr val="EE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6" name="Rectangle 344"/>
              <p:cNvSpPr>
                <a:spLocks noChangeArrowheads="1"/>
              </p:cNvSpPr>
              <p:nvPr/>
            </p:nvSpPr>
            <p:spPr bwMode="auto">
              <a:xfrm>
                <a:off x="8537" y="7964"/>
                <a:ext cx="596" cy="12"/>
              </a:xfrm>
              <a:prstGeom prst="rect">
                <a:avLst/>
              </a:prstGeom>
              <a:solidFill>
                <a:srgbClr val="EFF2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7" name="Rectangle 345"/>
              <p:cNvSpPr>
                <a:spLocks noChangeArrowheads="1"/>
              </p:cNvSpPr>
              <p:nvPr/>
            </p:nvSpPr>
            <p:spPr bwMode="auto">
              <a:xfrm>
                <a:off x="8537" y="7976"/>
                <a:ext cx="596" cy="6"/>
              </a:xfrm>
              <a:prstGeom prst="rect">
                <a:avLst/>
              </a:prstGeom>
              <a:solidFill>
                <a:srgbClr val="F0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8" name="Rectangle 346"/>
              <p:cNvSpPr>
                <a:spLocks noChangeArrowheads="1"/>
              </p:cNvSpPr>
              <p:nvPr/>
            </p:nvSpPr>
            <p:spPr bwMode="auto">
              <a:xfrm>
                <a:off x="8537" y="7982"/>
                <a:ext cx="596" cy="6"/>
              </a:xfrm>
              <a:prstGeom prst="rect">
                <a:avLst/>
              </a:prstGeom>
              <a:solidFill>
                <a:srgbClr val="F1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69" name="Rectangle 347"/>
              <p:cNvSpPr>
                <a:spLocks noChangeArrowheads="1"/>
              </p:cNvSpPr>
              <p:nvPr/>
            </p:nvSpPr>
            <p:spPr bwMode="auto">
              <a:xfrm>
                <a:off x="8537" y="7988"/>
                <a:ext cx="596" cy="5"/>
              </a:xfrm>
              <a:prstGeom prst="rect">
                <a:avLst/>
              </a:prstGeom>
              <a:solidFill>
                <a:srgbClr val="F1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70" name="Rectangle 348"/>
              <p:cNvSpPr>
                <a:spLocks noChangeArrowheads="1"/>
              </p:cNvSpPr>
              <p:nvPr/>
            </p:nvSpPr>
            <p:spPr bwMode="auto">
              <a:xfrm>
                <a:off x="8537" y="7993"/>
                <a:ext cx="596" cy="6"/>
              </a:xfrm>
              <a:prstGeom prst="rect">
                <a:avLst/>
              </a:prstGeom>
              <a:solidFill>
                <a:srgbClr val="F2F4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71" name="Freeform 349"/>
              <p:cNvSpPr>
                <a:spLocks/>
              </p:cNvSpPr>
              <p:nvPr/>
            </p:nvSpPr>
            <p:spPr bwMode="auto">
              <a:xfrm>
                <a:off x="8547" y="7670"/>
                <a:ext cx="580" cy="322"/>
              </a:xfrm>
              <a:custGeom>
                <a:avLst/>
                <a:gdLst>
                  <a:gd name="T0" fmla="*/ 0 w 580"/>
                  <a:gd name="T1" fmla="*/ 161 h 322"/>
                  <a:gd name="T2" fmla="*/ 290 w 580"/>
                  <a:gd name="T3" fmla="*/ 322 h 322"/>
                  <a:gd name="T4" fmla="*/ 580 w 580"/>
                  <a:gd name="T5" fmla="*/ 161 h 322"/>
                  <a:gd name="T6" fmla="*/ 290 w 580"/>
                  <a:gd name="T7" fmla="*/ 0 h 322"/>
                  <a:gd name="T8" fmla="*/ 0 w 580"/>
                  <a:gd name="T9" fmla="*/ 16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322">
                    <a:moveTo>
                      <a:pt x="0" y="161"/>
                    </a:moveTo>
                    <a:lnTo>
                      <a:pt x="290" y="322"/>
                    </a:lnTo>
                    <a:lnTo>
                      <a:pt x="580" y="161"/>
                    </a:lnTo>
                    <a:lnTo>
                      <a:pt x="290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272" name="Picture 35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5" y="7823"/>
                <a:ext cx="308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3" name="Picture 35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5" y="7823"/>
                <a:ext cx="308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4" name="Freeform 352"/>
              <p:cNvSpPr>
                <a:spLocks/>
              </p:cNvSpPr>
              <p:nvPr/>
            </p:nvSpPr>
            <p:spPr bwMode="auto">
              <a:xfrm>
                <a:off x="8837" y="7831"/>
                <a:ext cx="290" cy="507"/>
              </a:xfrm>
              <a:custGeom>
                <a:avLst/>
                <a:gdLst>
                  <a:gd name="T0" fmla="*/ 0 w 290"/>
                  <a:gd name="T1" fmla="*/ 507 h 507"/>
                  <a:gd name="T2" fmla="*/ 290 w 290"/>
                  <a:gd name="T3" fmla="*/ 346 h 507"/>
                  <a:gd name="T4" fmla="*/ 290 w 290"/>
                  <a:gd name="T5" fmla="*/ 0 h 507"/>
                  <a:gd name="T6" fmla="*/ 0 w 290"/>
                  <a:gd name="T7" fmla="*/ 161 h 507"/>
                  <a:gd name="T8" fmla="*/ 0 w 290"/>
                  <a:gd name="T9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07">
                    <a:moveTo>
                      <a:pt x="0" y="507"/>
                    </a:moveTo>
                    <a:lnTo>
                      <a:pt x="290" y="346"/>
                    </a:lnTo>
                    <a:lnTo>
                      <a:pt x="290" y="0"/>
                    </a:lnTo>
                    <a:lnTo>
                      <a:pt x="0" y="161"/>
                    </a:lnTo>
                    <a:lnTo>
                      <a:pt x="0" y="507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pic>
            <p:nvPicPr>
              <p:cNvPr id="275" name="Picture 35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7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" name="Picture 354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7" y="7823"/>
                <a:ext cx="307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7" name="Freeform 355"/>
              <p:cNvSpPr>
                <a:spLocks/>
              </p:cNvSpPr>
              <p:nvPr/>
            </p:nvSpPr>
            <p:spPr bwMode="auto">
              <a:xfrm>
                <a:off x="8547" y="7831"/>
                <a:ext cx="290" cy="507"/>
              </a:xfrm>
              <a:custGeom>
                <a:avLst/>
                <a:gdLst>
                  <a:gd name="T0" fmla="*/ 0 w 290"/>
                  <a:gd name="T1" fmla="*/ 0 h 507"/>
                  <a:gd name="T2" fmla="*/ 0 w 290"/>
                  <a:gd name="T3" fmla="*/ 346 h 507"/>
                  <a:gd name="T4" fmla="*/ 290 w 290"/>
                  <a:gd name="T5" fmla="*/ 507 h 507"/>
                  <a:gd name="T6" fmla="*/ 290 w 290"/>
                  <a:gd name="T7" fmla="*/ 161 h 507"/>
                  <a:gd name="T8" fmla="*/ 0 w 290"/>
                  <a:gd name="T9" fmla="*/ 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507">
                    <a:moveTo>
                      <a:pt x="0" y="0"/>
                    </a:moveTo>
                    <a:lnTo>
                      <a:pt x="0" y="346"/>
                    </a:lnTo>
                    <a:lnTo>
                      <a:pt x="290" y="507"/>
                    </a:lnTo>
                    <a:lnTo>
                      <a:pt x="290" y="1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78" name="Rectangle 356"/>
              <p:cNvSpPr>
                <a:spLocks noChangeArrowheads="1"/>
              </p:cNvSpPr>
              <p:nvPr/>
            </p:nvSpPr>
            <p:spPr bwMode="auto">
              <a:xfrm>
                <a:off x="8709" y="7958"/>
                <a:ext cx="104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79" name="Freeform 357"/>
              <p:cNvSpPr>
                <a:spLocks/>
              </p:cNvSpPr>
              <p:nvPr/>
            </p:nvSpPr>
            <p:spPr bwMode="auto">
              <a:xfrm>
                <a:off x="8711" y="7961"/>
                <a:ext cx="96" cy="139"/>
              </a:xfrm>
              <a:custGeom>
                <a:avLst/>
                <a:gdLst>
                  <a:gd name="T0" fmla="*/ 0 w 96"/>
                  <a:gd name="T1" fmla="*/ 84 h 139"/>
                  <a:gd name="T2" fmla="*/ 96 w 96"/>
                  <a:gd name="T3" fmla="*/ 139 h 139"/>
                  <a:gd name="T4" fmla="*/ 96 w 96"/>
                  <a:gd name="T5" fmla="*/ 56 h 139"/>
                  <a:gd name="T6" fmla="*/ 0 w 96"/>
                  <a:gd name="T7" fmla="*/ 0 h 139"/>
                  <a:gd name="T8" fmla="*/ 0 w 96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9">
                    <a:moveTo>
                      <a:pt x="0" y="84"/>
                    </a:moveTo>
                    <a:lnTo>
                      <a:pt x="96" y="139"/>
                    </a:lnTo>
                    <a:lnTo>
                      <a:pt x="96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0" name="Rectangle 358"/>
              <p:cNvSpPr>
                <a:spLocks noChangeArrowheads="1"/>
              </p:cNvSpPr>
              <p:nvPr/>
            </p:nvSpPr>
            <p:spPr bwMode="auto">
              <a:xfrm>
                <a:off x="8709" y="7958"/>
                <a:ext cx="104" cy="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1" name="Freeform 359"/>
              <p:cNvSpPr>
                <a:spLocks/>
              </p:cNvSpPr>
              <p:nvPr/>
            </p:nvSpPr>
            <p:spPr bwMode="auto">
              <a:xfrm>
                <a:off x="8711" y="7961"/>
                <a:ext cx="96" cy="139"/>
              </a:xfrm>
              <a:custGeom>
                <a:avLst/>
                <a:gdLst>
                  <a:gd name="T0" fmla="*/ 0 w 96"/>
                  <a:gd name="T1" fmla="*/ 84 h 139"/>
                  <a:gd name="T2" fmla="*/ 96 w 96"/>
                  <a:gd name="T3" fmla="*/ 139 h 139"/>
                  <a:gd name="T4" fmla="*/ 96 w 96"/>
                  <a:gd name="T5" fmla="*/ 56 h 139"/>
                  <a:gd name="T6" fmla="*/ 0 w 96"/>
                  <a:gd name="T7" fmla="*/ 0 h 139"/>
                  <a:gd name="T8" fmla="*/ 0 w 96"/>
                  <a:gd name="T9" fmla="*/ 8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9">
                    <a:moveTo>
                      <a:pt x="0" y="84"/>
                    </a:moveTo>
                    <a:lnTo>
                      <a:pt x="96" y="139"/>
                    </a:lnTo>
                    <a:lnTo>
                      <a:pt x="96" y="56"/>
                    </a:lnTo>
                    <a:lnTo>
                      <a:pt x="0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2" name="Freeform 360"/>
              <p:cNvSpPr>
                <a:spLocks noEditPoints="1"/>
              </p:cNvSpPr>
              <p:nvPr/>
            </p:nvSpPr>
            <p:spPr bwMode="auto">
              <a:xfrm>
                <a:off x="8564" y="7873"/>
                <a:ext cx="235" cy="427"/>
              </a:xfrm>
              <a:custGeom>
                <a:avLst/>
                <a:gdLst>
                  <a:gd name="T0" fmla="*/ 235 w 235"/>
                  <a:gd name="T1" fmla="*/ 328 h 427"/>
                  <a:gd name="T2" fmla="*/ 142 w 235"/>
                  <a:gd name="T3" fmla="*/ 274 h 427"/>
                  <a:gd name="T4" fmla="*/ 152 w 235"/>
                  <a:gd name="T5" fmla="*/ 280 h 427"/>
                  <a:gd name="T6" fmla="*/ 162 w 235"/>
                  <a:gd name="T7" fmla="*/ 286 h 427"/>
                  <a:gd name="T8" fmla="*/ 173 w 235"/>
                  <a:gd name="T9" fmla="*/ 292 h 427"/>
                  <a:gd name="T10" fmla="*/ 183 w 235"/>
                  <a:gd name="T11" fmla="*/ 298 h 427"/>
                  <a:gd name="T12" fmla="*/ 194 w 235"/>
                  <a:gd name="T13" fmla="*/ 304 h 427"/>
                  <a:gd name="T14" fmla="*/ 204 w 235"/>
                  <a:gd name="T15" fmla="*/ 310 h 427"/>
                  <a:gd name="T16" fmla="*/ 215 w 235"/>
                  <a:gd name="T17" fmla="*/ 316 h 427"/>
                  <a:gd name="T18" fmla="*/ 225 w 235"/>
                  <a:gd name="T19" fmla="*/ 322 h 427"/>
                  <a:gd name="T20" fmla="*/ 235 w 235"/>
                  <a:gd name="T21" fmla="*/ 427 h 427"/>
                  <a:gd name="T22" fmla="*/ 142 w 235"/>
                  <a:gd name="T23" fmla="*/ 373 h 427"/>
                  <a:gd name="T24" fmla="*/ 152 w 235"/>
                  <a:gd name="T25" fmla="*/ 379 h 427"/>
                  <a:gd name="T26" fmla="*/ 162 w 235"/>
                  <a:gd name="T27" fmla="*/ 385 h 427"/>
                  <a:gd name="T28" fmla="*/ 173 w 235"/>
                  <a:gd name="T29" fmla="*/ 391 h 427"/>
                  <a:gd name="T30" fmla="*/ 183 w 235"/>
                  <a:gd name="T31" fmla="*/ 397 h 427"/>
                  <a:gd name="T32" fmla="*/ 194 w 235"/>
                  <a:gd name="T33" fmla="*/ 403 h 427"/>
                  <a:gd name="T34" fmla="*/ 204 w 235"/>
                  <a:gd name="T35" fmla="*/ 409 h 427"/>
                  <a:gd name="T36" fmla="*/ 215 w 235"/>
                  <a:gd name="T37" fmla="*/ 415 h 427"/>
                  <a:gd name="T38" fmla="*/ 225 w 235"/>
                  <a:gd name="T39" fmla="*/ 421 h 427"/>
                  <a:gd name="T40" fmla="*/ 94 w 235"/>
                  <a:gd name="T41" fmla="*/ 345 h 427"/>
                  <a:gd name="T42" fmla="*/ 0 w 235"/>
                  <a:gd name="T43" fmla="*/ 291 h 427"/>
                  <a:gd name="T44" fmla="*/ 11 w 235"/>
                  <a:gd name="T45" fmla="*/ 297 h 427"/>
                  <a:gd name="T46" fmla="*/ 21 w 235"/>
                  <a:gd name="T47" fmla="*/ 303 h 427"/>
                  <a:gd name="T48" fmla="*/ 32 w 235"/>
                  <a:gd name="T49" fmla="*/ 309 h 427"/>
                  <a:gd name="T50" fmla="*/ 42 w 235"/>
                  <a:gd name="T51" fmla="*/ 315 h 427"/>
                  <a:gd name="T52" fmla="*/ 52 w 235"/>
                  <a:gd name="T53" fmla="*/ 321 h 427"/>
                  <a:gd name="T54" fmla="*/ 63 w 235"/>
                  <a:gd name="T55" fmla="*/ 327 h 427"/>
                  <a:gd name="T56" fmla="*/ 74 w 235"/>
                  <a:gd name="T57" fmla="*/ 333 h 427"/>
                  <a:gd name="T58" fmla="*/ 84 w 235"/>
                  <a:gd name="T59" fmla="*/ 339 h 427"/>
                  <a:gd name="T60" fmla="*/ 94 w 235"/>
                  <a:gd name="T61" fmla="*/ 247 h 427"/>
                  <a:gd name="T62" fmla="*/ 0 w 235"/>
                  <a:gd name="T63" fmla="*/ 193 h 427"/>
                  <a:gd name="T64" fmla="*/ 11 w 235"/>
                  <a:gd name="T65" fmla="*/ 198 h 427"/>
                  <a:gd name="T66" fmla="*/ 21 w 235"/>
                  <a:gd name="T67" fmla="*/ 204 h 427"/>
                  <a:gd name="T68" fmla="*/ 32 w 235"/>
                  <a:gd name="T69" fmla="*/ 211 h 427"/>
                  <a:gd name="T70" fmla="*/ 42 w 235"/>
                  <a:gd name="T71" fmla="*/ 216 h 427"/>
                  <a:gd name="T72" fmla="*/ 52 w 235"/>
                  <a:gd name="T73" fmla="*/ 222 h 427"/>
                  <a:gd name="T74" fmla="*/ 63 w 235"/>
                  <a:gd name="T75" fmla="*/ 229 h 427"/>
                  <a:gd name="T76" fmla="*/ 74 w 235"/>
                  <a:gd name="T77" fmla="*/ 234 h 427"/>
                  <a:gd name="T78" fmla="*/ 84 w 235"/>
                  <a:gd name="T79" fmla="*/ 240 h 427"/>
                  <a:gd name="T80" fmla="*/ 94 w 235"/>
                  <a:gd name="T81" fmla="*/ 137 h 427"/>
                  <a:gd name="T82" fmla="*/ 0 w 235"/>
                  <a:gd name="T83" fmla="*/ 83 h 427"/>
                  <a:gd name="T84" fmla="*/ 11 w 235"/>
                  <a:gd name="T85" fmla="*/ 89 h 427"/>
                  <a:gd name="T86" fmla="*/ 21 w 235"/>
                  <a:gd name="T87" fmla="*/ 95 h 427"/>
                  <a:gd name="T88" fmla="*/ 32 w 235"/>
                  <a:gd name="T89" fmla="*/ 101 h 427"/>
                  <a:gd name="T90" fmla="*/ 42 w 235"/>
                  <a:gd name="T91" fmla="*/ 107 h 427"/>
                  <a:gd name="T92" fmla="*/ 52 w 235"/>
                  <a:gd name="T93" fmla="*/ 113 h 427"/>
                  <a:gd name="T94" fmla="*/ 63 w 235"/>
                  <a:gd name="T95" fmla="*/ 119 h 427"/>
                  <a:gd name="T96" fmla="*/ 74 w 235"/>
                  <a:gd name="T97" fmla="*/ 125 h 427"/>
                  <a:gd name="T98" fmla="*/ 84 w 235"/>
                  <a:gd name="T99" fmla="*/ 131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5" h="427">
                    <a:moveTo>
                      <a:pt x="235" y="245"/>
                    </a:moveTo>
                    <a:lnTo>
                      <a:pt x="235" y="328"/>
                    </a:lnTo>
                    <a:moveTo>
                      <a:pt x="142" y="191"/>
                    </a:moveTo>
                    <a:lnTo>
                      <a:pt x="142" y="274"/>
                    </a:lnTo>
                    <a:moveTo>
                      <a:pt x="152" y="197"/>
                    </a:moveTo>
                    <a:lnTo>
                      <a:pt x="152" y="280"/>
                    </a:lnTo>
                    <a:moveTo>
                      <a:pt x="162" y="203"/>
                    </a:moveTo>
                    <a:lnTo>
                      <a:pt x="162" y="286"/>
                    </a:lnTo>
                    <a:moveTo>
                      <a:pt x="173" y="209"/>
                    </a:moveTo>
                    <a:lnTo>
                      <a:pt x="173" y="292"/>
                    </a:lnTo>
                    <a:moveTo>
                      <a:pt x="183" y="215"/>
                    </a:moveTo>
                    <a:lnTo>
                      <a:pt x="183" y="298"/>
                    </a:lnTo>
                    <a:moveTo>
                      <a:pt x="194" y="221"/>
                    </a:moveTo>
                    <a:lnTo>
                      <a:pt x="194" y="304"/>
                    </a:lnTo>
                    <a:moveTo>
                      <a:pt x="204" y="227"/>
                    </a:moveTo>
                    <a:lnTo>
                      <a:pt x="204" y="310"/>
                    </a:lnTo>
                    <a:moveTo>
                      <a:pt x="215" y="233"/>
                    </a:moveTo>
                    <a:lnTo>
                      <a:pt x="215" y="316"/>
                    </a:lnTo>
                    <a:moveTo>
                      <a:pt x="225" y="239"/>
                    </a:moveTo>
                    <a:lnTo>
                      <a:pt x="225" y="322"/>
                    </a:lnTo>
                    <a:moveTo>
                      <a:pt x="235" y="344"/>
                    </a:moveTo>
                    <a:lnTo>
                      <a:pt x="235" y="427"/>
                    </a:lnTo>
                    <a:moveTo>
                      <a:pt x="142" y="290"/>
                    </a:moveTo>
                    <a:lnTo>
                      <a:pt x="142" y="373"/>
                    </a:lnTo>
                    <a:moveTo>
                      <a:pt x="152" y="296"/>
                    </a:moveTo>
                    <a:lnTo>
                      <a:pt x="152" y="379"/>
                    </a:lnTo>
                    <a:moveTo>
                      <a:pt x="162" y="302"/>
                    </a:moveTo>
                    <a:lnTo>
                      <a:pt x="162" y="385"/>
                    </a:lnTo>
                    <a:moveTo>
                      <a:pt x="173" y="308"/>
                    </a:moveTo>
                    <a:lnTo>
                      <a:pt x="173" y="391"/>
                    </a:lnTo>
                    <a:moveTo>
                      <a:pt x="183" y="314"/>
                    </a:moveTo>
                    <a:lnTo>
                      <a:pt x="183" y="397"/>
                    </a:lnTo>
                    <a:moveTo>
                      <a:pt x="194" y="320"/>
                    </a:moveTo>
                    <a:lnTo>
                      <a:pt x="194" y="403"/>
                    </a:lnTo>
                    <a:moveTo>
                      <a:pt x="204" y="326"/>
                    </a:moveTo>
                    <a:lnTo>
                      <a:pt x="204" y="409"/>
                    </a:lnTo>
                    <a:moveTo>
                      <a:pt x="215" y="332"/>
                    </a:moveTo>
                    <a:lnTo>
                      <a:pt x="215" y="415"/>
                    </a:lnTo>
                    <a:moveTo>
                      <a:pt x="225" y="338"/>
                    </a:moveTo>
                    <a:lnTo>
                      <a:pt x="225" y="421"/>
                    </a:lnTo>
                    <a:moveTo>
                      <a:pt x="94" y="262"/>
                    </a:moveTo>
                    <a:lnTo>
                      <a:pt x="94" y="345"/>
                    </a:lnTo>
                    <a:moveTo>
                      <a:pt x="0" y="208"/>
                    </a:moveTo>
                    <a:lnTo>
                      <a:pt x="0" y="291"/>
                    </a:lnTo>
                    <a:moveTo>
                      <a:pt x="11" y="214"/>
                    </a:moveTo>
                    <a:lnTo>
                      <a:pt x="11" y="297"/>
                    </a:lnTo>
                    <a:moveTo>
                      <a:pt x="21" y="220"/>
                    </a:moveTo>
                    <a:lnTo>
                      <a:pt x="21" y="303"/>
                    </a:lnTo>
                    <a:moveTo>
                      <a:pt x="32" y="226"/>
                    </a:moveTo>
                    <a:lnTo>
                      <a:pt x="32" y="309"/>
                    </a:lnTo>
                    <a:moveTo>
                      <a:pt x="42" y="232"/>
                    </a:moveTo>
                    <a:lnTo>
                      <a:pt x="42" y="315"/>
                    </a:lnTo>
                    <a:moveTo>
                      <a:pt x="52" y="238"/>
                    </a:moveTo>
                    <a:lnTo>
                      <a:pt x="52" y="321"/>
                    </a:lnTo>
                    <a:moveTo>
                      <a:pt x="63" y="244"/>
                    </a:moveTo>
                    <a:lnTo>
                      <a:pt x="63" y="327"/>
                    </a:lnTo>
                    <a:moveTo>
                      <a:pt x="74" y="250"/>
                    </a:moveTo>
                    <a:lnTo>
                      <a:pt x="74" y="333"/>
                    </a:lnTo>
                    <a:moveTo>
                      <a:pt x="84" y="256"/>
                    </a:moveTo>
                    <a:lnTo>
                      <a:pt x="84" y="339"/>
                    </a:lnTo>
                    <a:moveTo>
                      <a:pt x="94" y="163"/>
                    </a:moveTo>
                    <a:lnTo>
                      <a:pt x="94" y="247"/>
                    </a:lnTo>
                    <a:moveTo>
                      <a:pt x="0" y="109"/>
                    </a:moveTo>
                    <a:lnTo>
                      <a:pt x="0" y="193"/>
                    </a:lnTo>
                    <a:moveTo>
                      <a:pt x="11" y="115"/>
                    </a:moveTo>
                    <a:lnTo>
                      <a:pt x="11" y="198"/>
                    </a:lnTo>
                    <a:moveTo>
                      <a:pt x="21" y="121"/>
                    </a:moveTo>
                    <a:lnTo>
                      <a:pt x="21" y="204"/>
                    </a:lnTo>
                    <a:moveTo>
                      <a:pt x="32" y="127"/>
                    </a:moveTo>
                    <a:lnTo>
                      <a:pt x="32" y="211"/>
                    </a:lnTo>
                    <a:moveTo>
                      <a:pt x="42" y="133"/>
                    </a:moveTo>
                    <a:lnTo>
                      <a:pt x="42" y="216"/>
                    </a:lnTo>
                    <a:moveTo>
                      <a:pt x="52" y="139"/>
                    </a:moveTo>
                    <a:lnTo>
                      <a:pt x="52" y="222"/>
                    </a:lnTo>
                    <a:moveTo>
                      <a:pt x="63" y="145"/>
                    </a:moveTo>
                    <a:lnTo>
                      <a:pt x="63" y="229"/>
                    </a:lnTo>
                    <a:moveTo>
                      <a:pt x="74" y="151"/>
                    </a:moveTo>
                    <a:lnTo>
                      <a:pt x="74" y="234"/>
                    </a:lnTo>
                    <a:moveTo>
                      <a:pt x="84" y="157"/>
                    </a:moveTo>
                    <a:lnTo>
                      <a:pt x="84" y="240"/>
                    </a:lnTo>
                    <a:moveTo>
                      <a:pt x="94" y="54"/>
                    </a:moveTo>
                    <a:lnTo>
                      <a:pt x="94" y="137"/>
                    </a:lnTo>
                    <a:moveTo>
                      <a:pt x="0" y="0"/>
                    </a:moveTo>
                    <a:lnTo>
                      <a:pt x="0" y="83"/>
                    </a:lnTo>
                    <a:moveTo>
                      <a:pt x="11" y="6"/>
                    </a:moveTo>
                    <a:lnTo>
                      <a:pt x="11" y="89"/>
                    </a:lnTo>
                    <a:moveTo>
                      <a:pt x="21" y="12"/>
                    </a:moveTo>
                    <a:lnTo>
                      <a:pt x="21" y="95"/>
                    </a:lnTo>
                    <a:moveTo>
                      <a:pt x="32" y="18"/>
                    </a:moveTo>
                    <a:lnTo>
                      <a:pt x="32" y="101"/>
                    </a:lnTo>
                    <a:moveTo>
                      <a:pt x="42" y="24"/>
                    </a:moveTo>
                    <a:lnTo>
                      <a:pt x="42" y="107"/>
                    </a:lnTo>
                    <a:moveTo>
                      <a:pt x="52" y="30"/>
                    </a:moveTo>
                    <a:lnTo>
                      <a:pt x="52" y="113"/>
                    </a:lnTo>
                    <a:moveTo>
                      <a:pt x="63" y="36"/>
                    </a:moveTo>
                    <a:lnTo>
                      <a:pt x="63" y="119"/>
                    </a:lnTo>
                    <a:moveTo>
                      <a:pt x="74" y="42"/>
                    </a:moveTo>
                    <a:lnTo>
                      <a:pt x="74" y="125"/>
                    </a:lnTo>
                    <a:moveTo>
                      <a:pt x="84" y="48"/>
                    </a:moveTo>
                    <a:lnTo>
                      <a:pt x="84" y="131"/>
                    </a:lnTo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3" name="Freeform 361"/>
              <p:cNvSpPr>
                <a:spLocks/>
              </p:cNvSpPr>
              <p:nvPr/>
            </p:nvSpPr>
            <p:spPr bwMode="auto">
              <a:xfrm>
                <a:off x="8547" y="7670"/>
                <a:ext cx="580" cy="668"/>
              </a:xfrm>
              <a:custGeom>
                <a:avLst/>
                <a:gdLst>
                  <a:gd name="T0" fmla="*/ 0 w 580"/>
                  <a:gd name="T1" fmla="*/ 161 h 668"/>
                  <a:gd name="T2" fmla="*/ 0 w 580"/>
                  <a:gd name="T3" fmla="*/ 507 h 668"/>
                  <a:gd name="T4" fmla="*/ 290 w 580"/>
                  <a:gd name="T5" fmla="*/ 668 h 668"/>
                  <a:gd name="T6" fmla="*/ 580 w 580"/>
                  <a:gd name="T7" fmla="*/ 507 h 668"/>
                  <a:gd name="T8" fmla="*/ 580 w 580"/>
                  <a:gd name="T9" fmla="*/ 161 h 668"/>
                  <a:gd name="T10" fmla="*/ 290 w 580"/>
                  <a:gd name="T11" fmla="*/ 0 h 668"/>
                  <a:gd name="T12" fmla="*/ 0 w 580"/>
                  <a:gd name="T13" fmla="*/ 161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0" h="668">
                    <a:moveTo>
                      <a:pt x="0" y="161"/>
                    </a:moveTo>
                    <a:lnTo>
                      <a:pt x="0" y="507"/>
                    </a:lnTo>
                    <a:lnTo>
                      <a:pt x="290" y="668"/>
                    </a:lnTo>
                    <a:lnTo>
                      <a:pt x="580" y="507"/>
                    </a:lnTo>
                    <a:lnTo>
                      <a:pt x="580" y="161"/>
                    </a:lnTo>
                    <a:lnTo>
                      <a:pt x="290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4" name="Freeform 362"/>
              <p:cNvSpPr>
                <a:spLocks/>
              </p:cNvSpPr>
              <p:nvPr/>
            </p:nvSpPr>
            <p:spPr bwMode="auto">
              <a:xfrm>
                <a:off x="9168" y="7488"/>
                <a:ext cx="453" cy="753"/>
              </a:xfrm>
              <a:custGeom>
                <a:avLst/>
                <a:gdLst>
                  <a:gd name="T0" fmla="*/ 227 w 453"/>
                  <a:gd name="T1" fmla="*/ 753 h 753"/>
                  <a:gd name="T2" fmla="*/ 453 w 453"/>
                  <a:gd name="T3" fmla="*/ 642 h 753"/>
                  <a:gd name="T4" fmla="*/ 77 w 453"/>
                  <a:gd name="T5" fmla="*/ 454 h 753"/>
                  <a:gd name="T6" fmla="*/ 339 w 453"/>
                  <a:gd name="T7" fmla="*/ 326 h 753"/>
                  <a:gd name="T8" fmla="*/ 143 w 453"/>
                  <a:gd name="T9" fmla="*/ 231 h 753"/>
                  <a:gd name="T10" fmla="*/ 291 w 453"/>
                  <a:gd name="T11" fmla="*/ 159 h 753"/>
                  <a:gd name="T12" fmla="*/ 172 w 453"/>
                  <a:gd name="T13" fmla="*/ 99 h 753"/>
                  <a:gd name="T14" fmla="*/ 266 w 453"/>
                  <a:gd name="T15" fmla="*/ 52 h 753"/>
                  <a:gd name="T16" fmla="*/ 193 w 453"/>
                  <a:gd name="T17" fmla="*/ 15 h 753"/>
                  <a:gd name="T18" fmla="*/ 225 w 453"/>
                  <a:gd name="T19" fmla="*/ 0 h 753"/>
                  <a:gd name="T20" fmla="*/ 256 w 453"/>
                  <a:gd name="T21" fmla="*/ 15 h 753"/>
                  <a:gd name="T22" fmla="*/ 184 w 453"/>
                  <a:gd name="T23" fmla="*/ 52 h 753"/>
                  <a:gd name="T24" fmla="*/ 277 w 453"/>
                  <a:gd name="T25" fmla="*/ 99 h 753"/>
                  <a:gd name="T26" fmla="*/ 158 w 453"/>
                  <a:gd name="T27" fmla="*/ 159 h 753"/>
                  <a:gd name="T28" fmla="*/ 307 w 453"/>
                  <a:gd name="T29" fmla="*/ 231 h 753"/>
                  <a:gd name="T30" fmla="*/ 115 w 453"/>
                  <a:gd name="T31" fmla="*/ 326 h 753"/>
                  <a:gd name="T32" fmla="*/ 377 w 453"/>
                  <a:gd name="T33" fmla="*/ 455 h 753"/>
                  <a:gd name="T34" fmla="*/ 0 w 453"/>
                  <a:gd name="T35" fmla="*/ 641 h 753"/>
                  <a:gd name="T36" fmla="*/ 227 w 453"/>
                  <a:gd name="T37" fmla="*/ 75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3" h="753">
                    <a:moveTo>
                      <a:pt x="227" y="753"/>
                    </a:moveTo>
                    <a:lnTo>
                      <a:pt x="453" y="642"/>
                    </a:lnTo>
                    <a:lnTo>
                      <a:pt x="77" y="454"/>
                    </a:lnTo>
                    <a:lnTo>
                      <a:pt x="339" y="326"/>
                    </a:lnTo>
                    <a:lnTo>
                      <a:pt x="143" y="231"/>
                    </a:lnTo>
                    <a:lnTo>
                      <a:pt x="291" y="159"/>
                    </a:lnTo>
                    <a:lnTo>
                      <a:pt x="172" y="99"/>
                    </a:lnTo>
                    <a:lnTo>
                      <a:pt x="266" y="52"/>
                    </a:lnTo>
                    <a:lnTo>
                      <a:pt x="193" y="15"/>
                    </a:lnTo>
                    <a:lnTo>
                      <a:pt x="225" y="0"/>
                    </a:lnTo>
                    <a:lnTo>
                      <a:pt x="256" y="15"/>
                    </a:lnTo>
                    <a:lnTo>
                      <a:pt x="184" y="52"/>
                    </a:lnTo>
                    <a:lnTo>
                      <a:pt x="277" y="99"/>
                    </a:lnTo>
                    <a:lnTo>
                      <a:pt x="158" y="159"/>
                    </a:lnTo>
                    <a:lnTo>
                      <a:pt x="307" y="231"/>
                    </a:lnTo>
                    <a:lnTo>
                      <a:pt x="115" y="326"/>
                    </a:lnTo>
                    <a:lnTo>
                      <a:pt x="377" y="455"/>
                    </a:lnTo>
                    <a:lnTo>
                      <a:pt x="0" y="641"/>
                    </a:lnTo>
                    <a:lnTo>
                      <a:pt x="227" y="753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5" name="Line 363"/>
              <p:cNvSpPr>
                <a:spLocks noChangeShapeType="1"/>
              </p:cNvSpPr>
              <p:nvPr/>
            </p:nvSpPr>
            <p:spPr bwMode="auto">
              <a:xfrm flipH="1">
                <a:off x="9393" y="7263"/>
                <a:ext cx="1" cy="1075"/>
              </a:xfrm>
              <a:prstGeom prst="line">
                <a:avLst/>
              </a:pr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6" name="Freeform 364"/>
              <p:cNvSpPr>
                <a:spLocks/>
              </p:cNvSpPr>
              <p:nvPr/>
            </p:nvSpPr>
            <p:spPr bwMode="auto">
              <a:xfrm>
                <a:off x="9207" y="7504"/>
                <a:ext cx="374" cy="622"/>
              </a:xfrm>
              <a:custGeom>
                <a:avLst/>
                <a:gdLst>
                  <a:gd name="T0" fmla="*/ 187 w 374"/>
                  <a:gd name="T1" fmla="*/ 622 h 622"/>
                  <a:gd name="T2" fmla="*/ 0 w 374"/>
                  <a:gd name="T3" fmla="*/ 529 h 622"/>
                  <a:gd name="T4" fmla="*/ 317 w 374"/>
                  <a:gd name="T5" fmla="*/ 375 h 622"/>
                  <a:gd name="T6" fmla="*/ 88 w 374"/>
                  <a:gd name="T7" fmla="*/ 261 h 622"/>
                  <a:gd name="T8" fmla="*/ 260 w 374"/>
                  <a:gd name="T9" fmla="*/ 176 h 622"/>
                  <a:gd name="T10" fmla="*/ 126 w 374"/>
                  <a:gd name="T11" fmla="*/ 110 h 622"/>
                  <a:gd name="T12" fmla="*/ 231 w 374"/>
                  <a:gd name="T13" fmla="*/ 56 h 622"/>
                  <a:gd name="T14" fmla="*/ 151 w 374"/>
                  <a:gd name="T15" fmla="*/ 17 h 622"/>
                  <a:gd name="T16" fmla="*/ 186 w 374"/>
                  <a:gd name="T17" fmla="*/ 0 h 622"/>
                  <a:gd name="T18" fmla="*/ 221 w 374"/>
                  <a:gd name="T19" fmla="*/ 17 h 622"/>
                  <a:gd name="T20" fmla="*/ 141 w 374"/>
                  <a:gd name="T21" fmla="*/ 56 h 622"/>
                  <a:gd name="T22" fmla="*/ 248 w 374"/>
                  <a:gd name="T23" fmla="*/ 110 h 622"/>
                  <a:gd name="T24" fmla="*/ 112 w 374"/>
                  <a:gd name="T25" fmla="*/ 176 h 622"/>
                  <a:gd name="T26" fmla="*/ 284 w 374"/>
                  <a:gd name="T27" fmla="*/ 262 h 622"/>
                  <a:gd name="T28" fmla="*/ 55 w 374"/>
                  <a:gd name="T29" fmla="*/ 374 h 622"/>
                  <a:gd name="T30" fmla="*/ 374 w 374"/>
                  <a:gd name="T31" fmla="*/ 530 h 622"/>
                  <a:gd name="T32" fmla="*/ 187 w 374"/>
                  <a:gd name="T3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4" h="622">
                    <a:moveTo>
                      <a:pt x="187" y="622"/>
                    </a:moveTo>
                    <a:lnTo>
                      <a:pt x="0" y="529"/>
                    </a:lnTo>
                    <a:lnTo>
                      <a:pt x="317" y="375"/>
                    </a:lnTo>
                    <a:lnTo>
                      <a:pt x="88" y="261"/>
                    </a:lnTo>
                    <a:lnTo>
                      <a:pt x="260" y="176"/>
                    </a:lnTo>
                    <a:lnTo>
                      <a:pt x="126" y="110"/>
                    </a:lnTo>
                    <a:lnTo>
                      <a:pt x="231" y="56"/>
                    </a:lnTo>
                    <a:lnTo>
                      <a:pt x="151" y="17"/>
                    </a:lnTo>
                    <a:lnTo>
                      <a:pt x="186" y="0"/>
                    </a:lnTo>
                    <a:lnTo>
                      <a:pt x="221" y="17"/>
                    </a:lnTo>
                    <a:lnTo>
                      <a:pt x="141" y="56"/>
                    </a:lnTo>
                    <a:lnTo>
                      <a:pt x="248" y="110"/>
                    </a:lnTo>
                    <a:lnTo>
                      <a:pt x="112" y="176"/>
                    </a:lnTo>
                    <a:lnTo>
                      <a:pt x="284" y="262"/>
                    </a:lnTo>
                    <a:lnTo>
                      <a:pt x="55" y="374"/>
                    </a:lnTo>
                    <a:lnTo>
                      <a:pt x="374" y="530"/>
                    </a:lnTo>
                    <a:lnTo>
                      <a:pt x="187" y="622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7" name="Freeform 365"/>
              <p:cNvSpPr>
                <a:spLocks/>
              </p:cNvSpPr>
              <p:nvPr/>
            </p:nvSpPr>
            <p:spPr bwMode="auto">
              <a:xfrm>
                <a:off x="9127" y="7394"/>
                <a:ext cx="539" cy="944"/>
              </a:xfrm>
              <a:custGeom>
                <a:avLst/>
                <a:gdLst>
                  <a:gd name="T0" fmla="*/ 0 w 1403"/>
                  <a:gd name="T1" fmla="*/ 2243 h 2566"/>
                  <a:gd name="T2" fmla="*/ 600 w 1403"/>
                  <a:gd name="T3" fmla="*/ 290 h 2566"/>
                  <a:gd name="T4" fmla="*/ 600 w 1403"/>
                  <a:gd name="T5" fmla="*/ 290 h 2566"/>
                  <a:gd name="T6" fmla="*/ 632 w 1403"/>
                  <a:gd name="T7" fmla="*/ 288 h 2566"/>
                  <a:gd name="T8" fmla="*/ 653 w 1403"/>
                  <a:gd name="T9" fmla="*/ 1 h 2566"/>
                  <a:gd name="T10" fmla="*/ 729 w 1403"/>
                  <a:gd name="T11" fmla="*/ 0 h 2566"/>
                  <a:gd name="T12" fmla="*/ 745 w 1403"/>
                  <a:gd name="T13" fmla="*/ 282 h 2566"/>
                  <a:gd name="T14" fmla="*/ 778 w 1403"/>
                  <a:gd name="T15" fmla="*/ 289 h 2566"/>
                  <a:gd name="T16" fmla="*/ 1403 w 1403"/>
                  <a:gd name="T17" fmla="*/ 2243 h 2566"/>
                  <a:gd name="T18" fmla="*/ 1403 w 1403"/>
                  <a:gd name="T19" fmla="*/ 2243 h 2566"/>
                  <a:gd name="T20" fmla="*/ 1287 w 1403"/>
                  <a:gd name="T21" fmla="*/ 2001 h 2566"/>
                  <a:gd name="T22" fmla="*/ 697 w 1403"/>
                  <a:gd name="T23" fmla="*/ 2303 h 2566"/>
                  <a:gd name="T24" fmla="*/ 693 w 1403"/>
                  <a:gd name="T25" fmla="*/ 2566 h 2566"/>
                  <a:gd name="T26" fmla="*/ 697 w 1403"/>
                  <a:gd name="T27" fmla="*/ 2303 h 2566"/>
                  <a:gd name="T28" fmla="*/ 107 w 1403"/>
                  <a:gd name="T29" fmla="*/ 1998 h 2566"/>
                  <a:gd name="T30" fmla="*/ 0 w 1403"/>
                  <a:gd name="T31" fmla="*/ 2243 h 2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03" h="2566">
                    <a:moveTo>
                      <a:pt x="0" y="2243"/>
                    </a:moveTo>
                    <a:cubicBezTo>
                      <a:pt x="284" y="1615"/>
                      <a:pt x="485" y="959"/>
                      <a:pt x="600" y="290"/>
                    </a:cubicBezTo>
                    <a:lnTo>
                      <a:pt x="600" y="290"/>
                    </a:lnTo>
                    <a:lnTo>
                      <a:pt x="632" y="288"/>
                    </a:lnTo>
                    <a:cubicBezTo>
                      <a:pt x="640" y="192"/>
                      <a:pt x="647" y="97"/>
                      <a:pt x="653" y="1"/>
                    </a:cubicBezTo>
                    <a:cubicBezTo>
                      <a:pt x="678" y="1"/>
                      <a:pt x="703" y="0"/>
                      <a:pt x="729" y="0"/>
                    </a:cubicBezTo>
                    <a:cubicBezTo>
                      <a:pt x="731" y="94"/>
                      <a:pt x="736" y="188"/>
                      <a:pt x="745" y="282"/>
                    </a:cubicBezTo>
                    <a:cubicBezTo>
                      <a:pt x="756" y="284"/>
                      <a:pt x="767" y="287"/>
                      <a:pt x="778" y="289"/>
                    </a:cubicBezTo>
                    <a:cubicBezTo>
                      <a:pt x="888" y="962"/>
                      <a:pt x="1099" y="1619"/>
                      <a:pt x="1403" y="2243"/>
                    </a:cubicBezTo>
                    <a:lnTo>
                      <a:pt x="1403" y="2243"/>
                    </a:lnTo>
                    <a:lnTo>
                      <a:pt x="1287" y="2001"/>
                    </a:lnTo>
                    <a:lnTo>
                      <a:pt x="697" y="2303"/>
                    </a:lnTo>
                    <a:lnTo>
                      <a:pt x="693" y="2566"/>
                    </a:lnTo>
                    <a:lnTo>
                      <a:pt x="697" y="2303"/>
                    </a:lnTo>
                    <a:lnTo>
                      <a:pt x="107" y="1998"/>
                    </a:lnTo>
                    <a:lnTo>
                      <a:pt x="0" y="224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4677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88" name="Rectangle 366"/>
              <p:cNvSpPr>
                <a:spLocks noChangeArrowheads="1"/>
              </p:cNvSpPr>
              <p:nvPr/>
            </p:nvSpPr>
            <p:spPr bwMode="auto">
              <a:xfrm>
                <a:off x="9010" y="8511"/>
                <a:ext cx="20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ПРК </a:t>
                </a:r>
                <a:endParaRPr lang="ru-RU" altLang="ru-RU" sz="819" b="1"/>
              </a:p>
            </p:txBody>
          </p:sp>
          <p:sp>
            <p:nvSpPr>
              <p:cNvPr id="289" name="Rectangle 367"/>
              <p:cNvSpPr>
                <a:spLocks noChangeArrowheads="1"/>
              </p:cNvSpPr>
              <p:nvPr/>
            </p:nvSpPr>
            <p:spPr bwMode="auto">
              <a:xfrm>
                <a:off x="9194" y="8511"/>
                <a:ext cx="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4</a:t>
                </a:r>
                <a:endParaRPr lang="ru-RU" altLang="ru-RU" sz="819" b="1"/>
              </a:p>
            </p:txBody>
          </p:sp>
          <p:sp>
            <p:nvSpPr>
              <p:cNvPr id="290" name="Line 368"/>
              <p:cNvSpPr>
                <a:spLocks noChangeShapeType="1"/>
              </p:cNvSpPr>
              <p:nvPr/>
            </p:nvSpPr>
            <p:spPr bwMode="auto">
              <a:xfrm flipV="1">
                <a:off x="3613" y="6243"/>
                <a:ext cx="2576" cy="852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1" name="Freeform 369"/>
              <p:cNvSpPr>
                <a:spLocks/>
              </p:cNvSpPr>
              <p:nvPr/>
            </p:nvSpPr>
            <p:spPr bwMode="auto">
              <a:xfrm>
                <a:off x="3555" y="7072"/>
                <a:ext cx="71" cy="42"/>
              </a:xfrm>
              <a:custGeom>
                <a:avLst/>
                <a:gdLst>
                  <a:gd name="T0" fmla="*/ 71 w 71"/>
                  <a:gd name="T1" fmla="*/ 42 h 42"/>
                  <a:gd name="T2" fmla="*/ 0 w 71"/>
                  <a:gd name="T3" fmla="*/ 42 h 42"/>
                  <a:gd name="T4" fmla="*/ 57 w 71"/>
                  <a:gd name="T5" fmla="*/ 0 h 42"/>
                  <a:gd name="T6" fmla="*/ 71 w 71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42">
                    <a:moveTo>
                      <a:pt x="71" y="42"/>
                    </a:moveTo>
                    <a:lnTo>
                      <a:pt x="0" y="42"/>
                    </a:lnTo>
                    <a:lnTo>
                      <a:pt x="57" y="0"/>
                    </a:lnTo>
                    <a:lnTo>
                      <a:pt x="71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2" name="Freeform 370"/>
              <p:cNvSpPr>
                <a:spLocks/>
              </p:cNvSpPr>
              <p:nvPr/>
            </p:nvSpPr>
            <p:spPr bwMode="auto">
              <a:xfrm>
                <a:off x="6177" y="6224"/>
                <a:ext cx="71" cy="42"/>
              </a:xfrm>
              <a:custGeom>
                <a:avLst/>
                <a:gdLst>
                  <a:gd name="T0" fmla="*/ 0 w 71"/>
                  <a:gd name="T1" fmla="*/ 1 h 42"/>
                  <a:gd name="T2" fmla="*/ 71 w 71"/>
                  <a:gd name="T3" fmla="*/ 0 h 42"/>
                  <a:gd name="T4" fmla="*/ 14 w 71"/>
                  <a:gd name="T5" fmla="*/ 42 h 42"/>
                  <a:gd name="T6" fmla="*/ 0 w 71"/>
                  <a:gd name="T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42">
                    <a:moveTo>
                      <a:pt x="0" y="1"/>
                    </a:moveTo>
                    <a:lnTo>
                      <a:pt x="71" y="0"/>
                    </a:lnTo>
                    <a:lnTo>
                      <a:pt x="14" y="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3" name="Line 371"/>
              <p:cNvSpPr>
                <a:spLocks noChangeShapeType="1"/>
              </p:cNvSpPr>
              <p:nvPr/>
            </p:nvSpPr>
            <p:spPr bwMode="auto">
              <a:xfrm>
                <a:off x="6631" y="6245"/>
                <a:ext cx="2438" cy="849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4" name="Freeform 372"/>
              <p:cNvSpPr>
                <a:spLocks/>
              </p:cNvSpPr>
              <p:nvPr/>
            </p:nvSpPr>
            <p:spPr bwMode="auto">
              <a:xfrm>
                <a:off x="6573" y="6224"/>
                <a:ext cx="71" cy="43"/>
              </a:xfrm>
              <a:custGeom>
                <a:avLst/>
                <a:gdLst>
                  <a:gd name="T0" fmla="*/ 56 w 71"/>
                  <a:gd name="T1" fmla="*/ 43 h 43"/>
                  <a:gd name="T2" fmla="*/ 0 w 71"/>
                  <a:gd name="T3" fmla="*/ 0 h 43"/>
                  <a:gd name="T4" fmla="*/ 71 w 71"/>
                  <a:gd name="T5" fmla="*/ 2 h 43"/>
                  <a:gd name="T6" fmla="*/ 56 w 71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43">
                    <a:moveTo>
                      <a:pt x="56" y="43"/>
                    </a:moveTo>
                    <a:lnTo>
                      <a:pt x="0" y="0"/>
                    </a:lnTo>
                    <a:lnTo>
                      <a:pt x="71" y="2"/>
                    </a:lnTo>
                    <a:lnTo>
                      <a:pt x="56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5" name="Freeform 373"/>
              <p:cNvSpPr>
                <a:spLocks/>
              </p:cNvSpPr>
              <p:nvPr/>
            </p:nvSpPr>
            <p:spPr bwMode="auto">
              <a:xfrm>
                <a:off x="9056" y="7072"/>
                <a:ext cx="71" cy="42"/>
              </a:xfrm>
              <a:custGeom>
                <a:avLst/>
                <a:gdLst>
                  <a:gd name="T0" fmla="*/ 15 w 71"/>
                  <a:gd name="T1" fmla="*/ 0 h 42"/>
                  <a:gd name="T2" fmla="*/ 71 w 71"/>
                  <a:gd name="T3" fmla="*/ 42 h 42"/>
                  <a:gd name="T4" fmla="*/ 0 w 71"/>
                  <a:gd name="T5" fmla="*/ 40 h 42"/>
                  <a:gd name="T6" fmla="*/ 15 w 71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42">
                    <a:moveTo>
                      <a:pt x="15" y="0"/>
                    </a:moveTo>
                    <a:lnTo>
                      <a:pt x="71" y="42"/>
                    </a:lnTo>
                    <a:lnTo>
                      <a:pt x="0" y="4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6" name="Line 374"/>
              <p:cNvSpPr>
                <a:spLocks noChangeShapeType="1"/>
              </p:cNvSpPr>
              <p:nvPr/>
            </p:nvSpPr>
            <p:spPr bwMode="auto">
              <a:xfrm flipV="1">
                <a:off x="5456" y="6266"/>
                <a:ext cx="841" cy="806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7" name="Freeform 375"/>
              <p:cNvSpPr>
                <a:spLocks/>
              </p:cNvSpPr>
              <p:nvPr/>
            </p:nvSpPr>
            <p:spPr bwMode="auto">
              <a:xfrm>
                <a:off x="5412" y="7053"/>
                <a:ext cx="64" cy="61"/>
              </a:xfrm>
              <a:custGeom>
                <a:avLst/>
                <a:gdLst>
                  <a:gd name="T0" fmla="*/ 64 w 64"/>
                  <a:gd name="T1" fmla="*/ 30 h 61"/>
                  <a:gd name="T2" fmla="*/ 0 w 64"/>
                  <a:gd name="T3" fmla="*/ 61 h 61"/>
                  <a:gd name="T4" fmla="*/ 32 w 64"/>
                  <a:gd name="T5" fmla="*/ 0 h 61"/>
                  <a:gd name="T6" fmla="*/ 64 w 64"/>
                  <a:gd name="T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61">
                    <a:moveTo>
                      <a:pt x="64" y="30"/>
                    </a:moveTo>
                    <a:lnTo>
                      <a:pt x="0" y="61"/>
                    </a:lnTo>
                    <a:lnTo>
                      <a:pt x="32" y="0"/>
                    </a:lnTo>
                    <a:lnTo>
                      <a:pt x="64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8" name="Freeform 376"/>
              <p:cNvSpPr>
                <a:spLocks/>
              </p:cNvSpPr>
              <p:nvPr/>
            </p:nvSpPr>
            <p:spPr bwMode="auto">
              <a:xfrm>
                <a:off x="6277" y="6224"/>
                <a:ext cx="64" cy="61"/>
              </a:xfrm>
              <a:custGeom>
                <a:avLst/>
                <a:gdLst>
                  <a:gd name="T0" fmla="*/ 0 w 64"/>
                  <a:gd name="T1" fmla="*/ 31 h 61"/>
                  <a:gd name="T2" fmla="*/ 64 w 64"/>
                  <a:gd name="T3" fmla="*/ 0 h 61"/>
                  <a:gd name="T4" fmla="*/ 32 w 64"/>
                  <a:gd name="T5" fmla="*/ 61 h 61"/>
                  <a:gd name="T6" fmla="*/ 0 w 64"/>
                  <a:gd name="T7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61">
                    <a:moveTo>
                      <a:pt x="0" y="31"/>
                    </a:moveTo>
                    <a:lnTo>
                      <a:pt x="64" y="0"/>
                    </a:lnTo>
                    <a:lnTo>
                      <a:pt x="32" y="6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299" name="Line 377"/>
              <p:cNvSpPr>
                <a:spLocks noChangeShapeType="1"/>
              </p:cNvSpPr>
              <p:nvPr/>
            </p:nvSpPr>
            <p:spPr bwMode="auto">
              <a:xfrm flipH="1" flipV="1">
                <a:off x="6498" y="6269"/>
                <a:ext cx="731" cy="801"/>
              </a:xfrm>
              <a:prstGeom prst="line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0" name="Freeform 378"/>
              <p:cNvSpPr>
                <a:spLocks/>
              </p:cNvSpPr>
              <p:nvPr/>
            </p:nvSpPr>
            <p:spPr bwMode="auto">
              <a:xfrm>
                <a:off x="7208" y="7051"/>
                <a:ext cx="62" cy="63"/>
              </a:xfrm>
              <a:custGeom>
                <a:avLst/>
                <a:gdLst>
                  <a:gd name="T0" fmla="*/ 34 w 62"/>
                  <a:gd name="T1" fmla="*/ 0 h 63"/>
                  <a:gd name="T2" fmla="*/ 62 w 62"/>
                  <a:gd name="T3" fmla="*/ 63 h 63"/>
                  <a:gd name="T4" fmla="*/ 0 w 62"/>
                  <a:gd name="T5" fmla="*/ 28 h 63"/>
                  <a:gd name="T6" fmla="*/ 34 w 62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3">
                    <a:moveTo>
                      <a:pt x="34" y="0"/>
                    </a:moveTo>
                    <a:lnTo>
                      <a:pt x="62" y="63"/>
                    </a:lnTo>
                    <a:lnTo>
                      <a:pt x="0" y="2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1" name="Freeform 379"/>
              <p:cNvSpPr>
                <a:spLocks/>
              </p:cNvSpPr>
              <p:nvPr/>
            </p:nvSpPr>
            <p:spPr bwMode="auto">
              <a:xfrm>
                <a:off x="6457" y="6224"/>
                <a:ext cx="62" cy="63"/>
              </a:xfrm>
              <a:custGeom>
                <a:avLst/>
                <a:gdLst>
                  <a:gd name="T0" fmla="*/ 28 w 62"/>
                  <a:gd name="T1" fmla="*/ 63 h 63"/>
                  <a:gd name="T2" fmla="*/ 0 w 62"/>
                  <a:gd name="T3" fmla="*/ 0 h 63"/>
                  <a:gd name="T4" fmla="*/ 62 w 62"/>
                  <a:gd name="T5" fmla="*/ 35 h 63"/>
                  <a:gd name="T6" fmla="*/ 28 w 62"/>
                  <a:gd name="T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3">
                    <a:moveTo>
                      <a:pt x="28" y="63"/>
                    </a:moveTo>
                    <a:lnTo>
                      <a:pt x="0" y="0"/>
                    </a:lnTo>
                    <a:lnTo>
                      <a:pt x="62" y="35"/>
                    </a:lnTo>
                    <a:lnTo>
                      <a:pt x="28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2" name="Rectangle 380"/>
              <p:cNvSpPr>
                <a:spLocks noChangeArrowheads="1"/>
              </p:cNvSpPr>
              <p:nvPr/>
            </p:nvSpPr>
            <p:spPr bwMode="auto">
              <a:xfrm>
                <a:off x="6024" y="6898"/>
                <a:ext cx="72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312176"/>
                <a:r>
                  <a:rPr lang="ru-RU" altLang="ru-RU" sz="376" b="1">
                    <a:solidFill>
                      <a:srgbClr val="000000"/>
                    </a:solidFill>
                  </a:rPr>
                  <a:t>Радиоканал УКВ</a:t>
                </a:r>
                <a:endParaRPr lang="ru-RU" altLang="ru-RU" sz="819" b="1"/>
              </a:p>
            </p:txBody>
          </p:sp>
          <p:sp>
            <p:nvSpPr>
              <p:cNvPr id="303" name="Rectangle 381"/>
              <p:cNvSpPr>
                <a:spLocks noChangeArrowheads="1"/>
              </p:cNvSpPr>
              <p:nvPr/>
            </p:nvSpPr>
            <p:spPr bwMode="auto">
              <a:xfrm>
                <a:off x="5981" y="6569"/>
                <a:ext cx="6" cy="194"/>
              </a:xfrm>
              <a:prstGeom prst="rect">
                <a:avLst/>
              </a:prstGeom>
              <a:solidFill>
                <a:srgbClr val="FFFF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4" name="Rectangle 382"/>
              <p:cNvSpPr>
                <a:spLocks noChangeArrowheads="1"/>
              </p:cNvSpPr>
              <p:nvPr/>
            </p:nvSpPr>
            <p:spPr bwMode="auto">
              <a:xfrm>
                <a:off x="5987" y="6569"/>
                <a:ext cx="6" cy="1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5" name="Rectangle 383"/>
              <p:cNvSpPr>
                <a:spLocks noChangeArrowheads="1"/>
              </p:cNvSpPr>
              <p:nvPr/>
            </p:nvSpPr>
            <p:spPr bwMode="auto">
              <a:xfrm>
                <a:off x="5993" y="6569"/>
                <a:ext cx="6" cy="194"/>
              </a:xfrm>
              <a:prstGeom prst="rect">
                <a:avLst/>
              </a:prstGeom>
              <a:solidFill>
                <a:srgbClr val="FFF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6" name="Rectangle 384"/>
              <p:cNvSpPr>
                <a:spLocks noChangeArrowheads="1"/>
              </p:cNvSpPr>
              <p:nvPr/>
            </p:nvSpPr>
            <p:spPr bwMode="auto">
              <a:xfrm>
                <a:off x="5999" y="6569"/>
                <a:ext cx="7" cy="194"/>
              </a:xfrm>
              <a:prstGeom prst="rect">
                <a:avLst/>
              </a:prstGeom>
              <a:solidFill>
                <a:srgbClr val="FFF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7" name="Rectangle 385"/>
              <p:cNvSpPr>
                <a:spLocks noChangeArrowheads="1"/>
              </p:cNvSpPr>
              <p:nvPr/>
            </p:nvSpPr>
            <p:spPr bwMode="auto">
              <a:xfrm>
                <a:off x="6006" y="6569"/>
                <a:ext cx="6" cy="194"/>
              </a:xfrm>
              <a:prstGeom prst="rect">
                <a:avLst/>
              </a:pr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8" name="Rectangle 386"/>
              <p:cNvSpPr>
                <a:spLocks noChangeArrowheads="1"/>
              </p:cNvSpPr>
              <p:nvPr/>
            </p:nvSpPr>
            <p:spPr bwMode="auto">
              <a:xfrm>
                <a:off x="6012" y="6569"/>
                <a:ext cx="6" cy="194"/>
              </a:xfrm>
              <a:prstGeom prst="rect">
                <a:avLst/>
              </a:prstGeom>
              <a:solidFill>
                <a:srgbClr val="FFF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09" name="Rectangle 387"/>
              <p:cNvSpPr>
                <a:spLocks noChangeArrowheads="1"/>
              </p:cNvSpPr>
              <p:nvPr/>
            </p:nvSpPr>
            <p:spPr bwMode="auto">
              <a:xfrm>
                <a:off x="6018" y="6569"/>
                <a:ext cx="6" cy="194"/>
              </a:xfrm>
              <a:prstGeom prst="rect">
                <a:avLst/>
              </a:pr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0" name="Rectangle 388"/>
              <p:cNvSpPr>
                <a:spLocks noChangeArrowheads="1"/>
              </p:cNvSpPr>
              <p:nvPr/>
            </p:nvSpPr>
            <p:spPr bwMode="auto">
              <a:xfrm>
                <a:off x="6024" y="6569"/>
                <a:ext cx="6" cy="194"/>
              </a:xfrm>
              <a:prstGeom prst="rect">
                <a:avLst/>
              </a:prstGeom>
              <a:solidFill>
                <a:srgbClr val="FFF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1" name="Rectangle 389"/>
              <p:cNvSpPr>
                <a:spLocks noChangeArrowheads="1"/>
              </p:cNvSpPr>
              <p:nvPr/>
            </p:nvSpPr>
            <p:spPr bwMode="auto">
              <a:xfrm>
                <a:off x="6030" y="6569"/>
                <a:ext cx="6" cy="194"/>
              </a:xfrm>
              <a:prstGeom prst="rect">
                <a:avLst/>
              </a:prstGeom>
              <a:solidFill>
                <a:srgbClr val="FFF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2" name="Rectangle 390"/>
              <p:cNvSpPr>
                <a:spLocks noChangeArrowheads="1"/>
              </p:cNvSpPr>
              <p:nvPr/>
            </p:nvSpPr>
            <p:spPr bwMode="auto">
              <a:xfrm>
                <a:off x="6036" y="6569"/>
                <a:ext cx="6" cy="194"/>
              </a:xfrm>
              <a:prstGeom prst="rect">
                <a:avLst/>
              </a:prstGeom>
              <a:solidFill>
                <a:srgbClr val="FFFF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3" name="Rectangle 391"/>
              <p:cNvSpPr>
                <a:spLocks noChangeArrowheads="1"/>
              </p:cNvSpPr>
              <p:nvPr/>
            </p:nvSpPr>
            <p:spPr bwMode="auto">
              <a:xfrm>
                <a:off x="6042" y="6569"/>
                <a:ext cx="7" cy="194"/>
              </a:xfrm>
              <a:prstGeom prst="rect">
                <a:avLst/>
              </a:prstGeom>
              <a:solidFill>
                <a:srgbClr val="FFF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4" name="Rectangle 392"/>
              <p:cNvSpPr>
                <a:spLocks noChangeArrowheads="1"/>
              </p:cNvSpPr>
              <p:nvPr/>
            </p:nvSpPr>
            <p:spPr bwMode="auto">
              <a:xfrm>
                <a:off x="6049" y="6569"/>
                <a:ext cx="6" cy="194"/>
              </a:xfrm>
              <a:prstGeom prst="rect">
                <a:avLst/>
              </a:prstGeom>
              <a:solidFill>
                <a:srgbClr val="FFFF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5" name="Rectangle 393"/>
              <p:cNvSpPr>
                <a:spLocks noChangeArrowheads="1"/>
              </p:cNvSpPr>
              <p:nvPr/>
            </p:nvSpPr>
            <p:spPr bwMode="auto">
              <a:xfrm>
                <a:off x="6055" y="6569"/>
                <a:ext cx="6" cy="194"/>
              </a:xfrm>
              <a:prstGeom prst="rect">
                <a:avLst/>
              </a:prstGeom>
              <a:solidFill>
                <a:srgbClr val="FF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6" name="Rectangle 394"/>
              <p:cNvSpPr>
                <a:spLocks noChangeArrowheads="1"/>
              </p:cNvSpPr>
              <p:nvPr/>
            </p:nvSpPr>
            <p:spPr bwMode="auto">
              <a:xfrm>
                <a:off x="6061" y="6569"/>
                <a:ext cx="6" cy="194"/>
              </a:xfrm>
              <a:prstGeom prst="rect">
                <a:avLst/>
              </a:prstGeom>
              <a:solidFill>
                <a:srgbClr val="FFFF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7" name="Rectangle 395"/>
              <p:cNvSpPr>
                <a:spLocks noChangeArrowheads="1"/>
              </p:cNvSpPr>
              <p:nvPr/>
            </p:nvSpPr>
            <p:spPr bwMode="auto">
              <a:xfrm>
                <a:off x="6067" y="6569"/>
                <a:ext cx="6" cy="194"/>
              </a:xfrm>
              <a:prstGeom prst="rect">
                <a:avLst/>
              </a:prstGeom>
              <a:solidFill>
                <a:srgbClr val="FFF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8" name="Rectangle 396"/>
              <p:cNvSpPr>
                <a:spLocks noChangeArrowheads="1"/>
              </p:cNvSpPr>
              <p:nvPr/>
            </p:nvSpPr>
            <p:spPr bwMode="auto">
              <a:xfrm>
                <a:off x="6073" y="6569"/>
                <a:ext cx="6" cy="194"/>
              </a:xfrm>
              <a:prstGeom prst="rect">
                <a:avLst/>
              </a:prstGeom>
              <a:solidFill>
                <a:srgbClr val="FFF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19" name="Rectangle 397"/>
              <p:cNvSpPr>
                <a:spLocks noChangeArrowheads="1"/>
              </p:cNvSpPr>
              <p:nvPr/>
            </p:nvSpPr>
            <p:spPr bwMode="auto">
              <a:xfrm>
                <a:off x="6079" y="6569"/>
                <a:ext cx="6" cy="194"/>
              </a:xfrm>
              <a:prstGeom prst="rect">
                <a:avLst/>
              </a:prstGeom>
              <a:solidFill>
                <a:srgbClr val="FFF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0" name="Rectangle 398"/>
              <p:cNvSpPr>
                <a:spLocks noChangeArrowheads="1"/>
              </p:cNvSpPr>
              <p:nvPr/>
            </p:nvSpPr>
            <p:spPr bwMode="auto">
              <a:xfrm>
                <a:off x="6085" y="6569"/>
                <a:ext cx="7" cy="194"/>
              </a:xfrm>
              <a:prstGeom prst="rect">
                <a:avLst/>
              </a:prstGeom>
              <a:solidFill>
                <a:srgbClr val="FF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1" name="Rectangle 399"/>
              <p:cNvSpPr>
                <a:spLocks noChangeArrowheads="1"/>
              </p:cNvSpPr>
              <p:nvPr/>
            </p:nvSpPr>
            <p:spPr bwMode="auto">
              <a:xfrm>
                <a:off x="6092" y="6569"/>
                <a:ext cx="6" cy="194"/>
              </a:xfrm>
              <a:prstGeom prst="rect">
                <a:avLst/>
              </a:prstGeom>
              <a:solidFill>
                <a:srgbClr val="FF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2" name="Rectangle 400"/>
              <p:cNvSpPr>
                <a:spLocks noChangeArrowheads="1"/>
              </p:cNvSpPr>
              <p:nvPr/>
            </p:nvSpPr>
            <p:spPr bwMode="auto">
              <a:xfrm>
                <a:off x="6098" y="6569"/>
                <a:ext cx="6" cy="194"/>
              </a:xfrm>
              <a:prstGeom prst="rect">
                <a:avLst/>
              </a:prstGeom>
              <a:solidFill>
                <a:srgbClr val="FF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3" name="Rectangle 401"/>
              <p:cNvSpPr>
                <a:spLocks noChangeArrowheads="1"/>
              </p:cNvSpPr>
              <p:nvPr/>
            </p:nvSpPr>
            <p:spPr bwMode="auto">
              <a:xfrm>
                <a:off x="6104" y="6569"/>
                <a:ext cx="6" cy="194"/>
              </a:xfrm>
              <a:prstGeom prst="rect">
                <a:avLst/>
              </a:prstGeom>
              <a:solidFill>
                <a:srgbClr val="FFFF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4" name="Rectangle 402"/>
              <p:cNvSpPr>
                <a:spLocks noChangeArrowheads="1"/>
              </p:cNvSpPr>
              <p:nvPr/>
            </p:nvSpPr>
            <p:spPr bwMode="auto">
              <a:xfrm>
                <a:off x="6110" y="6569"/>
                <a:ext cx="6" cy="194"/>
              </a:xfrm>
              <a:prstGeom prst="rect">
                <a:avLst/>
              </a:prstGeom>
              <a:solidFill>
                <a:srgbClr val="FFF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5" name="Rectangle 403"/>
              <p:cNvSpPr>
                <a:spLocks noChangeArrowheads="1"/>
              </p:cNvSpPr>
              <p:nvPr/>
            </p:nvSpPr>
            <p:spPr bwMode="auto">
              <a:xfrm>
                <a:off x="6116" y="6569"/>
                <a:ext cx="6" cy="194"/>
              </a:xfrm>
              <a:prstGeom prst="rect">
                <a:avLst/>
              </a:prstGeom>
              <a:solidFill>
                <a:srgbClr val="FFF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6" name="Rectangle 404"/>
              <p:cNvSpPr>
                <a:spLocks noChangeArrowheads="1"/>
              </p:cNvSpPr>
              <p:nvPr/>
            </p:nvSpPr>
            <p:spPr bwMode="auto">
              <a:xfrm>
                <a:off x="6122" y="6569"/>
                <a:ext cx="6" cy="194"/>
              </a:xfrm>
              <a:prstGeom prst="rect">
                <a:avLst/>
              </a:prstGeom>
              <a:solidFill>
                <a:srgbClr val="FFFF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  <p:sp>
            <p:nvSpPr>
              <p:cNvPr id="327" name="Rectangle 405"/>
              <p:cNvSpPr>
                <a:spLocks noChangeArrowheads="1"/>
              </p:cNvSpPr>
              <p:nvPr/>
            </p:nvSpPr>
            <p:spPr bwMode="auto">
              <a:xfrm>
                <a:off x="6128" y="6569"/>
                <a:ext cx="7" cy="1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1215" tIns="15607" rIns="31215" bIns="1560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819" b="1"/>
              </a:p>
            </p:txBody>
          </p:sp>
        </p:grpSp>
        <p:sp>
          <p:nvSpPr>
            <p:cNvPr id="10" name="Rectangle 407"/>
            <p:cNvSpPr>
              <a:spLocks noChangeArrowheads="1"/>
            </p:cNvSpPr>
            <p:nvPr/>
          </p:nvSpPr>
          <p:spPr bwMode="auto">
            <a:xfrm>
              <a:off x="6135" y="6569"/>
              <a:ext cx="6" cy="194"/>
            </a:xfrm>
            <a:prstGeom prst="rect">
              <a:avLst/>
            </a:prstGeom>
            <a:solidFill>
              <a:srgbClr val="FFF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1" name="Rectangle 408"/>
            <p:cNvSpPr>
              <a:spLocks noChangeArrowheads="1"/>
            </p:cNvSpPr>
            <p:nvPr/>
          </p:nvSpPr>
          <p:spPr bwMode="auto">
            <a:xfrm>
              <a:off x="6141" y="6569"/>
              <a:ext cx="6" cy="194"/>
            </a:xfrm>
            <a:prstGeom prst="rect">
              <a:avLst/>
            </a:prstGeom>
            <a:solidFill>
              <a:srgbClr val="FFF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2" name="Rectangle 409"/>
            <p:cNvSpPr>
              <a:spLocks noChangeArrowheads="1"/>
            </p:cNvSpPr>
            <p:nvPr/>
          </p:nvSpPr>
          <p:spPr bwMode="auto">
            <a:xfrm>
              <a:off x="6147" y="6569"/>
              <a:ext cx="6" cy="194"/>
            </a:xfrm>
            <a:prstGeom prst="rect">
              <a:avLst/>
            </a:prstGeom>
            <a:solidFill>
              <a:srgbClr val="FFF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3" name="Rectangle 410"/>
            <p:cNvSpPr>
              <a:spLocks noChangeArrowheads="1"/>
            </p:cNvSpPr>
            <p:nvPr/>
          </p:nvSpPr>
          <p:spPr bwMode="auto">
            <a:xfrm>
              <a:off x="6153" y="6569"/>
              <a:ext cx="6" cy="194"/>
            </a:xfrm>
            <a:prstGeom prst="rect">
              <a:avLst/>
            </a:prstGeom>
            <a:solidFill>
              <a:srgbClr val="FFF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4" name="Rectangle 411"/>
            <p:cNvSpPr>
              <a:spLocks noChangeArrowheads="1"/>
            </p:cNvSpPr>
            <p:nvPr/>
          </p:nvSpPr>
          <p:spPr bwMode="auto">
            <a:xfrm>
              <a:off x="6159" y="6569"/>
              <a:ext cx="6" cy="194"/>
            </a:xfrm>
            <a:prstGeom prst="rect">
              <a:avLst/>
            </a:prstGeom>
            <a:solidFill>
              <a:srgbClr val="FFFF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5" name="Rectangle 412"/>
            <p:cNvSpPr>
              <a:spLocks noChangeArrowheads="1"/>
            </p:cNvSpPr>
            <p:nvPr/>
          </p:nvSpPr>
          <p:spPr bwMode="auto">
            <a:xfrm>
              <a:off x="6165" y="6569"/>
              <a:ext cx="6" cy="194"/>
            </a:xfrm>
            <a:prstGeom prst="rect">
              <a:avLst/>
            </a:pr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6" name="Rectangle 413"/>
            <p:cNvSpPr>
              <a:spLocks noChangeArrowheads="1"/>
            </p:cNvSpPr>
            <p:nvPr/>
          </p:nvSpPr>
          <p:spPr bwMode="auto">
            <a:xfrm>
              <a:off x="6171" y="6569"/>
              <a:ext cx="7" cy="194"/>
            </a:xfrm>
            <a:prstGeom prst="rect">
              <a:avLst/>
            </a:prstGeom>
            <a:solidFill>
              <a:srgbClr val="FFFF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7" name="Rectangle 414"/>
            <p:cNvSpPr>
              <a:spLocks noChangeArrowheads="1"/>
            </p:cNvSpPr>
            <p:nvPr/>
          </p:nvSpPr>
          <p:spPr bwMode="auto">
            <a:xfrm>
              <a:off x="6178" y="6569"/>
              <a:ext cx="6" cy="194"/>
            </a:xfrm>
            <a:prstGeom prst="rect">
              <a:avLst/>
            </a:prstGeom>
            <a:solidFill>
              <a:srgbClr val="FFFF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8" name="Rectangle 415"/>
            <p:cNvSpPr>
              <a:spLocks noChangeArrowheads="1"/>
            </p:cNvSpPr>
            <p:nvPr/>
          </p:nvSpPr>
          <p:spPr bwMode="auto">
            <a:xfrm>
              <a:off x="6184" y="6569"/>
              <a:ext cx="6" cy="194"/>
            </a:xfrm>
            <a:prstGeom prst="rect">
              <a:avLst/>
            </a:prstGeom>
            <a:solidFill>
              <a:srgbClr val="FFF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9" name="Rectangle 416"/>
            <p:cNvSpPr>
              <a:spLocks noChangeArrowheads="1"/>
            </p:cNvSpPr>
            <p:nvPr/>
          </p:nvSpPr>
          <p:spPr bwMode="auto">
            <a:xfrm>
              <a:off x="6190" y="6569"/>
              <a:ext cx="6" cy="194"/>
            </a:xfrm>
            <a:prstGeom prst="rect">
              <a:avLst/>
            </a:prstGeom>
            <a:solidFill>
              <a:srgbClr val="FFFF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0" name="Rectangle 417"/>
            <p:cNvSpPr>
              <a:spLocks noChangeArrowheads="1"/>
            </p:cNvSpPr>
            <p:nvPr/>
          </p:nvSpPr>
          <p:spPr bwMode="auto">
            <a:xfrm>
              <a:off x="6196" y="6569"/>
              <a:ext cx="6" cy="194"/>
            </a:xfrm>
            <a:prstGeom prst="rect">
              <a:avLst/>
            </a:prstGeom>
            <a:solidFill>
              <a:srgbClr val="FFF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1" name="Rectangle 418"/>
            <p:cNvSpPr>
              <a:spLocks noChangeArrowheads="1"/>
            </p:cNvSpPr>
            <p:nvPr/>
          </p:nvSpPr>
          <p:spPr bwMode="auto">
            <a:xfrm>
              <a:off x="6202" y="6569"/>
              <a:ext cx="6" cy="194"/>
            </a:xfrm>
            <a:prstGeom prst="rect">
              <a:avLst/>
            </a:prstGeom>
            <a:solidFill>
              <a:srgbClr val="FFF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2" name="Rectangle 419"/>
            <p:cNvSpPr>
              <a:spLocks noChangeArrowheads="1"/>
            </p:cNvSpPr>
            <p:nvPr/>
          </p:nvSpPr>
          <p:spPr bwMode="auto">
            <a:xfrm>
              <a:off x="6208" y="6569"/>
              <a:ext cx="6" cy="194"/>
            </a:xfrm>
            <a:prstGeom prst="rect">
              <a:avLst/>
            </a:prstGeom>
            <a:solidFill>
              <a:srgbClr val="FFF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3" name="Rectangle 420"/>
            <p:cNvSpPr>
              <a:spLocks noChangeArrowheads="1"/>
            </p:cNvSpPr>
            <p:nvPr/>
          </p:nvSpPr>
          <p:spPr bwMode="auto">
            <a:xfrm>
              <a:off x="6214" y="6569"/>
              <a:ext cx="7" cy="194"/>
            </a:xfrm>
            <a:prstGeom prst="rect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4" name="Rectangle 421"/>
            <p:cNvSpPr>
              <a:spLocks noChangeArrowheads="1"/>
            </p:cNvSpPr>
            <p:nvPr/>
          </p:nvSpPr>
          <p:spPr bwMode="auto">
            <a:xfrm>
              <a:off x="6221" y="6569"/>
              <a:ext cx="6" cy="194"/>
            </a:xfrm>
            <a:prstGeom prst="rect">
              <a:avLst/>
            </a:prstGeom>
            <a:solidFill>
              <a:srgbClr val="FFF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5" name="Rectangle 422"/>
            <p:cNvSpPr>
              <a:spLocks noChangeArrowheads="1"/>
            </p:cNvSpPr>
            <p:nvPr/>
          </p:nvSpPr>
          <p:spPr bwMode="auto">
            <a:xfrm>
              <a:off x="6227" y="6569"/>
              <a:ext cx="6" cy="194"/>
            </a:xfrm>
            <a:prstGeom prst="rect">
              <a:avLst/>
            </a:prstGeom>
            <a:solidFill>
              <a:srgbClr val="FFF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6" name="Rectangle 423"/>
            <p:cNvSpPr>
              <a:spLocks noChangeArrowheads="1"/>
            </p:cNvSpPr>
            <p:nvPr/>
          </p:nvSpPr>
          <p:spPr bwMode="auto">
            <a:xfrm>
              <a:off x="6233" y="6569"/>
              <a:ext cx="6" cy="194"/>
            </a:xfrm>
            <a:prstGeom prst="rect">
              <a:avLst/>
            </a:prstGeom>
            <a:solidFill>
              <a:srgbClr val="FFF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7" name="Rectangle 424"/>
            <p:cNvSpPr>
              <a:spLocks noChangeArrowheads="1"/>
            </p:cNvSpPr>
            <p:nvPr/>
          </p:nvSpPr>
          <p:spPr bwMode="auto">
            <a:xfrm>
              <a:off x="6239" y="6569"/>
              <a:ext cx="6" cy="194"/>
            </a:xfrm>
            <a:prstGeom prst="rect">
              <a:avLst/>
            </a:prstGeom>
            <a:solidFill>
              <a:srgbClr val="FFF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8" name="Rectangle 425"/>
            <p:cNvSpPr>
              <a:spLocks noChangeArrowheads="1"/>
            </p:cNvSpPr>
            <p:nvPr/>
          </p:nvSpPr>
          <p:spPr bwMode="auto">
            <a:xfrm>
              <a:off x="6245" y="6569"/>
              <a:ext cx="6" cy="194"/>
            </a:xfrm>
            <a:prstGeom prst="rect">
              <a:avLst/>
            </a:prstGeom>
            <a:solidFill>
              <a:srgbClr val="FFF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29" name="Rectangle 426"/>
            <p:cNvSpPr>
              <a:spLocks noChangeArrowheads="1"/>
            </p:cNvSpPr>
            <p:nvPr/>
          </p:nvSpPr>
          <p:spPr bwMode="auto">
            <a:xfrm>
              <a:off x="6251" y="6569"/>
              <a:ext cx="6" cy="194"/>
            </a:xfrm>
            <a:prstGeom prst="rect">
              <a:avLst/>
            </a:prstGeom>
            <a:solidFill>
              <a:srgbClr val="FFF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0" name="Rectangle 427"/>
            <p:cNvSpPr>
              <a:spLocks noChangeArrowheads="1"/>
            </p:cNvSpPr>
            <p:nvPr/>
          </p:nvSpPr>
          <p:spPr bwMode="auto">
            <a:xfrm>
              <a:off x="6257" y="6569"/>
              <a:ext cx="7" cy="194"/>
            </a:xfrm>
            <a:prstGeom prst="rect">
              <a:avLst/>
            </a:prstGeom>
            <a:solidFill>
              <a:srgbClr val="FFF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1" name="Rectangle 428"/>
            <p:cNvSpPr>
              <a:spLocks noChangeArrowheads="1"/>
            </p:cNvSpPr>
            <p:nvPr/>
          </p:nvSpPr>
          <p:spPr bwMode="auto">
            <a:xfrm>
              <a:off x="6264" y="6569"/>
              <a:ext cx="6" cy="194"/>
            </a:xfrm>
            <a:prstGeom prst="rect">
              <a:avLst/>
            </a:prstGeom>
            <a:solidFill>
              <a:srgbClr val="FFFF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2" name="Rectangle 429"/>
            <p:cNvSpPr>
              <a:spLocks noChangeArrowheads="1"/>
            </p:cNvSpPr>
            <p:nvPr/>
          </p:nvSpPr>
          <p:spPr bwMode="auto">
            <a:xfrm>
              <a:off x="6270" y="6569"/>
              <a:ext cx="6" cy="194"/>
            </a:xfrm>
            <a:prstGeom prst="rect">
              <a:avLst/>
            </a:prstGeom>
            <a:solidFill>
              <a:srgbClr val="FF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3" name="Rectangle 430"/>
            <p:cNvSpPr>
              <a:spLocks noChangeArrowheads="1"/>
            </p:cNvSpPr>
            <p:nvPr/>
          </p:nvSpPr>
          <p:spPr bwMode="auto">
            <a:xfrm>
              <a:off x="6276" y="6569"/>
              <a:ext cx="6" cy="194"/>
            </a:xfrm>
            <a:prstGeom prst="rect">
              <a:avLst/>
            </a:prstGeom>
            <a:solidFill>
              <a:srgbClr val="FFF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4" name="Rectangle 431"/>
            <p:cNvSpPr>
              <a:spLocks noChangeArrowheads="1"/>
            </p:cNvSpPr>
            <p:nvPr/>
          </p:nvSpPr>
          <p:spPr bwMode="auto">
            <a:xfrm>
              <a:off x="6282" y="6569"/>
              <a:ext cx="6" cy="194"/>
            </a:xfrm>
            <a:prstGeom prst="rect">
              <a:avLst/>
            </a:prstGeom>
            <a:solidFill>
              <a:srgbClr val="FFF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5" name="Rectangle 432"/>
            <p:cNvSpPr>
              <a:spLocks noChangeArrowheads="1"/>
            </p:cNvSpPr>
            <p:nvPr/>
          </p:nvSpPr>
          <p:spPr bwMode="auto">
            <a:xfrm>
              <a:off x="6288" y="6569"/>
              <a:ext cx="6" cy="194"/>
            </a:xfrm>
            <a:prstGeom prst="rect">
              <a:avLst/>
            </a:prstGeom>
            <a:solidFill>
              <a:srgbClr val="FFF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6" name="Rectangle 433"/>
            <p:cNvSpPr>
              <a:spLocks noChangeArrowheads="1"/>
            </p:cNvSpPr>
            <p:nvPr/>
          </p:nvSpPr>
          <p:spPr bwMode="auto">
            <a:xfrm>
              <a:off x="6294" y="6569"/>
              <a:ext cx="6" cy="194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7" name="Rectangle 434"/>
            <p:cNvSpPr>
              <a:spLocks noChangeArrowheads="1"/>
            </p:cNvSpPr>
            <p:nvPr/>
          </p:nvSpPr>
          <p:spPr bwMode="auto">
            <a:xfrm>
              <a:off x="6300" y="6569"/>
              <a:ext cx="7" cy="194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8" name="Rectangle 435"/>
            <p:cNvSpPr>
              <a:spLocks noChangeArrowheads="1"/>
            </p:cNvSpPr>
            <p:nvPr/>
          </p:nvSpPr>
          <p:spPr bwMode="auto">
            <a:xfrm>
              <a:off x="6307" y="6569"/>
              <a:ext cx="6" cy="194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39" name="Rectangle 436"/>
            <p:cNvSpPr>
              <a:spLocks noChangeArrowheads="1"/>
            </p:cNvSpPr>
            <p:nvPr/>
          </p:nvSpPr>
          <p:spPr bwMode="auto">
            <a:xfrm>
              <a:off x="6313" y="6569"/>
              <a:ext cx="6" cy="194"/>
            </a:xfrm>
            <a:prstGeom prst="rect">
              <a:avLst/>
            </a:prstGeom>
            <a:solidFill>
              <a:srgbClr val="FFFF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0" name="Rectangle 437"/>
            <p:cNvSpPr>
              <a:spLocks noChangeArrowheads="1"/>
            </p:cNvSpPr>
            <p:nvPr/>
          </p:nvSpPr>
          <p:spPr bwMode="auto">
            <a:xfrm>
              <a:off x="6319" y="6569"/>
              <a:ext cx="6" cy="194"/>
            </a:xfrm>
            <a:prstGeom prst="rect">
              <a:avLst/>
            </a:prstGeom>
            <a:solidFill>
              <a:srgbClr val="FFF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1" name="Rectangle 438"/>
            <p:cNvSpPr>
              <a:spLocks noChangeArrowheads="1"/>
            </p:cNvSpPr>
            <p:nvPr/>
          </p:nvSpPr>
          <p:spPr bwMode="auto">
            <a:xfrm>
              <a:off x="6325" y="6569"/>
              <a:ext cx="6" cy="194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2" name="Rectangle 439"/>
            <p:cNvSpPr>
              <a:spLocks noChangeArrowheads="1"/>
            </p:cNvSpPr>
            <p:nvPr/>
          </p:nvSpPr>
          <p:spPr bwMode="auto">
            <a:xfrm>
              <a:off x="6331" y="6569"/>
              <a:ext cx="6" cy="194"/>
            </a:xfrm>
            <a:prstGeom prst="rect">
              <a:avLst/>
            </a:prstGeom>
            <a:solidFill>
              <a:srgbClr val="FFF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3" name="Rectangle 440"/>
            <p:cNvSpPr>
              <a:spLocks noChangeArrowheads="1"/>
            </p:cNvSpPr>
            <p:nvPr/>
          </p:nvSpPr>
          <p:spPr bwMode="auto">
            <a:xfrm>
              <a:off x="6337" y="6569"/>
              <a:ext cx="6" cy="194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4" name="Rectangle 441"/>
            <p:cNvSpPr>
              <a:spLocks noChangeArrowheads="1"/>
            </p:cNvSpPr>
            <p:nvPr/>
          </p:nvSpPr>
          <p:spPr bwMode="auto">
            <a:xfrm>
              <a:off x="6343" y="6569"/>
              <a:ext cx="7" cy="194"/>
            </a:xfrm>
            <a:prstGeom prst="rect">
              <a:avLst/>
            </a:prstGeom>
            <a:solidFill>
              <a:srgbClr val="FFFF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5" name="Rectangle 442"/>
            <p:cNvSpPr>
              <a:spLocks noChangeArrowheads="1"/>
            </p:cNvSpPr>
            <p:nvPr/>
          </p:nvSpPr>
          <p:spPr bwMode="auto">
            <a:xfrm>
              <a:off x="6350" y="6569"/>
              <a:ext cx="6" cy="194"/>
            </a:xfrm>
            <a:prstGeom prst="rect">
              <a:avLst/>
            </a:prstGeom>
            <a:solidFill>
              <a:srgbClr val="FFFF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6" name="Rectangle 443"/>
            <p:cNvSpPr>
              <a:spLocks noChangeArrowheads="1"/>
            </p:cNvSpPr>
            <p:nvPr/>
          </p:nvSpPr>
          <p:spPr bwMode="auto">
            <a:xfrm>
              <a:off x="6356" y="6569"/>
              <a:ext cx="6" cy="194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7" name="Rectangle 444"/>
            <p:cNvSpPr>
              <a:spLocks noChangeArrowheads="1"/>
            </p:cNvSpPr>
            <p:nvPr/>
          </p:nvSpPr>
          <p:spPr bwMode="auto">
            <a:xfrm>
              <a:off x="6362" y="6569"/>
              <a:ext cx="6" cy="194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8" name="Rectangle 445"/>
            <p:cNvSpPr>
              <a:spLocks noChangeArrowheads="1"/>
            </p:cNvSpPr>
            <p:nvPr/>
          </p:nvSpPr>
          <p:spPr bwMode="auto">
            <a:xfrm>
              <a:off x="6368" y="6569"/>
              <a:ext cx="6" cy="194"/>
            </a:xfrm>
            <a:prstGeom prst="rect">
              <a:avLst/>
            </a:prstGeom>
            <a:solidFill>
              <a:srgbClr val="FFFF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49" name="Rectangle 446"/>
            <p:cNvSpPr>
              <a:spLocks noChangeArrowheads="1"/>
            </p:cNvSpPr>
            <p:nvPr/>
          </p:nvSpPr>
          <p:spPr bwMode="auto">
            <a:xfrm>
              <a:off x="6374" y="6569"/>
              <a:ext cx="6" cy="194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0" name="Rectangle 447"/>
            <p:cNvSpPr>
              <a:spLocks noChangeArrowheads="1"/>
            </p:cNvSpPr>
            <p:nvPr/>
          </p:nvSpPr>
          <p:spPr bwMode="auto">
            <a:xfrm>
              <a:off x="6380" y="6569"/>
              <a:ext cx="6" cy="194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1" name="Rectangle 448"/>
            <p:cNvSpPr>
              <a:spLocks noChangeArrowheads="1"/>
            </p:cNvSpPr>
            <p:nvPr/>
          </p:nvSpPr>
          <p:spPr bwMode="auto">
            <a:xfrm>
              <a:off x="6386" y="6569"/>
              <a:ext cx="7" cy="194"/>
            </a:xfrm>
            <a:prstGeom prst="rect">
              <a:avLst/>
            </a:prstGeom>
            <a:solidFill>
              <a:srgbClr val="FFF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2" name="Rectangle 449"/>
            <p:cNvSpPr>
              <a:spLocks noChangeArrowheads="1"/>
            </p:cNvSpPr>
            <p:nvPr/>
          </p:nvSpPr>
          <p:spPr bwMode="auto">
            <a:xfrm>
              <a:off x="6393" y="6569"/>
              <a:ext cx="6" cy="194"/>
            </a:xfrm>
            <a:prstGeom prst="rect">
              <a:avLst/>
            </a:prstGeom>
            <a:solidFill>
              <a:srgbClr val="FFFF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3" name="Rectangle 450"/>
            <p:cNvSpPr>
              <a:spLocks noChangeArrowheads="1"/>
            </p:cNvSpPr>
            <p:nvPr/>
          </p:nvSpPr>
          <p:spPr bwMode="auto">
            <a:xfrm>
              <a:off x="6399" y="6569"/>
              <a:ext cx="6" cy="194"/>
            </a:xfrm>
            <a:prstGeom prst="rect">
              <a:avLst/>
            </a:prstGeom>
            <a:solidFill>
              <a:srgbClr val="FFF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4" name="Rectangle 451"/>
            <p:cNvSpPr>
              <a:spLocks noChangeArrowheads="1"/>
            </p:cNvSpPr>
            <p:nvPr/>
          </p:nvSpPr>
          <p:spPr bwMode="auto">
            <a:xfrm>
              <a:off x="6405" y="6569"/>
              <a:ext cx="6" cy="194"/>
            </a:xfrm>
            <a:prstGeom prst="rect">
              <a:avLst/>
            </a:prstGeom>
            <a:solidFill>
              <a:srgbClr val="FFF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5" name="Rectangle 452"/>
            <p:cNvSpPr>
              <a:spLocks noChangeArrowheads="1"/>
            </p:cNvSpPr>
            <p:nvPr/>
          </p:nvSpPr>
          <p:spPr bwMode="auto">
            <a:xfrm>
              <a:off x="6411" y="6569"/>
              <a:ext cx="6" cy="194"/>
            </a:xfrm>
            <a:prstGeom prst="rect">
              <a:avLst/>
            </a:prstGeom>
            <a:solidFill>
              <a:srgbClr val="FF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6" name="Rectangle 453"/>
            <p:cNvSpPr>
              <a:spLocks noChangeArrowheads="1"/>
            </p:cNvSpPr>
            <p:nvPr/>
          </p:nvSpPr>
          <p:spPr bwMode="auto">
            <a:xfrm>
              <a:off x="6417" y="6569"/>
              <a:ext cx="6" cy="194"/>
            </a:xfrm>
            <a:prstGeom prst="rect">
              <a:avLst/>
            </a:prstGeom>
            <a:solidFill>
              <a:srgbClr val="FFF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7" name="Rectangle 454"/>
            <p:cNvSpPr>
              <a:spLocks noChangeArrowheads="1"/>
            </p:cNvSpPr>
            <p:nvPr/>
          </p:nvSpPr>
          <p:spPr bwMode="auto">
            <a:xfrm>
              <a:off x="6423" y="6569"/>
              <a:ext cx="6" cy="194"/>
            </a:xfrm>
            <a:prstGeom prst="rect">
              <a:avLst/>
            </a:prstGeom>
            <a:solidFill>
              <a:srgbClr val="FFF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8" name="Rectangle 455"/>
            <p:cNvSpPr>
              <a:spLocks noChangeArrowheads="1"/>
            </p:cNvSpPr>
            <p:nvPr/>
          </p:nvSpPr>
          <p:spPr bwMode="auto">
            <a:xfrm>
              <a:off x="6429" y="6569"/>
              <a:ext cx="7" cy="194"/>
            </a:xfrm>
            <a:prstGeom prst="rect">
              <a:avLst/>
            </a:prstGeom>
            <a:solidFill>
              <a:srgbClr val="FFF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59" name="Rectangle 456"/>
            <p:cNvSpPr>
              <a:spLocks noChangeArrowheads="1"/>
            </p:cNvSpPr>
            <p:nvPr/>
          </p:nvSpPr>
          <p:spPr bwMode="auto">
            <a:xfrm>
              <a:off x="6436" y="6569"/>
              <a:ext cx="6" cy="194"/>
            </a:xfrm>
            <a:prstGeom prst="rect">
              <a:avLst/>
            </a:prstGeom>
            <a:solidFill>
              <a:srgbClr val="FFF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0" name="Rectangle 457"/>
            <p:cNvSpPr>
              <a:spLocks noChangeArrowheads="1"/>
            </p:cNvSpPr>
            <p:nvPr/>
          </p:nvSpPr>
          <p:spPr bwMode="auto">
            <a:xfrm>
              <a:off x="6442" y="6569"/>
              <a:ext cx="6" cy="194"/>
            </a:xfrm>
            <a:prstGeom prst="rect">
              <a:avLst/>
            </a:prstGeom>
            <a:solidFill>
              <a:srgbClr val="FFF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1" name="Rectangle 458"/>
            <p:cNvSpPr>
              <a:spLocks noChangeArrowheads="1"/>
            </p:cNvSpPr>
            <p:nvPr/>
          </p:nvSpPr>
          <p:spPr bwMode="auto">
            <a:xfrm>
              <a:off x="6448" y="6569"/>
              <a:ext cx="6" cy="194"/>
            </a:xfrm>
            <a:prstGeom prst="rect">
              <a:avLst/>
            </a:prstGeom>
            <a:solidFill>
              <a:srgbClr val="FFF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2" name="Rectangle 459"/>
            <p:cNvSpPr>
              <a:spLocks noChangeArrowheads="1"/>
            </p:cNvSpPr>
            <p:nvPr/>
          </p:nvSpPr>
          <p:spPr bwMode="auto">
            <a:xfrm>
              <a:off x="6454" y="6569"/>
              <a:ext cx="6" cy="194"/>
            </a:xfrm>
            <a:prstGeom prst="rect">
              <a:avLst/>
            </a:prstGeom>
            <a:solidFill>
              <a:srgbClr val="FFF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3" name="Rectangle 460"/>
            <p:cNvSpPr>
              <a:spLocks noChangeArrowheads="1"/>
            </p:cNvSpPr>
            <p:nvPr/>
          </p:nvSpPr>
          <p:spPr bwMode="auto">
            <a:xfrm>
              <a:off x="6460" y="6569"/>
              <a:ext cx="6" cy="194"/>
            </a:xfrm>
            <a:prstGeom prst="rect">
              <a:avLst/>
            </a:prstGeom>
            <a:solidFill>
              <a:srgbClr val="FFF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4" name="Rectangle 461"/>
            <p:cNvSpPr>
              <a:spLocks noChangeArrowheads="1"/>
            </p:cNvSpPr>
            <p:nvPr/>
          </p:nvSpPr>
          <p:spPr bwMode="auto">
            <a:xfrm>
              <a:off x="6466" y="6569"/>
              <a:ext cx="6" cy="194"/>
            </a:xfrm>
            <a:prstGeom prst="rect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5" name="Rectangle 462"/>
            <p:cNvSpPr>
              <a:spLocks noChangeArrowheads="1"/>
            </p:cNvSpPr>
            <p:nvPr/>
          </p:nvSpPr>
          <p:spPr bwMode="auto">
            <a:xfrm>
              <a:off x="6472" y="6569"/>
              <a:ext cx="7" cy="194"/>
            </a:xfrm>
            <a:prstGeom prst="rect">
              <a:avLst/>
            </a:prstGeom>
            <a:solidFill>
              <a:srgbClr val="FFF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6" name="Rectangle 463"/>
            <p:cNvSpPr>
              <a:spLocks noChangeArrowheads="1"/>
            </p:cNvSpPr>
            <p:nvPr/>
          </p:nvSpPr>
          <p:spPr bwMode="auto">
            <a:xfrm>
              <a:off x="6479" y="6569"/>
              <a:ext cx="6" cy="194"/>
            </a:xfrm>
            <a:prstGeom prst="rect">
              <a:avLst/>
            </a:prstGeom>
            <a:solidFill>
              <a:srgbClr val="FFF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8" name="Rectangle 464"/>
            <p:cNvSpPr>
              <a:spLocks noChangeArrowheads="1"/>
            </p:cNvSpPr>
            <p:nvPr/>
          </p:nvSpPr>
          <p:spPr bwMode="auto">
            <a:xfrm>
              <a:off x="6485" y="6569"/>
              <a:ext cx="6" cy="194"/>
            </a:xfrm>
            <a:prstGeom prst="rect">
              <a:avLst/>
            </a:pr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69" name="Rectangle 465"/>
            <p:cNvSpPr>
              <a:spLocks noChangeArrowheads="1"/>
            </p:cNvSpPr>
            <p:nvPr/>
          </p:nvSpPr>
          <p:spPr bwMode="auto">
            <a:xfrm>
              <a:off x="6491" y="6569"/>
              <a:ext cx="6" cy="194"/>
            </a:xfrm>
            <a:prstGeom prst="rect">
              <a:avLst/>
            </a:prstGeom>
            <a:solidFill>
              <a:srgbClr val="FFF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0" name="Rectangle 466"/>
            <p:cNvSpPr>
              <a:spLocks noChangeArrowheads="1"/>
            </p:cNvSpPr>
            <p:nvPr/>
          </p:nvSpPr>
          <p:spPr bwMode="auto">
            <a:xfrm>
              <a:off x="6497" y="6569"/>
              <a:ext cx="6" cy="194"/>
            </a:xfrm>
            <a:prstGeom prst="rect">
              <a:avLst/>
            </a:prstGeom>
            <a:solidFill>
              <a:srgbClr val="FFF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1" name="Rectangle 467"/>
            <p:cNvSpPr>
              <a:spLocks noChangeArrowheads="1"/>
            </p:cNvSpPr>
            <p:nvPr/>
          </p:nvSpPr>
          <p:spPr bwMode="auto">
            <a:xfrm>
              <a:off x="6503" y="6569"/>
              <a:ext cx="6" cy="194"/>
            </a:xfrm>
            <a:prstGeom prst="rect">
              <a:avLst/>
            </a:prstGeom>
            <a:solidFill>
              <a:srgbClr val="FFF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2" name="Rectangle 468"/>
            <p:cNvSpPr>
              <a:spLocks noChangeArrowheads="1"/>
            </p:cNvSpPr>
            <p:nvPr/>
          </p:nvSpPr>
          <p:spPr bwMode="auto">
            <a:xfrm>
              <a:off x="6509" y="6569"/>
              <a:ext cx="6" cy="194"/>
            </a:xfrm>
            <a:prstGeom prst="rect">
              <a:avLst/>
            </a:prstGeom>
            <a:solidFill>
              <a:srgbClr val="FFFF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4" name="Rectangle 469"/>
            <p:cNvSpPr>
              <a:spLocks noChangeArrowheads="1"/>
            </p:cNvSpPr>
            <p:nvPr/>
          </p:nvSpPr>
          <p:spPr bwMode="auto">
            <a:xfrm>
              <a:off x="6515" y="6569"/>
              <a:ext cx="7" cy="194"/>
            </a:xfrm>
            <a:prstGeom prst="rect">
              <a:avLst/>
            </a:prstGeom>
            <a:solidFill>
              <a:srgbClr val="FFF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5" name="Rectangle 470"/>
            <p:cNvSpPr>
              <a:spLocks noChangeArrowheads="1"/>
            </p:cNvSpPr>
            <p:nvPr/>
          </p:nvSpPr>
          <p:spPr bwMode="auto">
            <a:xfrm>
              <a:off x="6522" y="6569"/>
              <a:ext cx="6" cy="194"/>
            </a:xfrm>
            <a:prstGeom prst="rect">
              <a:avLst/>
            </a:prstGeom>
            <a:solidFill>
              <a:srgbClr val="FFF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6" name="Rectangle 471"/>
            <p:cNvSpPr>
              <a:spLocks noChangeArrowheads="1"/>
            </p:cNvSpPr>
            <p:nvPr/>
          </p:nvSpPr>
          <p:spPr bwMode="auto">
            <a:xfrm>
              <a:off x="6528" y="6569"/>
              <a:ext cx="6" cy="194"/>
            </a:xfrm>
            <a:prstGeom prst="rect">
              <a:avLst/>
            </a:prstGeom>
            <a:solidFill>
              <a:srgbClr val="FFF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7" name="Rectangle 472"/>
            <p:cNvSpPr>
              <a:spLocks noChangeArrowheads="1"/>
            </p:cNvSpPr>
            <p:nvPr/>
          </p:nvSpPr>
          <p:spPr bwMode="auto">
            <a:xfrm>
              <a:off x="6534" y="6569"/>
              <a:ext cx="6" cy="194"/>
            </a:xfrm>
            <a:prstGeom prst="rect">
              <a:avLst/>
            </a:prstGeom>
            <a:solidFill>
              <a:srgbClr val="FFF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8" name="Rectangle 473"/>
            <p:cNvSpPr>
              <a:spLocks noChangeArrowheads="1"/>
            </p:cNvSpPr>
            <p:nvPr/>
          </p:nvSpPr>
          <p:spPr bwMode="auto">
            <a:xfrm>
              <a:off x="6540" y="6569"/>
              <a:ext cx="6" cy="194"/>
            </a:xfrm>
            <a:prstGeom prst="rect">
              <a:avLst/>
            </a:prstGeom>
            <a:solidFill>
              <a:srgbClr val="FFF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79" name="Rectangle 474"/>
            <p:cNvSpPr>
              <a:spLocks noChangeArrowheads="1"/>
            </p:cNvSpPr>
            <p:nvPr/>
          </p:nvSpPr>
          <p:spPr bwMode="auto">
            <a:xfrm>
              <a:off x="6546" y="6569"/>
              <a:ext cx="6" cy="194"/>
            </a:xfrm>
            <a:prstGeom prst="rect">
              <a:avLst/>
            </a:prstGeom>
            <a:solidFill>
              <a:srgbClr val="FFF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0" name="Rectangle 475"/>
            <p:cNvSpPr>
              <a:spLocks noChangeArrowheads="1"/>
            </p:cNvSpPr>
            <p:nvPr/>
          </p:nvSpPr>
          <p:spPr bwMode="auto">
            <a:xfrm>
              <a:off x="6552" y="6569"/>
              <a:ext cx="6" cy="194"/>
            </a:xfrm>
            <a:prstGeom prst="rect">
              <a:avLst/>
            </a:prstGeom>
            <a:solidFill>
              <a:srgbClr val="FFF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1" name="Rectangle 476"/>
            <p:cNvSpPr>
              <a:spLocks noChangeArrowheads="1"/>
            </p:cNvSpPr>
            <p:nvPr/>
          </p:nvSpPr>
          <p:spPr bwMode="auto">
            <a:xfrm>
              <a:off x="6558" y="6569"/>
              <a:ext cx="7" cy="194"/>
            </a:xfrm>
            <a:prstGeom prst="rect">
              <a:avLst/>
            </a:prstGeom>
            <a:solidFill>
              <a:srgbClr val="FFFF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2" name="Rectangle 477"/>
            <p:cNvSpPr>
              <a:spLocks noChangeArrowheads="1"/>
            </p:cNvSpPr>
            <p:nvPr/>
          </p:nvSpPr>
          <p:spPr bwMode="auto">
            <a:xfrm>
              <a:off x="6565" y="6569"/>
              <a:ext cx="6" cy="194"/>
            </a:xfrm>
            <a:prstGeom prst="rect">
              <a:avLst/>
            </a:prstGeom>
            <a:solidFill>
              <a:srgbClr val="FFF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3" name="Rectangle 478"/>
            <p:cNvSpPr>
              <a:spLocks noChangeArrowheads="1"/>
            </p:cNvSpPr>
            <p:nvPr/>
          </p:nvSpPr>
          <p:spPr bwMode="auto">
            <a:xfrm>
              <a:off x="6571" y="6569"/>
              <a:ext cx="6" cy="194"/>
            </a:xfrm>
            <a:prstGeom prst="rect">
              <a:avLst/>
            </a:prstGeom>
            <a:solidFill>
              <a:srgbClr val="FFF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4" name="Rectangle 479"/>
            <p:cNvSpPr>
              <a:spLocks noChangeArrowheads="1"/>
            </p:cNvSpPr>
            <p:nvPr/>
          </p:nvSpPr>
          <p:spPr bwMode="auto">
            <a:xfrm>
              <a:off x="6577" y="6569"/>
              <a:ext cx="6" cy="194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5" name="Rectangle 480"/>
            <p:cNvSpPr>
              <a:spLocks noChangeArrowheads="1"/>
            </p:cNvSpPr>
            <p:nvPr/>
          </p:nvSpPr>
          <p:spPr bwMode="auto">
            <a:xfrm>
              <a:off x="6583" y="6569"/>
              <a:ext cx="6" cy="194"/>
            </a:xfrm>
            <a:prstGeom prst="rect">
              <a:avLst/>
            </a:prstGeom>
            <a:solidFill>
              <a:srgbClr val="FFF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6" name="Rectangle 481"/>
            <p:cNvSpPr>
              <a:spLocks noChangeArrowheads="1"/>
            </p:cNvSpPr>
            <p:nvPr/>
          </p:nvSpPr>
          <p:spPr bwMode="auto">
            <a:xfrm>
              <a:off x="6589" y="6569"/>
              <a:ext cx="6" cy="194"/>
            </a:xfrm>
            <a:prstGeom prst="rect">
              <a:avLst/>
            </a:prstGeom>
            <a:solidFill>
              <a:srgbClr val="FFF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7" name="Rectangle 482"/>
            <p:cNvSpPr>
              <a:spLocks noChangeArrowheads="1"/>
            </p:cNvSpPr>
            <p:nvPr/>
          </p:nvSpPr>
          <p:spPr bwMode="auto">
            <a:xfrm>
              <a:off x="6595" y="6569"/>
              <a:ext cx="6" cy="194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8" name="Rectangle 483"/>
            <p:cNvSpPr>
              <a:spLocks noChangeArrowheads="1"/>
            </p:cNvSpPr>
            <p:nvPr/>
          </p:nvSpPr>
          <p:spPr bwMode="auto">
            <a:xfrm>
              <a:off x="6601" y="6569"/>
              <a:ext cx="7" cy="194"/>
            </a:xfrm>
            <a:prstGeom prst="rect">
              <a:avLst/>
            </a:prstGeom>
            <a:solidFill>
              <a:srgbClr val="FFF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89" name="Rectangle 484"/>
            <p:cNvSpPr>
              <a:spLocks noChangeArrowheads="1"/>
            </p:cNvSpPr>
            <p:nvPr/>
          </p:nvSpPr>
          <p:spPr bwMode="auto">
            <a:xfrm>
              <a:off x="6608" y="6569"/>
              <a:ext cx="6" cy="194"/>
            </a:xfrm>
            <a:prstGeom prst="rect">
              <a:avLst/>
            </a:prstGeom>
            <a:solidFill>
              <a:srgbClr val="FFF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0" name="Rectangle 485"/>
            <p:cNvSpPr>
              <a:spLocks noChangeArrowheads="1"/>
            </p:cNvSpPr>
            <p:nvPr/>
          </p:nvSpPr>
          <p:spPr bwMode="auto">
            <a:xfrm>
              <a:off x="6614" y="6569"/>
              <a:ext cx="6" cy="194"/>
            </a:xfrm>
            <a:prstGeom prst="rect">
              <a:avLst/>
            </a:prstGeom>
            <a:solidFill>
              <a:srgbClr val="FFF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1" name="Rectangle 486"/>
            <p:cNvSpPr>
              <a:spLocks noChangeArrowheads="1"/>
            </p:cNvSpPr>
            <p:nvPr/>
          </p:nvSpPr>
          <p:spPr bwMode="auto">
            <a:xfrm>
              <a:off x="6620" y="6569"/>
              <a:ext cx="6" cy="194"/>
            </a:xfrm>
            <a:prstGeom prst="rect">
              <a:avLst/>
            </a:prstGeom>
            <a:solidFill>
              <a:srgbClr val="FF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2" name="Rectangle 487"/>
            <p:cNvSpPr>
              <a:spLocks noChangeArrowheads="1"/>
            </p:cNvSpPr>
            <p:nvPr/>
          </p:nvSpPr>
          <p:spPr bwMode="auto">
            <a:xfrm>
              <a:off x="6626" y="6569"/>
              <a:ext cx="6" cy="194"/>
            </a:xfrm>
            <a:prstGeom prst="rect">
              <a:avLst/>
            </a:prstGeom>
            <a:solidFill>
              <a:srgbClr val="FFF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3" name="Rectangle 488"/>
            <p:cNvSpPr>
              <a:spLocks noChangeArrowheads="1"/>
            </p:cNvSpPr>
            <p:nvPr/>
          </p:nvSpPr>
          <p:spPr bwMode="auto">
            <a:xfrm>
              <a:off x="6632" y="6569"/>
              <a:ext cx="6" cy="194"/>
            </a:xfrm>
            <a:prstGeom prst="rect">
              <a:avLst/>
            </a:prstGeom>
            <a:solidFill>
              <a:srgbClr val="FFF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4" name="Rectangle 489"/>
            <p:cNvSpPr>
              <a:spLocks noChangeArrowheads="1"/>
            </p:cNvSpPr>
            <p:nvPr/>
          </p:nvSpPr>
          <p:spPr bwMode="auto">
            <a:xfrm>
              <a:off x="6638" y="6569"/>
              <a:ext cx="6" cy="194"/>
            </a:xfrm>
            <a:prstGeom prst="rect">
              <a:avLst/>
            </a:prstGeom>
            <a:solidFill>
              <a:srgbClr val="FFF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5" name="Rectangle 490"/>
            <p:cNvSpPr>
              <a:spLocks noChangeArrowheads="1"/>
            </p:cNvSpPr>
            <p:nvPr/>
          </p:nvSpPr>
          <p:spPr bwMode="auto">
            <a:xfrm>
              <a:off x="6644" y="6569"/>
              <a:ext cx="7" cy="194"/>
            </a:xfrm>
            <a:prstGeom prst="rect">
              <a:avLst/>
            </a:prstGeom>
            <a:solidFill>
              <a:srgbClr val="FFF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6" name="Rectangle 491"/>
            <p:cNvSpPr>
              <a:spLocks noChangeArrowheads="1"/>
            </p:cNvSpPr>
            <p:nvPr/>
          </p:nvSpPr>
          <p:spPr bwMode="auto">
            <a:xfrm>
              <a:off x="6651" y="6569"/>
              <a:ext cx="6" cy="194"/>
            </a:xfrm>
            <a:prstGeom prst="rect">
              <a:avLst/>
            </a:prstGeom>
            <a:solidFill>
              <a:srgbClr val="FFF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7" name="Rectangle 492"/>
            <p:cNvSpPr>
              <a:spLocks noChangeArrowheads="1"/>
            </p:cNvSpPr>
            <p:nvPr/>
          </p:nvSpPr>
          <p:spPr bwMode="auto">
            <a:xfrm>
              <a:off x="6657" y="6569"/>
              <a:ext cx="6" cy="194"/>
            </a:xfrm>
            <a:prstGeom prst="rect">
              <a:avLst/>
            </a:pr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8" name="Rectangle 493"/>
            <p:cNvSpPr>
              <a:spLocks noChangeArrowheads="1"/>
            </p:cNvSpPr>
            <p:nvPr/>
          </p:nvSpPr>
          <p:spPr bwMode="auto">
            <a:xfrm>
              <a:off x="6663" y="6569"/>
              <a:ext cx="6" cy="194"/>
            </a:xfrm>
            <a:prstGeom prst="rect">
              <a:avLst/>
            </a:pr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99" name="Rectangle 494"/>
            <p:cNvSpPr>
              <a:spLocks noChangeArrowheads="1"/>
            </p:cNvSpPr>
            <p:nvPr/>
          </p:nvSpPr>
          <p:spPr bwMode="auto">
            <a:xfrm>
              <a:off x="6669" y="6569"/>
              <a:ext cx="6" cy="194"/>
            </a:xfrm>
            <a:prstGeom prst="rect">
              <a:avLst/>
            </a:prstGeom>
            <a:solidFill>
              <a:srgbClr val="FFF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0" name="Rectangle 495"/>
            <p:cNvSpPr>
              <a:spLocks noChangeArrowheads="1"/>
            </p:cNvSpPr>
            <p:nvPr/>
          </p:nvSpPr>
          <p:spPr bwMode="auto">
            <a:xfrm>
              <a:off x="6675" y="6569"/>
              <a:ext cx="6" cy="194"/>
            </a:xfrm>
            <a:prstGeom prst="rect">
              <a:avLst/>
            </a:pr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1" name="Rectangle 496"/>
            <p:cNvSpPr>
              <a:spLocks noChangeArrowheads="1"/>
            </p:cNvSpPr>
            <p:nvPr/>
          </p:nvSpPr>
          <p:spPr bwMode="auto">
            <a:xfrm>
              <a:off x="6681" y="6569"/>
              <a:ext cx="6" cy="194"/>
            </a:xfrm>
            <a:prstGeom prst="rect">
              <a:avLst/>
            </a:prstGeom>
            <a:solidFill>
              <a:srgbClr val="FFF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2" name="Rectangle 497"/>
            <p:cNvSpPr>
              <a:spLocks noChangeArrowheads="1"/>
            </p:cNvSpPr>
            <p:nvPr/>
          </p:nvSpPr>
          <p:spPr bwMode="auto">
            <a:xfrm>
              <a:off x="6687" y="6569"/>
              <a:ext cx="7" cy="194"/>
            </a:xfrm>
            <a:prstGeom prst="rect">
              <a:avLst/>
            </a:prstGeom>
            <a:solidFill>
              <a:srgbClr val="FF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3" name="Freeform 498"/>
            <p:cNvSpPr>
              <a:spLocks/>
            </p:cNvSpPr>
            <p:nvPr/>
          </p:nvSpPr>
          <p:spPr bwMode="auto">
            <a:xfrm>
              <a:off x="5993" y="6580"/>
              <a:ext cx="696" cy="178"/>
            </a:xfrm>
            <a:custGeom>
              <a:avLst/>
              <a:gdLst>
                <a:gd name="T0" fmla="*/ 0 w 696"/>
                <a:gd name="T1" fmla="*/ 89 h 178"/>
                <a:gd name="T2" fmla="*/ 441 w 696"/>
                <a:gd name="T3" fmla="*/ 0 h 178"/>
                <a:gd name="T4" fmla="*/ 371 w 696"/>
                <a:gd name="T5" fmla="*/ 125 h 178"/>
                <a:gd name="T6" fmla="*/ 696 w 696"/>
                <a:gd name="T7" fmla="*/ 89 h 178"/>
                <a:gd name="T8" fmla="*/ 255 w 696"/>
                <a:gd name="T9" fmla="*/ 178 h 178"/>
                <a:gd name="T10" fmla="*/ 325 w 696"/>
                <a:gd name="T11" fmla="*/ 54 h 178"/>
                <a:gd name="T12" fmla="*/ 0 w 696"/>
                <a:gd name="T13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178">
                  <a:moveTo>
                    <a:pt x="0" y="89"/>
                  </a:moveTo>
                  <a:lnTo>
                    <a:pt x="441" y="0"/>
                  </a:lnTo>
                  <a:lnTo>
                    <a:pt x="371" y="125"/>
                  </a:lnTo>
                  <a:lnTo>
                    <a:pt x="696" y="89"/>
                  </a:lnTo>
                  <a:lnTo>
                    <a:pt x="255" y="178"/>
                  </a:lnTo>
                  <a:lnTo>
                    <a:pt x="325" y="54"/>
                  </a:lnTo>
                  <a:lnTo>
                    <a:pt x="0" y="89"/>
                  </a:lnTo>
                  <a:close/>
                </a:path>
              </a:pathLst>
            </a:custGeom>
            <a:noFill/>
            <a:ln w="3175" cap="rnd">
              <a:solidFill>
                <a:srgbClr val="4677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4" name="Rectangle 499"/>
            <p:cNvSpPr>
              <a:spLocks noChangeArrowheads="1"/>
            </p:cNvSpPr>
            <p:nvPr/>
          </p:nvSpPr>
          <p:spPr bwMode="auto">
            <a:xfrm>
              <a:off x="8889" y="3782"/>
              <a:ext cx="697" cy="890"/>
            </a:xfrm>
            <a:prstGeom prst="rect">
              <a:avLst/>
            </a:prstGeom>
            <a:solidFill>
              <a:srgbClr val="E8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5" name="Freeform 500"/>
            <p:cNvSpPr>
              <a:spLocks noEditPoints="1"/>
            </p:cNvSpPr>
            <p:nvPr/>
          </p:nvSpPr>
          <p:spPr bwMode="auto">
            <a:xfrm>
              <a:off x="8886" y="3779"/>
              <a:ext cx="703" cy="896"/>
            </a:xfrm>
            <a:custGeom>
              <a:avLst/>
              <a:gdLst>
                <a:gd name="T0" fmla="*/ 8 w 1830"/>
                <a:gd name="T1" fmla="*/ 272 h 2435"/>
                <a:gd name="T2" fmla="*/ 8 w 1830"/>
                <a:gd name="T3" fmla="*/ 16 h 2435"/>
                <a:gd name="T4" fmla="*/ 16 w 1830"/>
                <a:gd name="T5" fmla="*/ 648 h 2435"/>
                <a:gd name="T6" fmla="*/ 0 w 1830"/>
                <a:gd name="T7" fmla="*/ 408 h 2435"/>
                <a:gd name="T8" fmla="*/ 16 w 1830"/>
                <a:gd name="T9" fmla="*/ 792 h 2435"/>
                <a:gd name="T10" fmla="*/ 0 w 1830"/>
                <a:gd name="T11" fmla="*/ 1032 h 2435"/>
                <a:gd name="T12" fmla="*/ 16 w 1830"/>
                <a:gd name="T13" fmla="*/ 792 h 2435"/>
                <a:gd name="T14" fmla="*/ 8 w 1830"/>
                <a:gd name="T15" fmla="*/ 1424 h 2435"/>
                <a:gd name="T16" fmla="*/ 8 w 1830"/>
                <a:gd name="T17" fmla="*/ 1168 h 2435"/>
                <a:gd name="T18" fmla="*/ 16 w 1830"/>
                <a:gd name="T19" fmla="*/ 1800 h 2435"/>
                <a:gd name="T20" fmla="*/ 0 w 1830"/>
                <a:gd name="T21" fmla="*/ 1560 h 2435"/>
                <a:gd name="T22" fmla="*/ 16 w 1830"/>
                <a:gd name="T23" fmla="*/ 1944 h 2435"/>
                <a:gd name="T24" fmla="*/ 0 w 1830"/>
                <a:gd name="T25" fmla="*/ 2184 h 2435"/>
                <a:gd name="T26" fmla="*/ 16 w 1830"/>
                <a:gd name="T27" fmla="*/ 1944 h 2435"/>
                <a:gd name="T28" fmla="*/ 8 w 1830"/>
                <a:gd name="T29" fmla="*/ 2419 h 2435"/>
                <a:gd name="T30" fmla="*/ 149 w 1830"/>
                <a:gd name="T31" fmla="*/ 2435 h 2435"/>
                <a:gd name="T32" fmla="*/ 0 w 1830"/>
                <a:gd name="T33" fmla="*/ 2328 h 2435"/>
                <a:gd name="T34" fmla="*/ 293 w 1830"/>
                <a:gd name="T35" fmla="*/ 2419 h 2435"/>
                <a:gd name="T36" fmla="*/ 533 w 1830"/>
                <a:gd name="T37" fmla="*/ 2435 h 2435"/>
                <a:gd name="T38" fmla="*/ 293 w 1830"/>
                <a:gd name="T39" fmla="*/ 2419 h 2435"/>
                <a:gd name="T40" fmla="*/ 925 w 1830"/>
                <a:gd name="T41" fmla="*/ 2427 h 2435"/>
                <a:gd name="T42" fmla="*/ 669 w 1830"/>
                <a:gd name="T43" fmla="*/ 2427 h 2435"/>
                <a:gd name="T44" fmla="*/ 1301 w 1830"/>
                <a:gd name="T45" fmla="*/ 2419 h 2435"/>
                <a:gd name="T46" fmla="*/ 1061 w 1830"/>
                <a:gd name="T47" fmla="*/ 2435 h 2435"/>
                <a:gd name="T48" fmla="*/ 1445 w 1830"/>
                <a:gd name="T49" fmla="*/ 2419 h 2435"/>
                <a:gd name="T50" fmla="*/ 1685 w 1830"/>
                <a:gd name="T51" fmla="*/ 2435 h 2435"/>
                <a:gd name="T52" fmla="*/ 1445 w 1830"/>
                <a:gd name="T53" fmla="*/ 2419 h 2435"/>
                <a:gd name="T54" fmla="*/ 1822 w 1830"/>
                <a:gd name="T55" fmla="*/ 2172 h 2435"/>
                <a:gd name="T56" fmla="*/ 1822 w 1830"/>
                <a:gd name="T57" fmla="*/ 2428 h 2435"/>
                <a:gd name="T58" fmla="*/ 1814 w 1830"/>
                <a:gd name="T59" fmla="*/ 1796 h 2435"/>
                <a:gd name="T60" fmla="*/ 1830 w 1830"/>
                <a:gd name="T61" fmla="*/ 2036 h 2435"/>
                <a:gd name="T62" fmla="*/ 1814 w 1830"/>
                <a:gd name="T63" fmla="*/ 1652 h 2435"/>
                <a:gd name="T64" fmla="*/ 1830 w 1830"/>
                <a:gd name="T65" fmla="*/ 1412 h 2435"/>
                <a:gd name="T66" fmla="*/ 1814 w 1830"/>
                <a:gd name="T67" fmla="*/ 1652 h 2435"/>
                <a:gd name="T68" fmla="*/ 1822 w 1830"/>
                <a:gd name="T69" fmla="*/ 1020 h 2435"/>
                <a:gd name="T70" fmla="*/ 1822 w 1830"/>
                <a:gd name="T71" fmla="*/ 1276 h 2435"/>
                <a:gd name="T72" fmla="*/ 1814 w 1830"/>
                <a:gd name="T73" fmla="*/ 644 h 2435"/>
                <a:gd name="T74" fmla="*/ 1830 w 1830"/>
                <a:gd name="T75" fmla="*/ 884 h 2435"/>
                <a:gd name="T76" fmla="*/ 1814 w 1830"/>
                <a:gd name="T77" fmla="*/ 500 h 2435"/>
                <a:gd name="T78" fmla="*/ 1830 w 1830"/>
                <a:gd name="T79" fmla="*/ 260 h 2435"/>
                <a:gd name="T80" fmla="*/ 1814 w 1830"/>
                <a:gd name="T81" fmla="*/ 500 h 2435"/>
                <a:gd name="T82" fmla="*/ 1822 w 1830"/>
                <a:gd name="T83" fmla="*/ 16 h 2435"/>
                <a:gd name="T84" fmla="*/ 1690 w 1830"/>
                <a:gd name="T85" fmla="*/ 0 h 2435"/>
                <a:gd name="T86" fmla="*/ 1830 w 1830"/>
                <a:gd name="T87" fmla="*/ 116 h 2435"/>
                <a:gd name="T88" fmla="*/ 1546 w 1830"/>
                <a:gd name="T89" fmla="*/ 16 h 2435"/>
                <a:gd name="T90" fmla="*/ 1306 w 1830"/>
                <a:gd name="T91" fmla="*/ 0 h 2435"/>
                <a:gd name="T92" fmla="*/ 1546 w 1830"/>
                <a:gd name="T93" fmla="*/ 16 h 2435"/>
                <a:gd name="T94" fmla="*/ 914 w 1830"/>
                <a:gd name="T95" fmla="*/ 8 h 2435"/>
                <a:gd name="T96" fmla="*/ 1170 w 1830"/>
                <a:gd name="T97" fmla="*/ 8 h 2435"/>
                <a:gd name="T98" fmla="*/ 538 w 1830"/>
                <a:gd name="T99" fmla="*/ 16 h 2435"/>
                <a:gd name="T100" fmla="*/ 778 w 1830"/>
                <a:gd name="T101" fmla="*/ 0 h 2435"/>
                <a:gd name="T102" fmla="*/ 394 w 1830"/>
                <a:gd name="T103" fmla="*/ 16 h 2435"/>
                <a:gd name="T104" fmla="*/ 154 w 1830"/>
                <a:gd name="T105" fmla="*/ 0 h 2435"/>
                <a:gd name="T106" fmla="*/ 394 w 1830"/>
                <a:gd name="T107" fmla="*/ 16 h 2435"/>
                <a:gd name="T108" fmla="*/ 0 w 1830"/>
                <a:gd name="T109" fmla="*/ 8 h 2435"/>
                <a:gd name="T110" fmla="*/ 18 w 1830"/>
                <a:gd name="T111" fmla="*/ 8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30" h="2435">
                  <a:moveTo>
                    <a:pt x="16" y="24"/>
                  </a:moveTo>
                  <a:lnTo>
                    <a:pt x="16" y="264"/>
                  </a:lnTo>
                  <a:cubicBezTo>
                    <a:pt x="16" y="268"/>
                    <a:pt x="13" y="272"/>
                    <a:pt x="8" y="272"/>
                  </a:cubicBezTo>
                  <a:cubicBezTo>
                    <a:pt x="4" y="272"/>
                    <a:pt x="0" y="268"/>
                    <a:pt x="0" y="264"/>
                  </a:cubicBezTo>
                  <a:lnTo>
                    <a:pt x="0" y="24"/>
                  </a:lnTo>
                  <a:cubicBezTo>
                    <a:pt x="0" y="20"/>
                    <a:pt x="4" y="16"/>
                    <a:pt x="8" y="16"/>
                  </a:cubicBezTo>
                  <a:cubicBezTo>
                    <a:pt x="13" y="16"/>
                    <a:pt x="16" y="20"/>
                    <a:pt x="16" y="24"/>
                  </a:cubicBezTo>
                  <a:close/>
                  <a:moveTo>
                    <a:pt x="16" y="408"/>
                  </a:moveTo>
                  <a:lnTo>
                    <a:pt x="16" y="648"/>
                  </a:lnTo>
                  <a:cubicBezTo>
                    <a:pt x="16" y="652"/>
                    <a:pt x="13" y="656"/>
                    <a:pt x="8" y="656"/>
                  </a:cubicBezTo>
                  <a:cubicBezTo>
                    <a:pt x="4" y="656"/>
                    <a:pt x="0" y="652"/>
                    <a:pt x="0" y="648"/>
                  </a:cubicBezTo>
                  <a:lnTo>
                    <a:pt x="0" y="408"/>
                  </a:lnTo>
                  <a:cubicBezTo>
                    <a:pt x="0" y="404"/>
                    <a:pt x="4" y="400"/>
                    <a:pt x="8" y="400"/>
                  </a:cubicBezTo>
                  <a:cubicBezTo>
                    <a:pt x="13" y="400"/>
                    <a:pt x="16" y="404"/>
                    <a:pt x="16" y="408"/>
                  </a:cubicBezTo>
                  <a:close/>
                  <a:moveTo>
                    <a:pt x="16" y="792"/>
                  </a:moveTo>
                  <a:lnTo>
                    <a:pt x="16" y="1032"/>
                  </a:lnTo>
                  <a:cubicBezTo>
                    <a:pt x="16" y="1036"/>
                    <a:pt x="13" y="1040"/>
                    <a:pt x="8" y="1040"/>
                  </a:cubicBezTo>
                  <a:cubicBezTo>
                    <a:pt x="4" y="1040"/>
                    <a:pt x="0" y="1036"/>
                    <a:pt x="0" y="1032"/>
                  </a:cubicBezTo>
                  <a:lnTo>
                    <a:pt x="0" y="792"/>
                  </a:lnTo>
                  <a:cubicBezTo>
                    <a:pt x="0" y="788"/>
                    <a:pt x="4" y="784"/>
                    <a:pt x="8" y="784"/>
                  </a:cubicBezTo>
                  <a:cubicBezTo>
                    <a:pt x="13" y="784"/>
                    <a:pt x="16" y="788"/>
                    <a:pt x="16" y="792"/>
                  </a:cubicBezTo>
                  <a:close/>
                  <a:moveTo>
                    <a:pt x="16" y="1176"/>
                  </a:moveTo>
                  <a:lnTo>
                    <a:pt x="16" y="1416"/>
                  </a:lnTo>
                  <a:cubicBezTo>
                    <a:pt x="16" y="1420"/>
                    <a:pt x="13" y="1424"/>
                    <a:pt x="8" y="1424"/>
                  </a:cubicBezTo>
                  <a:cubicBezTo>
                    <a:pt x="4" y="1424"/>
                    <a:pt x="0" y="1420"/>
                    <a:pt x="0" y="1416"/>
                  </a:cubicBezTo>
                  <a:lnTo>
                    <a:pt x="0" y="1176"/>
                  </a:lnTo>
                  <a:cubicBezTo>
                    <a:pt x="0" y="1172"/>
                    <a:pt x="4" y="1168"/>
                    <a:pt x="8" y="1168"/>
                  </a:cubicBezTo>
                  <a:cubicBezTo>
                    <a:pt x="13" y="1168"/>
                    <a:pt x="16" y="1172"/>
                    <a:pt x="16" y="1176"/>
                  </a:cubicBezTo>
                  <a:close/>
                  <a:moveTo>
                    <a:pt x="16" y="1560"/>
                  </a:moveTo>
                  <a:lnTo>
                    <a:pt x="16" y="1800"/>
                  </a:lnTo>
                  <a:cubicBezTo>
                    <a:pt x="16" y="1804"/>
                    <a:pt x="13" y="1808"/>
                    <a:pt x="8" y="1808"/>
                  </a:cubicBezTo>
                  <a:cubicBezTo>
                    <a:pt x="4" y="1808"/>
                    <a:pt x="0" y="1804"/>
                    <a:pt x="0" y="1800"/>
                  </a:cubicBezTo>
                  <a:lnTo>
                    <a:pt x="0" y="1560"/>
                  </a:lnTo>
                  <a:cubicBezTo>
                    <a:pt x="0" y="1556"/>
                    <a:pt x="4" y="1552"/>
                    <a:pt x="8" y="1552"/>
                  </a:cubicBezTo>
                  <a:cubicBezTo>
                    <a:pt x="13" y="1552"/>
                    <a:pt x="16" y="1556"/>
                    <a:pt x="16" y="1560"/>
                  </a:cubicBezTo>
                  <a:close/>
                  <a:moveTo>
                    <a:pt x="16" y="1944"/>
                  </a:moveTo>
                  <a:lnTo>
                    <a:pt x="16" y="2184"/>
                  </a:lnTo>
                  <a:cubicBezTo>
                    <a:pt x="16" y="2188"/>
                    <a:pt x="13" y="2192"/>
                    <a:pt x="8" y="2192"/>
                  </a:cubicBezTo>
                  <a:cubicBezTo>
                    <a:pt x="4" y="2192"/>
                    <a:pt x="0" y="2188"/>
                    <a:pt x="0" y="2184"/>
                  </a:cubicBezTo>
                  <a:lnTo>
                    <a:pt x="0" y="1944"/>
                  </a:lnTo>
                  <a:cubicBezTo>
                    <a:pt x="0" y="1940"/>
                    <a:pt x="4" y="1936"/>
                    <a:pt x="8" y="1936"/>
                  </a:cubicBezTo>
                  <a:cubicBezTo>
                    <a:pt x="13" y="1936"/>
                    <a:pt x="16" y="1940"/>
                    <a:pt x="16" y="1944"/>
                  </a:cubicBezTo>
                  <a:close/>
                  <a:moveTo>
                    <a:pt x="16" y="2328"/>
                  </a:moveTo>
                  <a:lnTo>
                    <a:pt x="16" y="2427"/>
                  </a:lnTo>
                  <a:lnTo>
                    <a:pt x="8" y="2419"/>
                  </a:lnTo>
                  <a:lnTo>
                    <a:pt x="149" y="2419"/>
                  </a:lnTo>
                  <a:cubicBezTo>
                    <a:pt x="154" y="2419"/>
                    <a:pt x="157" y="2422"/>
                    <a:pt x="157" y="2427"/>
                  </a:cubicBezTo>
                  <a:cubicBezTo>
                    <a:pt x="157" y="2431"/>
                    <a:pt x="154" y="2435"/>
                    <a:pt x="149" y="2435"/>
                  </a:cubicBezTo>
                  <a:lnTo>
                    <a:pt x="8" y="2435"/>
                  </a:lnTo>
                  <a:cubicBezTo>
                    <a:pt x="4" y="2435"/>
                    <a:pt x="0" y="2431"/>
                    <a:pt x="0" y="2427"/>
                  </a:cubicBezTo>
                  <a:lnTo>
                    <a:pt x="0" y="2328"/>
                  </a:lnTo>
                  <a:cubicBezTo>
                    <a:pt x="0" y="2324"/>
                    <a:pt x="4" y="2320"/>
                    <a:pt x="8" y="2320"/>
                  </a:cubicBezTo>
                  <a:cubicBezTo>
                    <a:pt x="13" y="2320"/>
                    <a:pt x="16" y="2324"/>
                    <a:pt x="16" y="2328"/>
                  </a:cubicBezTo>
                  <a:close/>
                  <a:moveTo>
                    <a:pt x="293" y="2419"/>
                  </a:moveTo>
                  <a:lnTo>
                    <a:pt x="533" y="2419"/>
                  </a:lnTo>
                  <a:cubicBezTo>
                    <a:pt x="538" y="2419"/>
                    <a:pt x="541" y="2422"/>
                    <a:pt x="541" y="2427"/>
                  </a:cubicBezTo>
                  <a:cubicBezTo>
                    <a:pt x="541" y="2431"/>
                    <a:pt x="538" y="2435"/>
                    <a:pt x="533" y="2435"/>
                  </a:cubicBezTo>
                  <a:lnTo>
                    <a:pt x="293" y="2435"/>
                  </a:lnTo>
                  <a:cubicBezTo>
                    <a:pt x="289" y="2435"/>
                    <a:pt x="285" y="2431"/>
                    <a:pt x="285" y="2427"/>
                  </a:cubicBezTo>
                  <a:cubicBezTo>
                    <a:pt x="285" y="2422"/>
                    <a:pt x="289" y="2419"/>
                    <a:pt x="293" y="2419"/>
                  </a:cubicBezTo>
                  <a:close/>
                  <a:moveTo>
                    <a:pt x="677" y="2419"/>
                  </a:moveTo>
                  <a:lnTo>
                    <a:pt x="917" y="2419"/>
                  </a:lnTo>
                  <a:cubicBezTo>
                    <a:pt x="922" y="2419"/>
                    <a:pt x="925" y="2422"/>
                    <a:pt x="925" y="2427"/>
                  </a:cubicBezTo>
                  <a:cubicBezTo>
                    <a:pt x="925" y="2431"/>
                    <a:pt x="922" y="2435"/>
                    <a:pt x="917" y="2435"/>
                  </a:cubicBezTo>
                  <a:lnTo>
                    <a:pt x="677" y="2435"/>
                  </a:lnTo>
                  <a:cubicBezTo>
                    <a:pt x="673" y="2435"/>
                    <a:pt x="669" y="2431"/>
                    <a:pt x="669" y="2427"/>
                  </a:cubicBezTo>
                  <a:cubicBezTo>
                    <a:pt x="669" y="2422"/>
                    <a:pt x="673" y="2419"/>
                    <a:pt x="677" y="2419"/>
                  </a:cubicBezTo>
                  <a:close/>
                  <a:moveTo>
                    <a:pt x="1061" y="2419"/>
                  </a:moveTo>
                  <a:lnTo>
                    <a:pt x="1301" y="2419"/>
                  </a:lnTo>
                  <a:cubicBezTo>
                    <a:pt x="1306" y="2419"/>
                    <a:pt x="1309" y="2422"/>
                    <a:pt x="1309" y="2427"/>
                  </a:cubicBezTo>
                  <a:cubicBezTo>
                    <a:pt x="1309" y="2431"/>
                    <a:pt x="1306" y="2435"/>
                    <a:pt x="1301" y="2435"/>
                  </a:cubicBezTo>
                  <a:lnTo>
                    <a:pt x="1061" y="2435"/>
                  </a:lnTo>
                  <a:cubicBezTo>
                    <a:pt x="1057" y="2435"/>
                    <a:pt x="1053" y="2431"/>
                    <a:pt x="1053" y="2427"/>
                  </a:cubicBezTo>
                  <a:cubicBezTo>
                    <a:pt x="1053" y="2422"/>
                    <a:pt x="1057" y="2419"/>
                    <a:pt x="1061" y="2419"/>
                  </a:cubicBezTo>
                  <a:close/>
                  <a:moveTo>
                    <a:pt x="1445" y="2419"/>
                  </a:moveTo>
                  <a:lnTo>
                    <a:pt x="1685" y="2419"/>
                  </a:lnTo>
                  <a:cubicBezTo>
                    <a:pt x="1690" y="2419"/>
                    <a:pt x="1693" y="2422"/>
                    <a:pt x="1693" y="2427"/>
                  </a:cubicBezTo>
                  <a:cubicBezTo>
                    <a:pt x="1693" y="2431"/>
                    <a:pt x="1690" y="2435"/>
                    <a:pt x="1685" y="2435"/>
                  </a:cubicBezTo>
                  <a:lnTo>
                    <a:pt x="1445" y="2435"/>
                  </a:lnTo>
                  <a:cubicBezTo>
                    <a:pt x="1441" y="2435"/>
                    <a:pt x="1437" y="2431"/>
                    <a:pt x="1437" y="2427"/>
                  </a:cubicBezTo>
                  <a:cubicBezTo>
                    <a:pt x="1437" y="2422"/>
                    <a:pt x="1441" y="2419"/>
                    <a:pt x="1445" y="2419"/>
                  </a:cubicBezTo>
                  <a:close/>
                  <a:moveTo>
                    <a:pt x="1814" y="2420"/>
                  </a:moveTo>
                  <a:lnTo>
                    <a:pt x="1814" y="2180"/>
                  </a:lnTo>
                  <a:cubicBezTo>
                    <a:pt x="1814" y="2175"/>
                    <a:pt x="1818" y="2172"/>
                    <a:pt x="1822" y="2172"/>
                  </a:cubicBezTo>
                  <a:cubicBezTo>
                    <a:pt x="1827" y="2172"/>
                    <a:pt x="1830" y="2175"/>
                    <a:pt x="1830" y="2180"/>
                  </a:cubicBezTo>
                  <a:lnTo>
                    <a:pt x="1830" y="2420"/>
                  </a:lnTo>
                  <a:cubicBezTo>
                    <a:pt x="1830" y="2424"/>
                    <a:pt x="1827" y="2428"/>
                    <a:pt x="1822" y="2428"/>
                  </a:cubicBezTo>
                  <a:cubicBezTo>
                    <a:pt x="1818" y="2428"/>
                    <a:pt x="1814" y="2424"/>
                    <a:pt x="1814" y="2420"/>
                  </a:cubicBezTo>
                  <a:close/>
                  <a:moveTo>
                    <a:pt x="1814" y="2036"/>
                  </a:moveTo>
                  <a:lnTo>
                    <a:pt x="1814" y="1796"/>
                  </a:lnTo>
                  <a:cubicBezTo>
                    <a:pt x="1814" y="1791"/>
                    <a:pt x="1818" y="1788"/>
                    <a:pt x="1822" y="1788"/>
                  </a:cubicBezTo>
                  <a:cubicBezTo>
                    <a:pt x="1827" y="1788"/>
                    <a:pt x="1830" y="1791"/>
                    <a:pt x="1830" y="1796"/>
                  </a:cubicBezTo>
                  <a:lnTo>
                    <a:pt x="1830" y="2036"/>
                  </a:lnTo>
                  <a:cubicBezTo>
                    <a:pt x="1830" y="2040"/>
                    <a:pt x="1827" y="2044"/>
                    <a:pt x="1822" y="2044"/>
                  </a:cubicBezTo>
                  <a:cubicBezTo>
                    <a:pt x="1818" y="2044"/>
                    <a:pt x="1814" y="2040"/>
                    <a:pt x="1814" y="2036"/>
                  </a:cubicBezTo>
                  <a:close/>
                  <a:moveTo>
                    <a:pt x="1814" y="1652"/>
                  </a:moveTo>
                  <a:lnTo>
                    <a:pt x="1814" y="1412"/>
                  </a:lnTo>
                  <a:cubicBezTo>
                    <a:pt x="1814" y="1407"/>
                    <a:pt x="1818" y="1404"/>
                    <a:pt x="1822" y="1404"/>
                  </a:cubicBezTo>
                  <a:cubicBezTo>
                    <a:pt x="1827" y="1404"/>
                    <a:pt x="1830" y="1407"/>
                    <a:pt x="1830" y="1412"/>
                  </a:cubicBezTo>
                  <a:lnTo>
                    <a:pt x="1830" y="1652"/>
                  </a:lnTo>
                  <a:cubicBezTo>
                    <a:pt x="1830" y="1656"/>
                    <a:pt x="1827" y="1660"/>
                    <a:pt x="1822" y="1660"/>
                  </a:cubicBezTo>
                  <a:cubicBezTo>
                    <a:pt x="1818" y="1660"/>
                    <a:pt x="1814" y="1656"/>
                    <a:pt x="1814" y="1652"/>
                  </a:cubicBezTo>
                  <a:close/>
                  <a:moveTo>
                    <a:pt x="1814" y="1268"/>
                  </a:moveTo>
                  <a:lnTo>
                    <a:pt x="1814" y="1028"/>
                  </a:lnTo>
                  <a:cubicBezTo>
                    <a:pt x="1814" y="1023"/>
                    <a:pt x="1818" y="1020"/>
                    <a:pt x="1822" y="1020"/>
                  </a:cubicBezTo>
                  <a:cubicBezTo>
                    <a:pt x="1827" y="1020"/>
                    <a:pt x="1830" y="1023"/>
                    <a:pt x="1830" y="1028"/>
                  </a:cubicBezTo>
                  <a:lnTo>
                    <a:pt x="1830" y="1268"/>
                  </a:lnTo>
                  <a:cubicBezTo>
                    <a:pt x="1830" y="1272"/>
                    <a:pt x="1827" y="1276"/>
                    <a:pt x="1822" y="1276"/>
                  </a:cubicBezTo>
                  <a:cubicBezTo>
                    <a:pt x="1818" y="1276"/>
                    <a:pt x="1814" y="1272"/>
                    <a:pt x="1814" y="1268"/>
                  </a:cubicBezTo>
                  <a:close/>
                  <a:moveTo>
                    <a:pt x="1814" y="884"/>
                  </a:moveTo>
                  <a:lnTo>
                    <a:pt x="1814" y="644"/>
                  </a:lnTo>
                  <a:cubicBezTo>
                    <a:pt x="1814" y="639"/>
                    <a:pt x="1818" y="636"/>
                    <a:pt x="1822" y="636"/>
                  </a:cubicBezTo>
                  <a:cubicBezTo>
                    <a:pt x="1827" y="636"/>
                    <a:pt x="1830" y="639"/>
                    <a:pt x="1830" y="644"/>
                  </a:cubicBezTo>
                  <a:lnTo>
                    <a:pt x="1830" y="884"/>
                  </a:lnTo>
                  <a:cubicBezTo>
                    <a:pt x="1830" y="888"/>
                    <a:pt x="1827" y="892"/>
                    <a:pt x="1822" y="892"/>
                  </a:cubicBezTo>
                  <a:cubicBezTo>
                    <a:pt x="1818" y="892"/>
                    <a:pt x="1814" y="888"/>
                    <a:pt x="1814" y="884"/>
                  </a:cubicBezTo>
                  <a:close/>
                  <a:moveTo>
                    <a:pt x="1814" y="500"/>
                  </a:moveTo>
                  <a:lnTo>
                    <a:pt x="1814" y="260"/>
                  </a:lnTo>
                  <a:cubicBezTo>
                    <a:pt x="1814" y="255"/>
                    <a:pt x="1818" y="252"/>
                    <a:pt x="1822" y="252"/>
                  </a:cubicBezTo>
                  <a:cubicBezTo>
                    <a:pt x="1827" y="252"/>
                    <a:pt x="1830" y="255"/>
                    <a:pt x="1830" y="260"/>
                  </a:cubicBezTo>
                  <a:lnTo>
                    <a:pt x="1830" y="500"/>
                  </a:lnTo>
                  <a:cubicBezTo>
                    <a:pt x="1830" y="504"/>
                    <a:pt x="1827" y="508"/>
                    <a:pt x="1822" y="508"/>
                  </a:cubicBezTo>
                  <a:cubicBezTo>
                    <a:pt x="1818" y="508"/>
                    <a:pt x="1814" y="504"/>
                    <a:pt x="1814" y="500"/>
                  </a:cubicBezTo>
                  <a:close/>
                  <a:moveTo>
                    <a:pt x="1814" y="116"/>
                  </a:moveTo>
                  <a:lnTo>
                    <a:pt x="1814" y="8"/>
                  </a:lnTo>
                  <a:lnTo>
                    <a:pt x="1822" y="16"/>
                  </a:lnTo>
                  <a:lnTo>
                    <a:pt x="1690" y="16"/>
                  </a:lnTo>
                  <a:cubicBezTo>
                    <a:pt x="1686" y="16"/>
                    <a:pt x="1682" y="12"/>
                    <a:pt x="1682" y="8"/>
                  </a:cubicBezTo>
                  <a:cubicBezTo>
                    <a:pt x="1682" y="4"/>
                    <a:pt x="1686" y="0"/>
                    <a:pt x="1690" y="0"/>
                  </a:cubicBezTo>
                  <a:lnTo>
                    <a:pt x="1822" y="0"/>
                  </a:lnTo>
                  <a:cubicBezTo>
                    <a:pt x="1827" y="0"/>
                    <a:pt x="1830" y="4"/>
                    <a:pt x="1830" y="8"/>
                  </a:cubicBezTo>
                  <a:lnTo>
                    <a:pt x="1830" y="116"/>
                  </a:lnTo>
                  <a:cubicBezTo>
                    <a:pt x="1830" y="120"/>
                    <a:pt x="1827" y="124"/>
                    <a:pt x="1822" y="124"/>
                  </a:cubicBezTo>
                  <a:cubicBezTo>
                    <a:pt x="1818" y="124"/>
                    <a:pt x="1814" y="120"/>
                    <a:pt x="1814" y="116"/>
                  </a:cubicBezTo>
                  <a:close/>
                  <a:moveTo>
                    <a:pt x="1546" y="16"/>
                  </a:moveTo>
                  <a:lnTo>
                    <a:pt x="1306" y="16"/>
                  </a:lnTo>
                  <a:cubicBezTo>
                    <a:pt x="1302" y="16"/>
                    <a:pt x="1298" y="12"/>
                    <a:pt x="1298" y="8"/>
                  </a:cubicBezTo>
                  <a:cubicBezTo>
                    <a:pt x="1298" y="4"/>
                    <a:pt x="1302" y="0"/>
                    <a:pt x="1306" y="0"/>
                  </a:cubicBezTo>
                  <a:lnTo>
                    <a:pt x="1546" y="0"/>
                  </a:lnTo>
                  <a:cubicBezTo>
                    <a:pt x="1551" y="0"/>
                    <a:pt x="1554" y="4"/>
                    <a:pt x="1554" y="8"/>
                  </a:cubicBezTo>
                  <a:cubicBezTo>
                    <a:pt x="1554" y="12"/>
                    <a:pt x="1551" y="16"/>
                    <a:pt x="1546" y="16"/>
                  </a:cubicBezTo>
                  <a:close/>
                  <a:moveTo>
                    <a:pt x="1162" y="16"/>
                  </a:moveTo>
                  <a:lnTo>
                    <a:pt x="922" y="16"/>
                  </a:lnTo>
                  <a:cubicBezTo>
                    <a:pt x="918" y="16"/>
                    <a:pt x="914" y="12"/>
                    <a:pt x="914" y="8"/>
                  </a:cubicBezTo>
                  <a:cubicBezTo>
                    <a:pt x="914" y="4"/>
                    <a:pt x="918" y="0"/>
                    <a:pt x="922" y="0"/>
                  </a:cubicBezTo>
                  <a:lnTo>
                    <a:pt x="1162" y="0"/>
                  </a:lnTo>
                  <a:cubicBezTo>
                    <a:pt x="1167" y="0"/>
                    <a:pt x="1170" y="4"/>
                    <a:pt x="1170" y="8"/>
                  </a:cubicBezTo>
                  <a:cubicBezTo>
                    <a:pt x="1170" y="12"/>
                    <a:pt x="1167" y="16"/>
                    <a:pt x="1162" y="16"/>
                  </a:cubicBezTo>
                  <a:close/>
                  <a:moveTo>
                    <a:pt x="778" y="16"/>
                  </a:moveTo>
                  <a:lnTo>
                    <a:pt x="538" y="16"/>
                  </a:lnTo>
                  <a:cubicBezTo>
                    <a:pt x="534" y="16"/>
                    <a:pt x="530" y="12"/>
                    <a:pt x="530" y="8"/>
                  </a:cubicBezTo>
                  <a:cubicBezTo>
                    <a:pt x="530" y="4"/>
                    <a:pt x="534" y="0"/>
                    <a:pt x="538" y="0"/>
                  </a:cubicBezTo>
                  <a:lnTo>
                    <a:pt x="778" y="0"/>
                  </a:lnTo>
                  <a:cubicBezTo>
                    <a:pt x="783" y="0"/>
                    <a:pt x="786" y="4"/>
                    <a:pt x="786" y="8"/>
                  </a:cubicBezTo>
                  <a:cubicBezTo>
                    <a:pt x="786" y="12"/>
                    <a:pt x="783" y="16"/>
                    <a:pt x="778" y="16"/>
                  </a:cubicBezTo>
                  <a:close/>
                  <a:moveTo>
                    <a:pt x="394" y="16"/>
                  </a:moveTo>
                  <a:lnTo>
                    <a:pt x="154" y="16"/>
                  </a:lnTo>
                  <a:cubicBezTo>
                    <a:pt x="150" y="16"/>
                    <a:pt x="146" y="12"/>
                    <a:pt x="146" y="8"/>
                  </a:cubicBezTo>
                  <a:cubicBezTo>
                    <a:pt x="146" y="4"/>
                    <a:pt x="150" y="0"/>
                    <a:pt x="154" y="0"/>
                  </a:cubicBezTo>
                  <a:lnTo>
                    <a:pt x="394" y="0"/>
                  </a:lnTo>
                  <a:cubicBezTo>
                    <a:pt x="399" y="0"/>
                    <a:pt x="402" y="4"/>
                    <a:pt x="402" y="8"/>
                  </a:cubicBezTo>
                  <a:cubicBezTo>
                    <a:pt x="402" y="12"/>
                    <a:pt x="399" y="16"/>
                    <a:pt x="394" y="16"/>
                  </a:cubicBezTo>
                  <a:close/>
                  <a:moveTo>
                    <a:pt x="10" y="16"/>
                  </a:move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10" y="0"/>
                  </a:lnTo>
                  <a:cubicBezTo>
                    <a:pt x="15" y="0"/>
                    <a:pt x="18" y="4"/>
                    <a:pt x="18" y="8"/>
                  </a:cubicBezTo>
                  <a:cubicBezTo>
                    <a:pt x="18" y="12"/>
                    <a:pt x="15" y="16"/>
                    <a:pt x="10" y="1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06" name="Rectangle 501"/>
            <p:cNvSpPr>
              <a:spLocks noChangeArrowheads="1"/>
            </p:cNvSpPr>
            <p:nvPr/>
          </p:nvSpPr>
          <p:spPr bwMode="auto">
            <a:xfrm>
              <a:off x="9151" y="4084"/>
              <a:ext cx="19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>
                  <a:solidFill>
                    <a:srgbClr val="000000"/>
                  </a:solidFill>
                </a:rPr>
                <a:t>СБД</a:t>
              </a:r>
              <a:endParaRPr lang="ru-RU" altLang="ru-RU" sz="819" b="1"/>
            </a:p>
          </p:txBody>
        </p:sp>
        <p:sp>
          <p:nvSpPr>
            <p:cNvPr id="107" name="Rectangle 502"/>
            <p:cNvSpPr>
              <a:spLocks noChangeArrowheads="1"/>
            </p:cNvSpPr>
            <p:nvPr/>
          </p:nvSpPr>
          <p:spPr bwMode="auto">
            <a:xfrm>
              <a:off x="9004" y="4178"/>
              <a:ext cx="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>
                  <a:solidFill>
                    <a:srgbClr val="000000"/>
                  </a:solidFill>
                </a:rPr>
                <a:t>(</a:t>
              </a:r>
              <a:endParaRPr lang="ru-RU" altLang="ru-RU" sz="819" b="1"/>
            </a:p>
          </p:txBody>
        </p:sp>
        <p:sp>
          <p:nvSpPr>
            <p:cNvPr id="108" name="Rectangle 503"/>
            <p:cNvSpPr>
              <a:spLocks noChangeArrowheads="1"/>
            </p:cNvSpPr>
            <p:nvPr/>
          </p:nvSpPr>
          <p:spPr bwMode="auto">
            <a:xfrm>
              <a:off x="9028" y="4178"/>
              <a:ext cx="54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>
                  <a:solidFill>
                    <a:srgbClr val="000000"/>
                  </a:solidFill>
                </a:rPr>
                <a:t>в холодном </a:t>
              </a:r>
              <a:endParaRPr lang="ru-RU" altLang="ru-RU" sz="819" b="1"/>
            </a:p>
          </p:txBody>
        </p:sp>
        <p:sp>
          <p:nvSpPr>
            <p:cNvPr id="109" name="Rectangle 504"/>
            <p:cNvSpPr>
              <a:spLocks noChangeArrowheads="1"/>
            </p:cNvSpPr>
            <p:nvPr/>
          </p:nvSpPr>
          <p:spPr bwMode="auto">
            <a:xfrm>
              <a:off x="9071" y="4272"/>
              <a:ext cx="35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>
                  <a:solidFill>
                    <a:srgbClr val="000000"/>
                  </a:solidFill>
                </a:rPr>
                <a:t>резерве</a:t>
              </a:r>
              <a:endParaRPr lang="ru-RU" altLang="ru-RU" sz="819" b="1"/>
            </a:p>
          </p:txBody>
        </p:sp>
        <p:sp>
          <p:nvSpPr>
            <p:cNvPr id="110" name="Rectangle 505"/>
            <p:cNvSpPr>
              <a:spLocks noChangeArrowheads="1"/>
            </p:cNvSpPr>
            <p:nvPr/>
          </p:nvSpPr>
          <p:spPr bwMode="auto">
            <a:xfrm>
              <a:off x="9423" y="4272"/>
              <a:ext cx="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 dirty="0">
                  <a:solidFill>
                    <a:srgbClr val="000000"/>
                  </a:solidFill>
                </a:rPr>
                <a:t>)</a:t>
              </a:r>
              <a:endParaRPr lang="ru-RU" altLang="ru-RU" sz="819" b="1" dirty="0"/>
            </a:p>
          </p:txBody>
        </p:sp>
        <p:sp>
          <p:nvSpPr>
            <p:cNvPr id="111" name="Rectangle 506"/>
            <p:cNvSpPr>
              <a:spLocks noChangeArrowheads="1"/>
            </p:cNvSpPr>
            <p:nvPr/>
          </p:nvSpPr>
          <p:spPr bwMode="auto">
            <a:xfrm>
              <a:off x="3239" y="5326"/>
              <a:ext cx="26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 dirty="0">
                  <a:solidFill>
                    <a:srgbClr val="000000"/>
                  </a:solidFill>
                </a:rPr>
                <a:t>ВОЛС</a:t>
              </a:r>
              <a:endParaRPr lang="ru-RU" altLang="ru-RU" sz="819" b="1" dirty="0"/>
            </a:p>
          </p:txBody>
        </p:sp>
        <p:sp>
          <p:nvSpPr>
            <p:cNvPr id="112" name="Freeform 507"/>
            <p:cNvSpPr>
              <a:spLocks noEditPoints="1"/>
            </p:cNvSpPr>
            <p:nvPr/>
          </p:nvSpPr>
          <p:spPr bwMode="auto">
            <a:xfrm>
              <a:off x="2619" y="5170"/>
              <a:ext cx="1398" cy="395"/>
            </a:xfrm>
            <a:custGeom>
              <a:avLst/>
              <a:gdLst>
                <a:gd name="T0" fmla="*/ 3610 w 3640"/>
                <a:gd name="T1" fmla="*/ 461 h 1075"/>
                <a:gd name="T2" fmla="*/ 3624 w 3640"/>
                <a:gd name="T3" fmla="*/ 585 h 1075"/>
                <a:gd name="T4" fmla="*/ 3477 w 3640"/>
                <a:gd name="T5" fmla="*/ 326 h 1075"/>
                <a:gd name="T6" fmla="*/ 3563 w 3640"/>
                <a:gd name="T7" fmla="*/ 408 h 1075"/>
                <a:gd name="T8" fmla="*/ 3325 w 3640"/>
                <a:gd name="T9" fmla="*/ 235 h 1075"/>
                <a:gd name="T10" fmla="*/ 3132 w 3640"/>
                <a:gd name="T11" fmla="*/ 182 h 1075"/>
                <a:gd name="T12" fmla="*/ 3056 w 3640"/>
                <a:gd name="T13" fmla="*/ 160 h 1075"/>
                <a:gd name="T14" fmla="*/ 3066 w 3640"/>
                <a:gd name="T15" fmla="*/ 154 h 1075"/>
                <a:gd name="T16" fmla="*/ 2833 w 3640"/>
                <a:gd name="T17" fmla="*/ 91 h 1075"/>
                <a:gd name="T18" fmla="*/ 2573 w 3640"/>
                <a:gd name="T19" fmla="*/ 49 h 1075"/>
                <a:gd name="T20" fmla="*/ 2382 w 3640"/>
                <a:gd name="T21" fmla="*/ 27 h 1075"/>
                <a:gd name="T22" fmla="*/ 2190 w 3640"/>
                <a:gd name="T23" fmla="*/ 12 h 1075"/>
                <a:gd name="T24" fmla="*/ 1990 w 3640"/>
                <a:gd name="T25" fmla="*/ 11 h 1075"/>
                <a:gd name="T26" fmla="*/ 1817 w 3640"/>
                <a:gd name="T27" fmla="*/ 16 h 1075"/>
                <a:gd name="T28" fmla="*/ 1917 w 3640"/>
                <a:gd name="T29" fmla="*/ 18 h 1075"/>
                <a:gd name="T30" fmla="*/ 1725 w 3640"/>
                <a:gd name="T31" fmla="*/ 2 h 1075"/>
                <a:gd name="T32" fmla="*/ 1421 w 3640"/>
                <a:gd name="T33" fmla="*/ 14 h 1075"/>
                <a:gd name="T34" fmla="*/ 1231 w 3640"/>
                <a:gd name="T35" fmla="*/ 46 h 1075"/>
                <a:gd name="T36" fmla="*/ 1152 w 3640"/>
                <a:gd name="T37" fmla="*/ 54 h 1075"/>
                <a:gd name="T38" fmla="*/ 1159 w 3640"/>
                <a:gd name="T39" fmla="*/ 45 h 1075"/>
                <a:gd name="T40" fmla="*/ 951 w 3640"/>
                <a:gd name="T41" fmla="*/ 65 h 1075"/>
                <a:gd name="T42" fmla="*/ 655 w 3640"/>
                <a:gd name="T43" fmla="*/ 132 h 1075"/>
                <a:gd name="T44" fmla="*/ 537 w 3640"/>
                <a:gd name="T45" fmla="*/ 171 h 1075"/>
                <a:gd name="T46" fmla="*/ 587 w 3640"/>
                <a:gd name="T47" fmla="*/ 158 h 1075"/>
                <a:gd name="T48" fmla="*/ 399 w 3640"/>
                <a:gd name="T49" fmla="*/ 200 h 1075"/>
                <a:gd name="T50" fmla="*/ 125 w 3640"/>
                <a:gd name="T51" fmla="*/ 349 h 1075"/>
                <a:gd name="T52" fmla="*/ 77 w 3640"/>
                <a:gd name="T53" fmla="*/ 402 h 1075"/>
                <a:gd name="T54" fmla="*/ 4 w 3640"/>
                <a:gd name="T55" fmla="*/ 488 h 1075"/>
                <a:gd name="T56" fmla="*/ 77 w 3640"/>
                <a:gd name="T57" fmla="*/ 402 h 1075"/>
                <a:gd name="T58" fmla="*/ 64 w 3640"/>
                <a:gd name="T59" fmla="*/ 672 h 1075"/>
                <a:gd name="T60" fmla="*/ 7 w 3640"/>
                <a:gd name="T61" fmla="*/ 561 h 1075"/>
                <a:gd name="T62" fmla="*/ 141 w 3640"/>
                <a:gd name="T63" fmla="*/ 751 h 1075"/>
                <a:gd name="T64" fmla="*/ 392 w 3640"/>
                <a:gd name="T65" fmla="*/ 865 h 1075"/>
                <a:gd name="T66" fmla="*/ 537 w 3640"/>
                <a:gd name="T67" fmla="*/ 905 h 1075"/>
                <a:gd name="T68" fmla="*/ 463 w 3640"/>
                <a:gd name="T69" fmla="*/ 881 h 1075"/>
                <a:gd name="T70" fmla="*/ 643 w 3640"/>
                <a:gd name="T71" fmla="*/ 949 h 1075"/>
                <a:gd name="T72" fmla="*/ 831 w 3640"/>
                <a:gd name="T73" fmla="*/ 990 h 1075"/>
                <a:gd name="T74" fmla="*/ 1132 w 3640"/>
                <a:gd name="T75" fmla="*/ 1036 h 1075"/>
                <a:gd name="T76" fmla="*/ 1324 w 3640"/>
                <a:gd name="T77" fmla="*/ 1039 h 1075"/>
                <a:gd name="T78" fmla="*/ 1404 w 3640"/>
                <a:gd name="T79" fmla="*/ 1045 h 1075"/>
                <a:gd name="T80" fmla="*/ 1396 w 3640"/>
                <a:gd name="T81" fmla="*/ 1052 h 1075"/>
                <a:gd name="T82" fmla="*/ 1631 w 3640"/>
                <a:gd name="T83" fmla="*/ 1072 h 1075"/>
                <a:gd name="T84" fmla="*/ 1907 w 3640"/>
                <a:gd name="T85" fmla="*/ 1066 h 1075"/>
                <a:gd name="T86" fmla="*/ 2002 w 3640"/>
                <a:gd name="T87" fmla="*/ 1056 h 1075"/>
                <a:gd name="T88" fmla="*/ 1979 w 3640"/>
                <a:gd name="T89" fmla="*/ 1057 h 1075"/>
                <a:gd name="T90" fmla="*/ 2171 w 3640"/>
                <a:gd name="T91" fmla="*/ 1065 h 1075"/>
                <a:gd name="T92" fmla="*/ 2363 w 3640"/>
                <a:gd name="T93" fmla="*/ 1051 h 1075"/>
                <a:gd name="T94" fmla="*/ 2554 w 3640"/>
                <a:gd name="T95" fmla="*/ 1029 h 1075"/>
                <a:gd name="T96" fmla="*/ 2855 w 3640"/>
                <a:gd name="T97" fmla="*/ 980 h 1075"/>
                <a:gd name="T98" fmla="*/ 3038 w 3640"/>
                <a:gd name="T99" fmla="*/ 921 h 1075"/>
                <a:gd name="T100" fmla="*/ 3115 w 3640"/>
                <a:gd name="T101" fmla="*/ 899 h 1075"/>
                <a:gd name="T102" fmla="*/ 3110 w 3640"/>
                <a:gd name="T103" fmla="*/ 910 h 1075"/>
                <a:gd name="T104" fmla="*/ 3324 w 3640"/>
                <a:gd name="T105" fmla="*/ 842 h 1075"/>
                <a:gd name="T106" fmla="*/ 3544 w 3640"/>
                <a:gd name="T107" fmla="*/ 690 h 1075"/>
                <a:gd name="T108" fmla="*/ 3473 w 3640"/>
                <a:gd name="T109" fmla="*/ 763 h 1075"/>
                <a:gd name="T110" fmla="*/ 3613 w 3640"/>
                <a:gd name="T111" fmla="*/ 628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0" h="1075">
                  <a:moveTo>
                    <a:pt x="3617" y="575"/>
                  </a:moveTo>
                  <a:lnTo>
                    <a:pt x="3624" y="537"/>
                  </a:lnTo>
                  <a:lnTo>
                    <a:pt x="3624" y="540"/>
                  </a:lnTo>
                  <a:lnTo>
                    <a:pt x="3615" y="486"/>
                  </a:lnTo>
                  <a:lnTo>
                    <a:pt x="3615" y="488"/>
                  </a:lnTo>
                  <a:lnTo>
                    <a:pt x="3607" y="472"/>
                  </a:lnTo>
                  <a:cubicBezTo>
                    <a:pt x="3605" y="468"/>
                    <a:pt x="3606" y="463"/>
                    <a:pt x="3610" y="461"/>
                  </a:cubicBezTo>
                  <a:cubicBezTo>
                    <a:pt x="3614" y="459"/>
                    <a:pt x="3619" y="460"/>
                    <a:pt x="3621" y="464"/>
                  </a:cubicBezTo>
                  <a:lnTo>
                    <a:pt x="3630" y="481"/>
                  </a:lnTo>
                  <a:cubicBezTo>
                    <a:pt x="3630" y="481"/>
                    <a:pt x="3630" y="482"/>
                    <a:pt x="3630" y="483"/>
                  </a:cubicBezTo>
                  <a:lnTo>
                    <a:pt x="3639" y="537"/>
                  </a:lnTo>
                  <a:cubicBezTo>
                    <a:pt x="3640" y="538"/>
                    <a:pt x="3640" y="539"/>
                    <a:pt x="3639" y="540"/>
                  </a:cubicBezTo>
                  <a:lnTo>
                    <a:pt x="3633" y="578"/>
                  </a:lnTo>
                  <a:cubicBezTo>
                    <a:pt x="3632" y="582"/>
                    <a:pt x="3628" y="585"/>
                    <a:pt x="3624" y="585"/>
                  </a:cubicBezTo>
                  <a:cubicBezTo>
                    <a:pt x="3619" y="584"/>
                    <a:pt x="3616" y="580"/>
                    <a:pt x="3617" y="575"/>
                  </a:cubicBezTo>
                  <a:close/>
                  <a:moveTo>
                    <a:pt x="3563" y="408"/>
                  </a:moveTo>
                  <a:lnTo>
                    <a:pt x="3543" y="386"/>
                  </a:lnTo>
                  <a:lnTo>
                    <a:pt x="3545" y="387"/>
                  </a:lnTo>
                  <a:lnTo>
                    <a:pt x="3484" y="339"/>
                  </a:lnTo>
                  <a:lnTo>
                    <a:pt x="3480" y="337"/>
                  </a:lnTo>
                  <a:cubicBezTo>
                    <a:pt x="3476" y="334"/>
                    <a:pt x="3475" y="329"/>
                    <a:pt x="3477" y="326"/>
                  </a:cubicBezTo>
                  <a:cubicBezTo>
                    <a:pt x="3480" y="322"/>
                    <a:pt x="3485" y="321"/>
                    <a:pt x="3488" y="323"/>
                  </a:cubicBezTo>
                  <a:lnTo>
                    <a:pt x="3493" y="326"/>
                  </a:lnTo>
                  <a:lnTo>
                    <a:pt x="3554" y="374"/>
                  </a:lnTo>
                  <a:cubicBezTo>
                    <a:pt x="3555" y="374"/>
                    <a:pt x="3555" y="375"/>
                    <a:pt x="3555" y="375"/>
                  </a:cubicBezTo>
                  <a:lnTo>
                    <a:pt x="3575" y="397"/>
                  </a:lnTo>
                  <a:cubicBezTo>
                    <a:pt x="3578" y="401"/>
                    <a:pt x="3578" y="406"/>
                    <a:pt x="3574" y="409"/>
                  </a:cubicBezTo>
                  <a:cubicBezTo>
                    <a:pt x="3571" y="411"/>
                    <a:pt x="3566" y="411"/>
                    <a:pt x="3563" y="408"/>
                  </a:cubicBezTo>
                  <a:close/>
                  <a:moveTo>
                    <a:pt x="3412" y="295"/>
                  </a:moveTo>
                  <a:lnTo>
                    <a:pt x="3408" y="292"/>
                  </a:lnTo>
                  <a:lnTo>
                    <a:pt x="3318" y="250"/>
                  </a:lnTo>
                  <a:lnTo>
                    <a:pt x="3312" y="247"/>
                  </a:lnTo>
                  <a:cubicBezTo>
                    <a:pt x="3308" y="246"/>
                    <a:pt x="3306" y="241"/>
                    <a:pt x="3308" y="237"/>
                  </a:cubicBezTo>
                  <a:cubicBezTo>
                    <a:pt x="3309" y="233"/>
                    <a:pt x="3314" y="231"/>
                    <a:pt x="3318" y="232"/>
                  </a:cubicBezTo>
                  <a:lnTo>
                    <a:pt x="3325" y="235"/>
                  </a:lnTo>
                  <a:lnTo>
                    <a:pt x="3417" y="279"/>
                  </a:lnTo>
                  <a:lnTo>
                    <a:pt x="3420" y="281"/>
                  </a:lnTo>
                  <a:cubicBezTo>
                    <a:pt x="3424" y="283"/>
                    <a:pt x="3425" y="288"/>
                    <a:pt x="3423" y="292"/>
                  </a:cubicBezTo>
                  <a:cubicBezTo>
                    <a:pt x="3421" y="296"/>
                    <a:pt x="3416" y="297"/>
                    <a:pt x="3412" y="295"/>
                  </a:cubicBezTo>
                  <a:close/>
                  <a:moveTo>
                    <a:pt x="3238" y="218"/>
                  </a:moveTo>
                  <a:lnTo>
                    <a:pt x="3215" y="209"/>
                  </a:lnTo>
                  <a:lnTo>
                    <a:pt x="3132" y="182"/>
                  </a:lnTo>
                  <a:cubicBezTo>
                    <a:pt x="3128" y="181"/>
                    <a:pt x="3126" y="176"/>
                    <a:pt x="3127" y="172"/>
                  </a:cubicBezTo>
                  <a:cubicBezTo>
                    <a:pt x="3128" y="168"/>
                    <a:pt x="3133" y="166"/>
                    <a:pt x="3137" y="167"/>
                  </a:cubicBezTo>
                  <a:lnTo>
                    <a:pt x="3220" y="194"/>
                  </a:lnTo>
                  <a:lnTo>
                    <a:pt x="3244" y="203"/>
                  </a:lnTo>
                  <a:cubicBezTo>
                    <a:pt x="3248" y="205"/>
                    <a:pt x="3250" y="209"/>
                    <a:pt x="3248" y="214"/>
                  </a:cubicBezTo>
                  <a:cubicBezTo>
                    <a:pt x="3246" y="218"/>
                    <a:pt x="3242" y="220"/>
                    <a:pt x="3238" y="218"/>
                  </a:cubicBezTo>
                  <a:close/>
                  <a:moveTo>
                    <a:pt x="3056" y="160"/>
                  </a:moveTo>
                  <a:lnTo>
                    <a:pt x="2969" y="137"/>
                  </a:lnTo>
                  <a:lnTo>
                    <a:pt x="2948" y="132"/>
                  </a:lnTo>
                  <a:cubicBezTo>
                    <a:pt x="2943" y="131"/>
                    <a:pt x="2941" y="127"/>
                    <a:pt x="2941" y="123"/>
                  </a:cubicBezTo>
                  <a:cubicBezTo>
                    <a:pt x="2942" y="119"/>
                    <a:pt x="2947" y="116"/>
                    <a:pt x="2951" y="117"/>
                  </a:cubicBezTo>
                  <a:lnTo>
                    <a:pt x="2974" y="122"/>
                  </a:lnTo>
                  <a:lnTo>
                    <a:pt x="3060" y="144"/>
                  </a:lnTo>
                  <a:cubicBezTo>
                    <a:pt x="3064" y="146"/>
                    <a:pt x="3067" y="150"/>
                    <a:pt x="3066" y="154"/>
                  </a:cubicBezTo>
                  <a:cubicBezTo>
                    <a:pt x="3064" y="159"/>
                    <a:pt x="3060" y="161"/>
                    <a:pt x="3056" y="160"/>
                  </a:cubicBezTo>
                  <a:close/>
                  <a:moveTo>
                    <a:pt x="2869" y="115"/>
                  </a:moveTo>
                  <a:lnTo>
                    <a:pt x="2830" y="106"/>
                  </a:lnTo>
                  <a:lnTo>
                    <a:pt x="2760" y="94"/>
                  </a:lnTo>
                  <a:cubicBezTo>
                    <a:pt x="2755" y="93"/>
                    <a:pt x="2753" y="89"/>
                    <a:pt x="2753" y="85"/>
                  </a:cubicBezTo>
                  <a:cubicBezTo>
                    <a:pt x="2754" y="80"/>
                    <a:pt x="2758" y="78"/>
                    <a:pt x="2763" y="78"/>
                  </a:cubicBezTo>
                  <a:lnTo>
                    <a:pt x="2833" y="91"/>
                  </a:lnTo>
                  <a:lnTo>
                    <a:pt x="2873" y="99"/>
                  </a:lnTo>
                  <a:cubicBezTo>
                    <a:pt x="2877" y="100"/>
                    <a:pt x="2880" y="105"/>
                    <a:pt x="2879" y="109"/>
                  </a:cubicBezTo>
                  <a:cubicBezTo>
                    <a:pt x="2878" y="113"/>
                    <a:pt x="2874" y="116"/>
                    <a:pt x="2869" y="115"/>
                  </a:cubicBezTo>
                  <a:close/>
                  <a:moveTo>
                    <a:pt x="2681" y="80"/>
                  </a:moveTo>
                  <a:lnTo>
                    <a:pt x="2570" y="65"/>
                  </a:lnTo>
                  <a:cubicBezTo>
                    <a:pt x="2566" y="64"/>
                    <a:pt x="2563" y="60"/>
                    <a:pt x="2564" y="56"/>
                  </a:cubicBezTo>
                  <a:cubicBezTo>
                    <a:pt x="2564" y="52"/>
                    <a:pt x="2568" y="49"/>
                    <a:pt x="2573" y="49"/>
                  </a:cubicBezTo>
                  <a:lnTo>
                    <a:pt x="2683" y="65"/>
                  </a:lnTo>
                  <a:cubicBezTo>
                    <a:pt x="2688" y="65"/>
                    <a:pt x="2691" y="69"/>
                    <a:pt x="2690" y="74"/>
                  </a:cubicBezTo>
                  <a:cubicBezTo>
                    <a:pt x="2690" y="78"/>
                    <a:pt x="2686" y="81"/>
                    <a:pt x="2681" y="80"/>
                  </a:cubicBezTo>
                  <a:close/>
                  <a:moveTo>
                    <a:pt x="2491" y="55"/>
                  </a:moveTo>
                  <a:lnTo>
                    <a:pt x="2380" y="43"/>
                  </a:lnTo>
                  <a:cubicBezTo>
                    <a:pt x="2375" y="43"/>
                    <a:pt x="2372" y="39"/>
                    <a:pt x="2373" y="34"/>
                  </a:cubicBezTo>
                  <a:cubicBezTo>
                    <a:pt x="2373" y="30"/>
                    <a:pt x="2377" y="27"/>
                    <a:pt x="2382" y="27"/>
                  </a:cubicBezTo>
                  <a:lnTo>
                    <a:pt x="2493" y="39"/>
                  </a:lnTo>
                  <a:cubicBezTo>
                    <a:pt x="2497" y="40"/>
                    <a:pt x="2501" y="44"/>
                    <a:pt x="2500" y="48"/>
                  </a:cubicBezTo>
                  <a:cubicBezTo>
                    <a:pt x="2500" y="52"/>
                    <a:pt x="2496" y="56"/>
                    <a:pt x="2491" y="55"/>
                  </a:cubicBezTo>
                  <a:close/>
                  <a:moveTo>
                    <a:pt x="2300" y="36"/>
                  </a:moveTo>
                  <a:lnTo>
                    <a:pt x="2189" y="28"/>
                  </a:lnTo>
                  <a:cubicBezTo>
                    <a:pt x="2184" y="28"/>
                    <a:pt x="2181" y="24"/>
                    <a:pt x="2181" y="19"/>
                  </a:cubicBezTo>
                  <a:cubicBezTo>
                    <a:pt x="2182" y="15"/>
                    <a:pt x="2186" y="12"/>
                    <a:pt x="2190" y="12"/>
                  </a:cubicBezTo>
                  <a:lnTo>
                    <a:pt x="2302" y="20"/>
                  </a:lnTo>
                  <a:cubicBezTo>
                    <a:pt x="2306" y="21"/>
                    <a:pt x="2309" y="24"/>
                    <a:pt x="2309" y="29"/>
                  </a:cubicBezTo>
                  <a:cubicBezTo>
                    <a:pt x="2309" y="33"/>
                    <a:pt x="2305" y="37"/>
                    <a:pt x="2300" y="36"/>
                  </a:cubicBezTo>
                  <a:close/>
                  <a:moveTo>
                    <a:pt x="2109" y="24"/>
                  </a:moveTo>
                  <a:lnTo>
                    <a:pt x="2002" y="19"/>
                  </a:lnTo>
                  <a:lnTo>
                    <a:pt x="1997" y="19"/>
                  </a:lnTo>
                  <a:cubicBezTo>
                    <a:pt x="1993" y="19"/>
                    <a:pt x="1989" y="16"/>
                    <a:pt x="1990" y="11"/>
                  </a:cubicBezTo>
                  <a:cubicBezTo>
                    <a:pt x="1990" y="7"/>
                    <a:pt x="1993" y="3"/>
                    <a:pt x="1998" y="3"/>
                  </a:cubicBezTo>
                  <a:lnTo>
                    <a:pt x="2003" y="3"/>
                  </a:lnTo>
                  <a:lnTo>
                    <a:pt x="2110" y="8"/>
                  </a:lnTo>
                  <a:cubicBezTo>
                    <a:pt x="2114" y="8"/>
                    <a:pt x="2118" y="12"/>
                    <a:pt x="2117" y="17"/>
                  </a:cubicBezTo>
                  <a:cubicBezTo>
                    <a:pt x="2117" y="21"/>
                    <a:pt x="2113" y="24"/>
                    <a:pt x="2109" y="24"/>
                  </a:cubicBezTo>
                  <a:close/>
                  <a:moveTo>
                    <a:pt x="1917" y="18"/>
                  </a:moveTo>
                  <a:lnTo>
                    <a:pt x="1817" y="16"/>
                  </a:lnTo>
                  <a:lnTo>
                    <a:pt x="1806" y="17"/>
                  </a:lnTo>
                  <a:cubicBezTo>
                    <a:pt x="1801" y="17"/>
                    <a:pt x="1798" y="13"/>
                    <a:pt x="1798" y="9"/>
                  </a:cubicBezTo>
                  <a:cubicBezTo>
                    <a:pt x="1797" y="4"/>
                    <a:pt x="1801" y="1"/>
                    <a:pt x="1805" y="1"/>
                  </a:cubicBezTo>
                  <a:lnTo>
                    <a:pt x="1818" y="0"/>
                  </a:lnTo>
                  <a:lnTo>
                    <a:pt x="1918" y="2"/>
                  </a:lnTo>
                  <a:cubicBezTo>
                    <a:pt x="1922" y="2"/>
                    <a:pt x="1926" y="6"/>
                    <a:pt x="1926" y="10"/>
                  </a:cubicBezTo>
                  <a:cubicBezTo>
                    <a:pt x="1925" y="15"/>
                    <a:pt x="1922" y="18"/>
                    <a:pt x="1917" y="18"/>
                  </a:cubicBezTo>
                  <a:close/>
                  <a:moveTo>
                    <a:pt x="1726" y="18"/>
                  </a:moveTo>
                  <a:lnTo>
                    <a:pt x="1633" y="19"/>
                  </a:lnTo>
                  <a:lnTo>
                    <a:pt x="1614" y="20"/>
                  </a:lnTo>
                  <a:cubicBezTo>
                    <a:pt x="1610" y="20"/>
                    <a:pt x="1606" y="17"/>
                    <a:pt x="1606" y="13"/>
                  </a:cubicBezTo>
                  <a:cubicBezTo>
                    <a:pt x="1605" y="8"/>
                    <a:pt x="1609" y="5"/>
                    <a:pt x="1613" y="4"/>
                  </a:cubicBezTo>
                  <a:lnTo>
                    <a:pt x="1632" y="3"/>
                  </a:lnTo>
                  <a:lnTo>
                    <a:pt x="1725" y="2"/>
                  </a:lnTo>
                  <a:cubicBezTo>
                    <a:pt x="1730" y="2"/>
                    <a:pt x="1734" y="5"/>
                    <a:pt x="1734" y="10"/>
                  </a:cubicBezTo>
                  <a:cubicBezTo>
                    <a:pt x="1734" y="14"/>
                    <a:pt x="1730" y="18"/>
                    <a:pt x="1726" y="18"/>
                  </a:cubicBezTo>
                  <a:close/>
                  <a:moveTo>
                    <a:pt x="1534" y="24"/>
                  </a:moveTo>
                  <a:lnTo>
                    <a:pt x="1452" y="27"/>
                  </a:lnTo>
                  <a:lnTo>
                    <a:pt x="1422" y="30"/>
                  </a:lnTo>
                  <a:cubicBezTo>
                    <a:pt x="1418" y="30"/>
                    <a:pt x="1414" y="27"/>
                    <a:pt x="1414" y="22"/>
                  </a:cubicBezTo>
                  <a:cubicBezTo>
                    <a:pt x="1414" y="18"/>
                    <a:pt x="1417" y="14"/>
                    <a:pt x="1421" y="14"/>
                  </a:cubicBezTo>
                  <a:lnTo>
                    <a:pt x="1451" y="11"/>
                  </a:lnTo>
                  <a:lnTo>
                    <a:pt x="1533" y="8"/>
                  </a:lnTo>
                  <a:cubicBezTo>
                    <a:pt x="1538" y="8"/>
                    <a:pt x="1541" y="11"/>
                    <a:pt x="1542" y="15"/>
                  </a:cubicBezTo>
                  <a:cubicBezTo>
                    <a:pt x="1542" y="20"/>
                    <a:pt x="1538" y="24"/>
                    <a:pt x="1534" y="24"/>
                  </a:cubicBezTo>
                  <a:close/>
                  <a:moveTo>
                    <a:pt x="1343" y="36"/>
                  </a:moveTo>
                  <a:lnTo>
                    <a:pt x="1279" y="40"/>
                  </a:lnTo>
                  <a:lnTo>
                    <a:pt x="1231" y="46"/>
                  </a:lnTo>
                  <a:cubicBezTo>
                    <a:pt x="1227" y="46"/>
                    <a:pt x="1223" y="43"/>
                    <a:pt x="1223" y="38"/>
                  </a:cubicBezTo>
                  <a:cubicBezTo>
                    <a:pt x="1222" y="34"/>
                    <a:pt x="1225" y="30"/>
                    <a:pt x="1230" y="30"/>
                  </a:cubicBezTo>
                  <a:lnTo>
                    <a:pt x="1278" y="24"/>
                  </a:lnTo>
                  <a:lnTo>
                    <a:pt x="1341" y="20"/>
                  </a:lnTo>
                  <a:cubicBezTo>
                    <a:pt x="1346" y="19"/>
                    <a:pt x="1350" y="23"/>
                    <a:pt x="1350" y="27"/>
                  </a:cubicBezTo>
                  <a:cubicBezTo>
                    <a:pt x="1350" y="31"/>
                    <a:pt x="1347" y="35"/>
                    <a:pt x="1343" y="36"/>
                  </a:cubicBezTo>
                  <a:close/>
                  <a:moveTo>
                    <a:pt x="1152" y="54"/>
                  </a:moveTo>
                  <a:lnTo>
                    <a:pt x="1112" y="58"/>
                  </a:lnTo>
                  <a:lnTo>
                    <a:pt x="1041" y="68"/>
                  </a:lnTo>
                  <a:cubicBezTo>
                    <a:pt x="1037" y="69"/>
                    <a:pt x="1033" y="66"/>
                    <a:pt x="1032" y="61"/>
                  </a:cubicBezTo>
                  <a:cubicBezTo>
                    <a:pt x="1031" y="57"/>
                    <a:pt x="1034" y="53"/>
                    <a:pt x="1039" y="52"/>
                  </a:cubicBezTo>
                  <a:lnTo>
                    <a:pt x="1111" y="43"/>
                  </a:lnTo>
                  <a:lnTo>
                    <a:pt x="1150" y="38"/>
                  </a:lnTo>
                  <a:cubicBezTo>
                    <a:pt x="1155" y="38"/>
                    <a:pt x="1158" y="41"/>
                    <a:pt x="1159" y="45"/>
                  </a:cubicBezTo>
                  <a:cubicBezTo>
                    <a:pt x="1159" y="50"/>
                    <a:pt x="1156" y="54"/>
                    <a:pt x="1152" y="54"/>
                  </a:cubicBezTo>
                  <a:close/>
                  <a:moveTo>
                    <a:pt x="962" y="79"/>
                  </a:moveTo>
                  <a:lnTo>
                    <a:pt x="954" y="80"/>
                  </a:lnTo>
                  <a:lnTo>
                    <a:pt x="852" y="98"/>
                  </a:lnTo>
                  <a:cubicBezTo>
                    <a:pt x="847" y="99"/>
                    <a:pt x="843" y="96"/>
                    <a:pt x="842" y="92"/>
                  </a:cubicBezTo>
                  <a:cubicBezTo>
                    <a:pt x="842" y="87"/>
                    <a:pt x="845" y="83"/>
                    <a:pt x="849" y="82"/>
                  </a:cubicBezTo>
                  <a:lnTo>
                    <a:pt x="951" y="65"/>
                  </a:lnTo>
                  <a:lnTo>
                    <a:pt x="960" y="63"/>
                  </a:lnTo>
                  <a:cubicBezTo>
                    <a:pt x="964" y="63"/>
                    <a:pt x="968" y="66"/>
                    <a:pt x="969" y="70"/>
                  </a:cubicBezTo>
                  <a:cubicBezTo>
                    <a:pt x="969" y="75"/>
                    <a:pt x="966" y="79"/>
                    <a:pt x="962" y="79"/>
                  </a:cubicBezTo>
                  <a:close/>
                  <a:moveTo>
                    <a:pt x="773" y="113"/>
                  </a:moveTo>
                  <a:lnTo>
                    <a:pt x="665" y="137"/>
                  </a:lnTo>
                  <a:lnTo>
                    <a:pt x="664" y="137"/>
                  </a:lnTo>
                  <a:cubicBezTo>
                    <a:pt x="660" y="139"/>
                    <a:pt x="656" y="136"/>
                    <a:pt x="655" y="132"/>
                  </a:cubicBezTo>
                  <a:cubicBezTo>
                    <a:pt x="654" y="128"/>
                    <a:pt x="656" y="123"/>
                    <a:pt x="660" y="122"/>
                  </a:cubicBezTo>
                  <a:lnTo>
                    <a:pt x="662" y="122"/>
                  </a:lnTo>
                  <a:lnTo>
                    <a:pt x="770" y="98"/>
                  </a:lnTo>
                  <a:cubicBezTo>
                    <a:pt x="774" y="97"/>
                    <a:pt x="779" y="99"/>
                    <a:pt x="780" y="104"/>
                  </a:cubicBezTo>
                  <a:cubicBezTo>
                    <a:pt x="781" y="108"/>
                    <a:pt x="778" y="112"/>
                    <a:pt x="773" y="113"/>
                  </a:cubicBezTo>
                  <a:close/>
                  <a:moveTo>
                    <a:pt x="587" y="158"/>
                  </a:moveTo>
                  <a:lnTo>
                    <a:pt x="537" y="171"/>
                  </a:lnTo>
                  <a:lnTo>
                    <a:pt x="480" y="190"/>
                  </a:lnTo>
                  <a:cubicBezTo>
                    <a:pt x="476" y="191"/>
                    <a:pt x="471" y="189"/>
                    <a:pt x="470" y="184"/>
                  </a:cubicBezTo>
                  <a:cubicBezTo>
                    <a:pt x="469" y="180"/>
                    <a:pt x="471" y="176"/>
                    <a:pt x="475" y="174"/>
                  </a:cubicBezTo>
                  <a:lnTo>
                    <a:pt x="532" y="156"/>
                  </a:lnTo>
                  <a:lnTo>
                    <a:pt x="583" y="142"/>
                  </a:lnTo>
                  <a:cubicBezTo>
                    <a:pt x="587" y="141"/>
                    <a:pt x="592" y="144"/>
                    <a:pt x="593" y="148"/>
                  </a:cubicBezTo>
                  <a:cubicBezTo>
                    <a:pt x="594" y="152"/>
                    <a:pt x="591" y="157"/>
                    <a:pt x="587" y="158"/>
                  </a:cubicBezTo>
                  <a:close/>
                  <a:moveTo>
                    <a:pt x="405" y="215"/>
                  </a:moveTo>
                  <a:lnTo>
                    <a:pt x="316" y="250"/>
                  </a:lnTo>
                  <a:lnTo>
                    <a:pt x="302" y="257"/>
                  </a:lnTo>
                  <a:cubicBezTo>
                    <a:pt x="298" y="259"/>
                    <a:pt x="293" y="257"/>
                    <a:pt x="291" y="253"/>
                  </a:cubicBezTo>
                  <a:cubicBezTo>
                    <a:pt x="289" y="249"/>
                    <a:pt x="291" y="244"/>
                    <a:pt x="295" y="242"/>
                  </a:cubicBezTo>
                  <a:lnTo>
                    <a:pt x="311" y="235"/>
                  </a:lnTo>
                  <a:lnTo>
                    <a:pt x="399" y="200"/>
                  </a:lnTo>
                  <a:cubicBezTo>
                    <a:pt x="403" y="199"/>
                    <a:pt x="408" y="201"/>
                    <a:pt x="409" y="205"/>
                  </a:cubicBezTo>
                  <a:cubicBezTo>
                    <a:pt x="411" y="209"/>
                    <a:pt x="409" y="213"/>
                    <a:pt x="405" y="215"/>
                  </a:cubicBezTo>
                  <a:close/>
                  <a:moveTo>
                    <a:pt x="229" y="291"/>
                  </a:moveTo>
                  <a:lnTo>
                    <a:pt x="226" y="293"/>
                  </a:lnTo>
                  <a:lnTo>
                    <a:pt x="151" y="339"/>
                  </a:lnTo>
                  <a:lnTo>
                    <a:pt x="137" y="350"/>
                  </a:lnTo>
                  <a:cubicBezTo>
                    <a:pt x="133" y="353"/>
                    <a:pt x="128" y="353"/>
                    <a:pt x="125" y="349"/>
                  </a:cubicBezTo>
                  <a:cubicBezTo>
                    <a:pt x="123" y="346"/>
                    <a:pt x="123" y="341"/>
                    <a:pt x="127" y="338"/>
                  </a:cubicBezTo>
                  <a:lnTo>
                    <a:pt x="142" y="326"/>
                  </a:lnTo>
                  <a:lnTo>
                    <a:pt x="219" y="278"/>
                  </a:lnTo>
                  <a:lnTo>
                    <a:pt x="222" y="277"/>
                  </a:lnTo>
                  <a:cubicBezTo>
                    <a:pt x="226" y="275"/>
                    <a:pt x="231" y="276"/>
                    <a:pt x="233" y="280"/>
                  </a:cubicBezTo>
                  <a:cubicBezTo>
                    <a:pt x="235" y="284"/>
                    <a:pt x="233" y="289"/>
                    <a:pt x="229" y="291"/>
                  </a:cubicBezTo>
                  <a:close/>
                  <a:moveTo>
                    <a:pt x="77" y="402"/>
                  </a:moveTo>
                  <a:lnTo>
                    <a:pt x="46" y="437"/>
                  </a:lnTo>
                  <a:lnTo>
                    <a:pt x="48" y="435"/>
                  </a:lnTo>
                  <a:lnTo>
                    <a:pt x="20" y="488"/>
                  </a:lnTo>
                  <a:lnTo>
                    <a:pt x="20" y="486"/>
                  </a:lnTo>
                  <a:lnTo>
                    <a:pt x="19" y="491"/>
                  </a:lnTo>
                  <a:cubicBezTo>
                    <a:pt x="19" y="495"/>
                    <a:pt x="15" y="498"/>
                    <a:pt x="10" y="498"/>
                  </a:cubicBezTo>
                  <a:cubicBezTo>
                    <a:pt x="6" y="497"/>
                    <a:pt x="3" y="493"/>
                    <a:pt x="4" y="488"/>
                  </a:cubicBezTo>
                  <a:lnTo>
                    <a:pt x="5" y="483"/>
                  </a:lnTo>
                  <a:cubicBezTo>
                    <a:pt x="5" y="482"/>
                    <a:pt x="5" y="481"/>
                    <a:pt x="5" y="481"/>
                  </a:cubicBezTo>
                  <a:lnTo>
                    <a:pt x="33" y="428"/>
                  </a:lnTo>
                  <a:cubicBezTo>
                    <a:pt x="34" y="427"/>
                    <a:pt x="34" y="427"/>
                    <a:pt x="34" y="426"/>
                  </a:cubicBezTo>
                  <a:lnTo>
                    <a:pt x="65" y="391"/>
                  </a:lnTo>
                  <a:cubicBezTo>
                    <a:pt x="68" y="388"/>
                    <a:pt x="73" y="387"/>
                    <a:pt x="77" y="390"/>
                  </a:cubicBezTo>
                  <a:cubicBezTo>
                    <a:pt x="80" y="393"/>
                    <a:pt x="80" y="398"/>
                    <a:pt x="77" y="402"/>
                  </a:cubicBezTo>
                  <a:close/>
                  <a:moveTo>
                    <a:pt x="16" y="567"/>
                  </a:moveTo>
                  <a:lnTo>
                    <a:pt x="20" y="591"/>
                  </a:lnTo>
                  <a:lnTo>
                    <a:pt x="20" y="589"/>
                  </a:lnTo>
                  <a:lnTo>
                    <a:pt x="48" y="642"/>
                  </a:lnTo>
                  <a:lnTo>
                    <a:pt x="46" y="640"/>
                  </a:lnTo>
                  <a:lnTo>
                    <a:pt x="65" y="661"/>
                  </a:lnTo>
                  <a:cubicBezTo>
                    <a:pt x="68" y="664"/>
                    <a:pt x="68" y="669"/>
                    <a:pt x="64" y="672"/>
                  </a:cubicBezTo>
                  <a:cubicBezTo>
                    <a:pt x="61" y="675"/>
                    <a:pt x="56" y="675"/>
                    <a:pt x="53" y="672"/>
                  </a:cubicBezTo>
                  <a:lnTo>
                    <a:pt x="35" y="651"/>
                  </a:lnTo>
                  <a:cubicBezTo>
                    <a:pt x="34" y="650"/>
                    <a:pt x="34" y="650"/>
                    <a:pt x="33" y="649"/>
                  </a:cubicBezTo>
                  <a:lnTo>
                    <a:pt x="5" y="596"/>
                  </a:lnTo>
                  <a:cubicBezTo>
                    <a:pt x="5" y="595"/>
                    <a:pt x="5" y="595"/>
                    <a:pt x="5" y="594"/>
                  </a:cubicBezTo>
                  <a:lnTo>
                    <a:pt x="1" y="570"/>
                  </a:lnTo>
                  <a:cubicBezTo>
                    <a:pt x="0" y="566"/>
                    <a:pt x="3" y="561"/>
                    <a:pt x="7" y="561"/>
                  </a:cubicBezTo>
                  <a:cubicBezTo>
                    <a:pt x="12" y="560"/>
                    <a:pt x="16" y="563"/>
                    <a:pt x="16" y="567"/>
                  </a:cubicBezTo>
                  <a:close/>
                  <a:moveTo>
                    <a:pt x="122" y="715"/>
                  </a:moveTo>
                  <a:lnTo>
                    <a:pt x="151" y="738"/>
                  </a:lnTo>
                  <a:lnTo>
                    <a:pt x="214" y="776"/>
                  </a:lnTo>
                  <a:cubicBezTo>
                    <a:pt x="218" y="778"/>
                    <a:pt x="219" y="783"/>
                    <a:pt x="217" y="787"/>
                  </a:cubicBezTo>
                  <a:cubicBezTo>
                    <a:pt x="215" y="791"/>
                    <a:pt x="210" y="792"/>
                    <a:pt x="206" y="790"/>
                  </a:cubicBezTo>
                  <a:lnTo>
                    <a:pt x="141" y="751"/>
                  </a:lnTo>
                  <a:lnTo>
                    <a:pt x="112" y="727"/>
                  </a:lnTo>
                  <a:cubicBezTo>
                    <a:pt x="109" y="724"/>
                    <a:pt x="108" y="719"/>
                    <a:pt x="111" y="716"/>
                  </a:cubicBezTo>
                  <a:cubicBezTo>
                    <a:pt x="114" y="712"/>
                    <a:pt x="119" y="712"/>
                    <a:pt x="122" y="715"/>
                  </a:cubicBezTo>
                  <a:close/>
                  <a:moveTo>
                    <a:pt x="285" y="812"/>
                  </a:moveTo>
                  <a:lnTo>
                    <a:pt x="317" y="827"/>
                  </a:lnTo>
                  <a:lnTo>
                    <a:pt x="388" y="854"/>
                  </a:lnTo>
                  <a:cubicBezTo>
                    <a:pt x="392" y="856"/>
                    <a:pt x="394" y="861"/>
                    <a:pt x="392" y="865"/>
                  </a:cubicBezTo>
                  <a:cubicBezTo>
                    <a:pt x="391" y="869"/>
                    <a:pt x="386" y="871"/>
                    <a:pt x="382" y="869"/>
                  </a:cubicBezTo>
                  <a:lnTo>
                    <a:pt x="310" y="842"/>
                  </a:lnTo>
                  <a:lnTo>
                    <a:pt x="278" y="826"/>
                  </a:lnTo>
                  <a:cubicBezTo>
                    <a:pt x="274" y="824"/>
                    <a:pt x="272" y="819"/>
                    <a:pt x="274" y="816"/>
                  </a:cubicBezTo>
                  <a:cubicBezTo>
                    <a:pt x="276" y="812"/>
                    <a:pt x="281" y="810"/>
                    <a:pt x="285" y="812"/>
                  </a:cubicBezTo>
                  <a:close/>
                  <a:moveTo>
                    <a:pt x="463" y="881"/>
                  </a:moveTo>
                  <a:lnTo>
                    <a:pt x="537" y="905"/>
                  </a:lnTo>
                  <a:lnTo>
                    <a:pt x="569" y="913"/>
                  </a:lnTo>
                  <a:cubicBezTo>
                    <a:pt x="574" y="915"/>
                    <a:pt x="576" y="919"/>
                    <a:pt x="575" y="923"/>
                  </a:cubicBezTo>
                  <a:cubicBezTo>
                    <a:pt x="574" y="927"/>
                    <a:pt x="570" y="930"/>
                    <a:pt x="565" y="929"/>
                  </a:cubicBezTo>
                  <a:lnTo>
                    <a:pt x="532" y="920"/>
                  </a:lnTo>
                  <a:lnTo>
                    <a:pt x="458" y="896"/>
                  </a:lnTo>
                  <a:cubicBezTo>
                    <a:pt x="454" y="895"/>
                    <a:pt x="451" y="890"/>
                    <a:pt x="453" y="886"/>
                  </a:cubicBezTo>
                  <a:cubicBezTo>
                    <a:pt x="454" y="882"/>
                    <a:pt x="459" y="879"/>
                    <a:pt x="463" y="881"/>
                  </a:cubicBezTo>
                  <a:close/>
                  <a:moveTo>
                    <a:pt x="647" y="934"/>
                  </a:moveTo>
                  <a:lnTo>
                    <a:pt x="666" y="939"/>
                  </a:lnTo>
                  <a:lnTo>
                    <a:pt x="756" y="959"/>
                  </a:lnTo>
                  <a:cubicBezTo>
                    <a:pt x="760" y="960"/>
                    <a:pt x="763" y="964"/>
                    <a:pt x="762" y="968"/>
                  </a:cubicBezTo>
                  <a:cubicBezTo>
                    <a:pt x="761" y="973"/>
                    <a:pt x="756" y="975"/>
                    <a:pt x="752" y="974"/>
                  </a:cubicBezTo>
                  <a:lnTo>
                    <a:pt x="661" y="954"/>
                  </a:lnTo>
                  <a:lnTo>
                    <a:pt x="643" y="949"/>
                  </a:lnTo>
                  <a:cubicBezTo>
                    <a:pt x="638" y="948"/>
                    <a:pt x="636" y="944"/>
                    <a:pt x="637" y="939"/>
                  </a:cubicBezTo>
                  <a:cubicBezTo>
                    <a:pt x="638" y="935"/>
                    <a:pt x="642" y="933"/>
                    <a:pt x="647" y="934"/>
                  </a:cubicBezTo>
                  <a:close/>
                  <a:moveTo>
                    <a:pt x="834" y="975"/>
                  </a:moveTo>
                  <a:lnTo>
                    <a:pt x="944" y="994"/>
                  </a:lnTo>
                  <a:cubicBezTo>
                    <a:pt x="948" y="995"/>
                    <a:pt x="951" y="999"/>
                    <a:pt x="950" y="1003"/>
                  </a:cubicBezTo>
                  <a:cubicBezTo>
                    <a:pt x="950" y="1007"/>
                    <a:pt x="946" y="1010"/>
                    <a:pt x="941" y="1010"/>
                  </a:cubicBezTo>
                  <a:lnTo>
                    <a:pt x="831" y="990"/>
                  </a:lnTo>
                  <a:cubicBezTo>
                    <a:pt x="827" y="990"/>
                    <a:pt x="824" y="985"/>
                    <a:pt x="824" y="981"/>
                  </a:cubicBezTo>
                  <a:cubicBezTo>
                    <a:pt x="825" y="977"/>
                    <a:pt x="829" y="974"/>
                    <a:pt x="834" y="975"/>
                  </a:cubicBezTo>
                  <a:close/>
                  <a:moveTo>
                    <a:pt x="1023" y="1005"/>
                  </a:moveTo>
                  <a:lnTo>
                    <a:pt x="1113" y="1018"/>
                  </a:lnTo>
                  <a:lnTo>
                    <a:pt x="1134" y="1020"/>
                  </a:lnTo>
                  <a:cubicBezTo>
                    <a:pt x="1138" y="1020"/>
                    <a:pt x="1141" y="1024"/>
                    <a:pt x="1141" y="1029"/>
                  </a:cubicBezTo>
                  <a:cubicBezTo>
                    <a:pt x="1140" y="1033"/>
                    <a:pt x="1136" y="1036"/>
                    <a:pt x="1132" y="1036"/>
                  </a:cubicBezTo>
                  <a:lnTo>
                    <a:pt x="1110" y="1033"/>
                  </a:lnTo>
                  <a:lnTo>
                    <a:pt x="1021" y="1021"/>
                  </a:lnTo>
                  <a:cubicBezTo>
                    <a:pt x="1016" y="1020"/>
                    <a:pt x="1013" y="1016"/>
                    <a:pt x="1014" y="1012"/>
                  </a:cubicBezTo>
                  <a:cubicBezTo>
                    <a:pt x="1014" y="1008"/>
                    <a:pt x="1018" y="1005"/>
                    <a:pt x="1023" y="1005"/>
                  </a:cubicBezTo>
                  <a:close/>
                  <a:moveTo>
                    <a:pt x="1213" y="1028"/>
                  </a:moveTo>
                  <a:lnTo>
                    <a:pt x="1279" y="1036"/>
                  </a:lnTo>
                  <a:lnTo>
                    <a:pt x="1324" y="1039"/>
                  </a:lnTo>
                  <a:cubicBezTo>
                    <a:pt x="1329" y="1039"/>
                    <a:pt x="1332" y="1043"/>
                    <a:pt x="1332" y="1047"/>
                  </a:cubicBezTo>
                  <a:cubicBezTo>
                    <a:pt x="1331" y="1052"/>
                    <a:pt x="1328" y="1055"/>
                    <a:pt x="1323" y="1055"/>
                  </a:cubicBezTo>
                  <a:lnTo>
                    <a:pt x="1278" y="1051"/>
                  </a:lnTo>
                  <a:lnTo>
                    <a:pt x="1211" y="1044"/>
                  </a:lnTo>
                  <a:cubicBezTo>
                    <a:pt x="1207" y="1044"/>
                    <a:pt x="1204" y="1040"/>
                    <a:pt x="1204" y="1035"/>
                  </a:cubicBezTo>
                  <a:cubicBezTo>
                    <a:pt x="1205" y="1031"/>
                    <a:pt x="1209" y="1028"/>
                    <a:pt x="1213" y="1028"/>
                  </a:cubicBezTo>
                  <a:close/>
                  <a:moveTo>
                    <a:pt x="1404" y="1045"/>
                  </a:moveTo>
                  <a:lnTo>
                    <a:pt x="1452" y="1048"/>
                  </a:lnTo>
                  <a:lnTo>
                    <a:pt x="1516" y="1051"/>
                  </a:lnTo>
                  <a:cubicBezTo>
                    <a:pt x="1520" y="1052"/>
                    <a:pt x="1524" y="1055"/>
                    <a:pt x="1523" y="1060"/>
                  </a:cubicBezTo>
                  <a:cubicBezTo>
                    <a:pt x="1523" y="1064"/>
                    <a:pt x="1519" y="1067"/>
                    <a:pt x="1515" y="1067"/>
                  </a:cubicBezTo>
                  <a:lnTo>
                    <a:pt x="1451" y="1064"/>
                  </a:lnTo>
                  <a:lnTo>
                    <a:pt x="1403" y="1061"/>
                  </a:lnTo>
                  <a:cubicBezTo>
                    <a:pt x="1399" y="1061"/>
                    <a:pt x="1395" y="1057"/>
                    <a:pt x="1396" y="1052"/>
                  </a:cubicBezTo>
                  <a:cubicBezTo>
                    <a:pt x="1396" y="1048"/>
                    <a:pt x="1400" y="1045"/>
                    <a:pt x="1404" y="1045"/>
                  </a:cubicBezTo>
                  <a:close/>
                  <a:moveTo>
                    <a:pt x="1596" y="1055"/>
                  </a:moveTo>
                  <a:lnTo>
                    <a:pt x="1632" y="1056"/>
                  </a:lnTo>
                  <a:lnTo>
                    <a:pt x="1707" y="1058"/>
                  </a:lnTo>
                  <a:cubicBezTo>
                    <a:pt x="1712" y="1058"/>
                    <a:pt x="1715" y="1061"/>
                    <a:pt x="1715" y="1066"/>
                  </a:cubicBezTo>
                  <a:cubicBezTo>
                    <a:pt x="1715" y="1070"/>
                    <a:pt x="1712" y="1074"/>
                    <a:pt x="1707" y="1074"/>
                  </a:cubicBezTo>
                  <a:lnTo>
                    <a:pt x="1631" y="1072"/>
                  </a:lnTo>
                  <a:lnTo>
                    <a:pt x="1595" y="1071"/>
                  </a:lnTo>
                  <a:cubicBezTo>
                    <a:pt x="1591" y="1071"/>
                    <a:pt x="1587" y="1067"/>
                    <a:pt x="1587" y="1063"/>
                  </a:cubicBezTo>
                  <a:cubicBezTo>
                    <a:pt x="1588" y="1058"/>
                    <a:pt x="1591" y="1055"/>
                    <a:pt x="1596" y="1055"/>
                  </a:cubicBezTo>
                  <a:close/>
                  <a:moveTo>
                    <a:pt x="1787" y="1059"/>
                  </a:moveTo>
                  <a:lnTo>
                    <a:pt x="1818" y="1059"/>
                  </a:lnTo>
                  <a:lnTo>
                    <a:pt x="1899" y="1058"/>
                  </a:lnTo>
                  <a:cubicBezTo>
                    <a:pt x="1904" y="1058"/>
                    <a:pt x="1907" y="1062"/>
                    <a:pt x="1907" y="1066"/>
                  </a:cubicBezTo>
                  <a:cubicBezTo>
                    <a:pt x="1907" y="1070"/>
                    <a:pt x="1904" y="1074"/>
                    <a:pt x="1899" y="1074"/>
                  </a:cubicBezTo>
                  <a:lnTo>
                    <a:pt x="1817" y="1075"/>
                  </a:lnTo>
                  <a:lnTo>
                    <a:pt x="1787" y="1075"/>
                  </a:lnTo>
                  <a:cubicBezTo>
                    <a:pt x="1783" y="1075"/>
                    <a:pt x="1779" y="1071"/>
                    <a:pt x="1779" y="1067"/>
                  </a:cubicBezTo>
                  <a:cubicBezTo>
                    <a:pt x="1779" y="1062"/>
                    <a:pt x="1783" y="1059"/>
                    <a:pt x="1787" y="1059"/>
                  </a:cubicBezTo>
                  <a:close/>
                  <a:moveTo>
                    <a:pt x="1979" y="1057"/>
                  </a:moveTo>
                  <a:lnTo>
                    <a:pt x="2002" y="1056"/>
                  </a:lnTo>
                  <a:lnTo>
                    <a:pt x="2091" y="1053"/>
                  </a:lnTo>
                  <a:cubicBezTo>
                    <a:pt x="2095" y="1052"/>
                    <a:pt x="2099" y="1056"/>
                    <a:pt x="2099" y="1060"/>
                  </a:cubicBezTo>
                  <a:cubicBezTo>
                    <a:pt x="2099" y="1065"/>
                    <a:pt x="2096" y="1068"/>
                    <a:pt x="2091" y="1069"/>
                  </a:cubicBezTo>
                  <a:lnTo>
                    <a:pt x="2003" y="1072"/>
                  </a:lnTo>
                  <a:lnTo>
                    <a:pt x="1979" y="1073"/>
                  </a:lnTo>
                  <a:cubicBezTo>
                    <a:pt x="1975" y="1073"/>
                    <a:pt x="1971" y="1069"/>
                    <a:pt x="1971" y="1065"/>
                  </a:cubicBezTo>
                  <a:cubicBezTo>
                    <a:pt x="1971" y="1061"/>
                    <a:pt x="1975" y="1057"/>
                    <a:pt x="1979" y="1057"/>
                  </a:cubicBezTo>
                  <a:close/>
                  <a:moveTo>
                    <a:pt x="2171" y="1049"/>
                  </a:moveTo>
                  <a:lnTo>
                    <a:pt x="2183" y="1048"/>
                  </a:lnTo>
                  <a:lnTo>
                    <a:pt x="2282" y="1041"/>
                  </a:lnTo>
                  <a:cubicBezTo>
                    <a:pt x="2287" y="1041"/>
                    <a:pt x="2290" y="1044"/>
                    <a:pt x="2291" y="1048"/>
                  </a:cubicBezTo>
                  <a:cubicBezTo>
                    <a:pt x="2291" y="1053"/>
                    <a:pt x="2288" y="1057"/>
                    <a:pt x="2283" y="1057"/>
                  </a:cubicBezTo>
                  <a:lnTo>
                    <a:pt x="2184" y="1064"/>
                  </a:lnTo>
                  <a:lnTo>
                    <a:pt x="2171" y="1065"/>
                  </a:lnTo>
                  <a:cubicBezTo>
                    <a:pt x="2167" y="1065"/>
                    <a:pt x="2163" y="1062"/>
                    <a:pt x="2163" y="1057"/>
                  </a:cubicBezTo>
                  <a:cubicBezTo>
                    <a:pt x="2163" y="1053"/>
                    <a:pt x="2166" y="1049"/>
                    <a:pt x="2171" y="1049"/>
                  </a:cubicBezTo>
                  <a:close/>
                  <a:moveTo>
                    <a:pt x="2362" y="1035"/>
                  </a:moveTo>
                  <a:lnTo>
                    <a:pt x="2473" y="1023"/>
                  </a:lnTo>
                  <a:cubicBezTo>
                    <a:pt x="2477" y="1022"/>
                    <a:pt x="2481" y="1026"/>
                    <a:pt x="2482" y="1030"/>
                  </a:cubicBezTo>
                  <a:cubicBezTo>
                    <a:pt x="2482" y="1034"/>
                    <a:pt x="2479" y="1038"/>
                    <a:pt x="2475" y="1039"/>
                  </a:cubicBezTo>
                  <a:lnTo>
                    <a:pt x="2363" y="1051"/>
                  </a:lnTo>
                  <a:cubicBezTo>
                    <a:pt x="2359" y="1051"/>
                    <a:pt x="2355" y="1048"/>
                    <a:pt x="2355" y="1044"/>
                  </a:cubicBezTo>
                  <a:cubicBezTo>
                    <a:pt x="2354" y="1039"/>
                    <a:pt x="2357" y="1035"/>
                    <a:pt x="2362" y="1035"/>
                  </a:cubicBezTo>
                  <a:close/>
                  <a:moveTo>
                    <a:pt x="2552" y="1013"/>
                  </a:moveTo>
                  <a:lnTo>
                    <a:pt x="2663" y="998"/>
                  </a:lnTo>
                  <a:cubicBezTo>
                    <a:pt x="2668" y="997"/>
                    <a:pt x="2672" y="1001"/>
                    <a:pt x="2672" y="1005"/>
                  </a:cubicBezTo>
                  <a:cubicBezTo>
                    <a:pt x="2673" y="1009"/>
                    <a:pt x="2670" y="1013"/>
                    <a:pt x="2665" y="1014"/>
                  </a:cubicBezTo>
                  <a:lnTo>
                    <a:pt x="2554" y="1029"/>
                  </a:lnTo>
                  <a:cubicBezTo>
                    <a:pt x="2550" y="1030"/>
                    <a:pt x="2546" y="1027"/>
                    <a:pt x="2545" y="1022"/>
                  </a:cubicBezTo>
                  <a:cubicBezTo>
                    <a:pt x="2545" y="1018"/>
                    <a:pt x="2548" y="1014"/>
                    <a:pt x="2552" y="1013"/>
                  </a:cubicBezTo>
                  <a:close/>
                  <a:moveTo>
                    <a:pt x="2742" y="985"/>
                  </a:moveTo>
                  <a:lnTo>
                    <a:pt x="2830" y="970"/>
                  </a:lnTo>
                  <a:lnTo>
                    <a:pt x="2852" y="965"/>
                  </a:lnTo>
                  <a:cubicBezTo>
                    <a:pt x="2856" y="964"/>
                    <a:pt x="2860" y="967"/>
                    <a:pt x="2861" y="971"/>
                  </a:cubicBezTo>
                  <a:cubicBezTo>
                    <a:pt x="2862" y="975"/>
                    <a:pt x="2859" y="979"/>
                    <a:pt x="2855" y="980"/>
                  </a:cubicBezTo>
                  <a:lnTo>
                    <a:pt x="2833" y="985"/>
                  </a:lnTo>
                  <a:lnTo>
                    <a:pt x="2745" y="1001"/>
                  </a:lnTo>
                  <a:cubicBezTo>
                    <a:pt x="2740" y="1002"/>
                    <a:pt x="2736" y="999"/>
                    <a:pt x="2735" y="994"/>
                  </a:cubicBezTo>
                  <a:cubicBezTo>
                    <a:pt x="2735" y="990"/>
                    <a:pt x="2737" y="986"/>
                    <a:pt x="2742" y="985"/>
                  </a:cubicBezTo>
                  <a:close/>
                  <a:moveTo>
                    <a:pt x="2930" y="948"/>
                  </a:moveTo>
                  <a:lnTo>
                    <a:pt x="2970" y="939"/>
                  </a:lnTo>
                  <a:lnTo>
                    <a:pt x="3038" y="921"/>
                  </a:lnTo>
                  <a:cubicBezTo>
                    <a:pt x="3042" y="920"/>
                    <a:pt x="3047" y="922"/>
                    <a:pt x="3048" y="926"/>
                  </a:cubicBezTo>
                  <a:cubicBezTo>
                    <a:pt x="3049" y="931"/>
                    <a:pt x="3046" y="935"/>
                    <a:pt x="3042" y="936"/>
                  </a:cubicBezTo>
                  <a:lnTo>
                    <a:pt x="2973" y="954"/>
                  </a:lnTo>
                  <a:lnTo>
                    <a:pt x="2933" y="963"/>
                  </a:lnTo>
                  <a:cubicBezTo>
                    <a:pt x="2929" y="964"/>
                    <a:pt x="2925" y="961"/>
                    <a:pt x="2924" y="957"/>
                  </a:cubicBezTo>
                  <a:cubicBezTo>
                    <a:pt x="2923" y="953"/>
                    <a:pt x="2925" y="948"/>
                    <a:pt x="2930" y="948"/>
                  </a:cubicBezTo>
                  <a:close/>
                  <a:moveTo>
                    <a:pt x="3115" y="899"/>
                  </a:moveTo>
                  <a:lnTo>
                    <a:pt x="3215" y="867"/>
                  </a:lnTo>
                  <a:lnTo>
                    <a:pt x="3221" y="865"/>
                  </a:lnTo>
                  <a:cubicBezTo>
                    <a:pt x="3225" y="863"/>
                    <a:pt x="3229" y="865"/>
                    <a:pt x="3231" y="869"/>
                  </a:cubicBezTo>
                  <a:cubicBezTo>
                    <a:pt x="3233" y="873"/>
                    <a:pt x="3231" y="878"/>
                    <a:pt x="3226" y="880"/>
                  </a:cubicBezTo>
                  <a:lnTo>
                    <a:pt x="3220" y="882"/>
                  </a:lnTo>
                  <a:lnTo>
                    <a:pt x="3120" y="915"/>
                  </a:lnTo>
                  <a:cubicBezTo>
                    <a:pt x="3115" y="916"/>
                    <a:pt x="3111" y="914"/>
                    <a:pt x="3110" y="910"/>
                  </a:cubicBezTo>
                  <a:cubicBezTo>
                    <a:pt x="3108" y="905"/>
                    <a:pt x="3110" y="901"/>
                    <a:pt x="3115" y="899"/>
                  </a:cubicBezTo>
                  <a:close/>
                  <a:moveTo>
                    <a:pt x="3295" y="836"/>
                  </a:moveTo>
                  <a:lnTo>
                    <a:pt x="3319" y="827"/>
                  </a:lnTo>
                  <a:lnTo>
                    <a:pt x="3396" y="789"/>
                  </a:lnTo>
                  <a:cubicBezTo>
                    <a:pt x="3400" y="787"/>
                    <a:pt x="3405" y="789"/>
                    <a:pt x="3407" y="793"/>
                  </a:cubicBezTo>
                  <a:cubicBezTo>
                    <a:pt x="3409" y="797"/>
                    <a:pt x="3407" y="802"/>
                    <a:pt x="3403" y="804"/>
                  </a:cubicBezTo>
                  <a:lnTo>
                    <a:pt x="3324" y="842"/>
                  </a:lnTo>
                  <a:lnTo>
                    <a:pt x="3301" y="851"/>
                  </a:lnTo>
                  <a:cubicBezTo>
                    <a:pt x="3297" y="852"/>
                    <a:pt x="3292" y="850"/>
                    <a:pt x="3291" y="846"/>
                  </a:cubicBezTo>
                  <a:cubicBezTo>
                    <a:pt x="3289" y="842"/>
                    <a:pt x="3291" y="838"/>
                    <a:pt x="3295" y="836"/>
                  </a:cubicBezTo>
                  <a:close/>
                  <a:moveTo>
                    <a:pt x="3465" y="749"/>
                  </a:moveTo>
                  <a:lnTo>
                    <a:pt x="3484" y="738"/>
                  </a:lnTo>
                  <a:lnTo>
                    <a:pt x="3544" y="689"/>
                  </a:lnTo>
                  <a:lnTo>
                    <a:pt x="3544" y="690"/>
                  </a:lnTo>
                  <a:lnTo>
                    <a:pt x="3551" y="682"/>
                  </a:lnTo>
                  <a:cubicBezTo>
                    <a:pt x="3554" y="679"/>
                    <a:pt x="3559" y="678"/>
                    <a:pt x="3562" y="681"/>
                  </a:cubicBezTo>
                  <a:cubicBezTo>
                    <a:pt x="3565" y="684"/>
                    <a:pt x="3566" y="689"/>
                    <a:pt x="3563" y="693"/>
                  </a:cubicBezTo>
                  <a:lnTo>
                    <a:pt x="3555" y="701"/>
                  </a:lnTo>
                  <a:cubicBezTo>
                    <a:pt x="3555" y="701"/>
                    <a:pt x="3555" y="701"/>
                    <a:pt x="3554" y="702"/>
                  </a:cubicBezTo>
                  <a:lnTo>
                    <a:pt x="3493" y="751"/>
                  </a:lnTo>
                  <a:lnTo>
                    <a:pt x="3473" y="763"/>
                  </a:lnTo>
                  <a:cubicBezTo>
                    <a:pt x="3469" y="765"/>
                    <a:pt x="3464" y="764"/>
                    <a:pt x="3462" y="760"/>
                  </a:cubicBezTo>
                  <a:cubicBezTo>
                    <a:pt x="3460" y="757"/>
                    <a:pt x="3461" y="752"/>
                    <a:pt x="3465" y="749"/>
                  </a:cubicBezTo>
                  <a:close/>
                  <a:moveTo>
                    <a:pt x="3598" y="621"/>
                  </a:moveTo>
                  <a:lnTo>
                    <a:pt x="3615" y="589"/>
                  </a:lnTo>
                  <a:cubicBezTo>
                    <a:pt x="3617" y="585"/>
                    <a:pt x="3622" y="583"/>
                    <a:pt x="3626" y="585"/>
                  </a:cubicBezTo>
                  <a:cubicBezTo>
                    <a:pt x="3630" y="587"/>
                    <a:pt x="3632" y="592"/>
                    <a:pt x="3630" y="596"/>
                  </a:cubicBezTo>
                  <a:lnTo>
                    <a:pt x="3613" y="628"/>
                  </a:lnTo>
                  <a:cubicBezTo>
                    <a:pt x="3611" y="632"/>
                    <a:pt x="3606" y="634"/>
                    <a:pt x="3602" y="632"/>
                  </a:cubicBezTo>
                  <a:cubicBezTo>
                    <a:pt x="3598" y="630"/>
                    <a:pt x="3596" y="625"/>
                    <a:pt x="3598" y="6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13" name="Line 508"/>
            <p:cNvSpPr>
              <a:spLocks noChangeShapeType="1"/>
            </p:cNvSpPr>
            <p:nvPr/>
          </p:nvSpPr>
          <p:spPr bwMode="auto">
            <a:xfrm flipV="1">
              <a:off x="2667" y="4672"/>
              <a:ext cx="0" cy="223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14" name="Line 509"/>
            <p:cNvSpPr>
              <a:spLocks noChangeShapeType="1"/>
            </p:cNvSpPr>
            <p:nvPr/>
          </p:nvSpPr>
          <p:spPr bwMode="auto">
            <a:xfrm flipV="1">
              <a:off x="3084" y="4672"/>
              <a:ext cx="0" cy="223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15" name="Rectangle 510"/>
            <p:cNvSpPr>
              <a:spLocks noChangeArrowheads="1"/>
            </p:cNvSpPr>
            <p:nvPr/>
          </p:nvSpPr>
          <p:spPr bwMode="auto">
            <a:xfrm>
              <a:off x="2828" y="4732"/>
              <a:ext cx="13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546" b="1" dirty="0">
                  <a:solidFill>
                    <a:srgbClr val="000000"/>
                  </a:solidFill>
                  <a:latin typeface="Times New Roman" pitchFamily="18" charset="0"/>
                </a:rPr>
                <a:t>···</a:t>
              </a:r>
              <a:endParaRPr lang="ru-RU" altLang="ru-RU" sz="819" b="1" dirty="0"/>
            </a:p>
          </p:txBody>
        </p:sp>
        <p:sp>
          <p:nvSpPr>
            <p:cNvPr id="116" name="Line 511"/>
            <p:cNvSpPr>
              <a:spLocks noChangeShapeType="1"/>
            </p:cNvSpPr>
            <p:nvPr/>
          </p:nvSpPr>
          <p:spPr bwMode="auto">
            <a:xfrm flipV="1">
              <a:off x="3595" y="4672"/>
              <a:ext cx="0" cy="223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17" name="Line 512"/>
            <p:cNvSpPr>
              <a:spLocks noChangeShapeType="1"/>
            </p:cNvSpPr>
            <p:nvPr/>
          </p:nvSpPr>
          <p:spPr bwMode="auto">
            <a:xfrm flipV="1">
              <a:off x="4013" y="4672"/>
              <a:ext cx="0" cy="223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18" name="Rectangle 513"/>
            <p:cNvSpPr>
              <a:spLocks noChangeArrowheads="1"/>
            </p:cNvSpPr>
            <p:nvPr/>
          </p:nvSpPr>
          <p:spPr bwMode="auto">
            <a:xfrm>
              <a:off x="2750" y="4961"/>
              <a:ext cx="140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>
                  <a:solidFill>
                    <a:srgbClr val="000000"/>
                  </a:solidFill>
                </a:rPr>
                <a:t>Связь со смежными системами</a:t>
              </a:r>
              <a:endParaRPr lang="ru-RU" altLang="ru-RU" sz="819" b="1"/>
            </a:p>
          </p:txBody>
        </p:sp>
        <p:sp>
          <p:nvSpPr>
            <p:cNvPr id="119" name="Rectangle 514"/>
            <p:cNvSpPr>
              <a:spLocks noChangeArrowheads="1"/>
            </p:cNvSpPr>
            <p:nvPr/>
          </p:nvSpPr>
          <p:spPr bwMode="auto">
            <a:xfrm>
              <a:off x="10220" y="4732"/>
              <a:ext cx="13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546" b="1" dirty="0">
                  <a:solidFill>
                    <a:srgbClr val="000000"/>
                  </a:solidFill>
                  <a:latin typeface="Times New Roman" pitchFamily="18" charset="0"/>
                </a:rPr>
                <a:t>···</a:t>
              </a:r>
              <a:endParaRPr lang="ru-RU" altLang="ru-RU" sz="819" b="1" dirty="0"/>
            </a:p>
          </p:txBody>
        </p:sp>
        <p:sp>
          <p:nvSpPr>
            <p:cNvPr id="120" name="Rectangle 515"/>
            <p:cNvSpPr>
              <a:spLocks noChangeArrowheads="1"/>
            </p:cNvSpPr>
            <p:nvPr/>
          </p:nvSpPr>
          <p:spPr bwMode="auto">
            <a:xfrm>
              <a:off x="9623" y="5326"/>
              <a:ext cx="26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 dirty="0">
                  <a:solidFill>
                    <a:srgbClr val="000000"/>
                  </a:solidFill>
                </a:rPr>
                <a:t>ВОЛС</a:t>
              </a:r>
              <a:endParaRPr lang="ru-RU" altLang="ru-RU" sz="819" b="1" dirty="0"/>
            </a:p>
          </p:txBody>
        </p:sp>
        <p:sp>
          <p:nvSpPr>
            <p:cNvPr id="121" name="Freeform 516"/>
            <p:cNvSpPr>
              <a:spLocks noEditPoints="1"/>
            </p:cNvSpPr>
            <p:nvPr/>
          </p:nvSpPr>
          <p:spPr bwMode="auto">
            <a:xfrm>
              <a:off x="9027" y="5170"/>
              <a:ext cx="1398" cy="395"/>
            </a:xfrm>
            <a:custGeom>
              <a:avLst/>
              <a:gdLst>
                <a:gd name="T0" fmla="*/ 3610 w 3640"/>
                <a:gd name="T1" fmla="*/ 461 h 1075"/>
                <a:gd name="T2" fmla="*/ 3624 w 3640"/>
                <a:gd name="T3" fmla="*/ 585 h 1075"/>
                <a:gd name="T4" fmla="*/ 3477 w 3640"/>
                <a:gd name="T5" fmla="*/ 326 h 1075"/>
                <a:gd name="T6" fmla="*/ 3563 w 3640"/>
                <a:gd name="T7" fmla="*/ 408 h 1075"/>
                <a:gd name="T8" fmla="*/ 3325 w 3640"/>
                <a:gd name="T9" fmla="*/ 235 h 1075"/>
                <a:gd name="T10" fmla="*/ 3132 w 3640"/>
                <a:gd name="T11" fmla="*/ 182 h 1075"/>
                <a:gd name="T12" fmla="*/ 3056 w 3640"/>
                <a:gd name="T13" fmla="*/ 160 h 1075"/>
                <a:gd name="T14" fmla="*/ 3066 w 3640"/>
                <a:gd name="T15" fmla="*/ 154 h 1075"/>
                <a:gd name="T16" fmla="*/ 2833 w 3640"/>
                <a:gd name="T17" fmla="*/ 91 h 1075"/>
                <a:gd name="T18" fmla="*/ 2573 w 3640"/>
                <a:gd name="T19" fmla="*/ 49 h 1075"/>
                <a:gd name="T20" fmla="*/ 2382 w 3640"/>
                <a:gd name="T21" fmla="*/ 27 h 1075"/>
                <a:gd name="T22" fmla="*/ 2190 w 3640"/>
                <a:gd name="T23" fmla="*/ 12 h 1075"/>
                <a:gd name="T24" fmla="*/ 1990 w 3640"/>
                <a:gd name="T25" fmla="*/ 11 h 1075"/>
                <a:gd name="T26" fmla="*/ 1817 w 3640"/>
                <a:gd name="T27" fmla="*/ 16 h 1075"/>
                <a:gd name="T28" fmla="*/ 1917 w 3640"/>
                <a:gd name="T29" fmla="*/ 18 h 1075"/>
                <a:gd name="T30" fmla="*/ 1725 w 3640"/>
                <a:gd name="T31" fmla="*/ 2 h 1075"/>
                <a:gd name="T32" fmla="*/ 1421 w 3640"/>
                <a:gd name="T33" fmla="*/ 14 h 1075"/>
                <a:gd name="T34" fmla="*/ 1231 w 3640"/>
                <a:gd name="T35" fmla="*/ 46 h 1075"/>
                <a:gd name="T36" fmla="*/ 1152 w 3640"/>
                <a:gd name="T37" fmla="*/ 54 h 1075"/>
                <a:gd name="T38" fmla="*/ 1159 w 3640"/>
                <a:gd name="T39" fmla="*/ 45 h 1075"/>
                <a:gd name="T40" fmla="*/ 951 w 3640"/>
                <a:gd name="T41" fmla="*/ 65 h 1075"/>
                <a:gd name="T42" fmla="*/ 655 w 3640"/>
                <a:gd name="T43" fmla="*/ 132 h 1075"/>
                <a:gd name="T44" fmla="*/ 537 w 3640"/>
                <a:gd name="T45" fmla="*/ 171 h 1075"/>
                <a:gd name="T46" fmla="*/ 587 w 3640"/>
                <a:gd name="T47" fmla="*/ 158 h 1075"/>
                <a:gd name="T48" fmla="*/ 399 w 3640"/>
                <a:gd name="T49" fmla="*/ 200 h 1075"/>
                <a:gd name="T50" fmla="*/ 125 w 3640"/>
                <a:gd name="T51" fmla="*/ 349 h 1075"/>
                <a:gd name="T52" fmla="*/ 77 w 3640"/>
                <a:gd name="T53" fmla="*/ 402 h 1075"/>
                <a:gd name="T54" fmla="*/ 4 w 3640"/>
                <a:gd name="T55" fmla="*/ 488 h 1075"/>
                <a:gd name="T56" fmla="*/ 77 w 3640"/>
                <a:gd name="T57" fmla="*/ 402 h 1075"/>
                <a:gd name="T58" fmla="*/ 64 w 3640"/>
                <a:gd name="T59" fmla="*/ 672 h 1075"/>
                <a:gd name="T60" fmla="*/ 7 w 3640"/>
                <a:gd name="T61" fmla="*/ 561 h 1075"/>
                <a:gd name="T62" fmla="*/ 141 w 3640"/>
                <a:gd name="T63" fmla="*/ 751 h 1075"/>
                <a:gd name="T64" fmla="*/ 392 w 3640"/>
                <a:gd name="T65" fmla="*/ 865 h 1075"/>
                <a:gd name="T66" fmla="*/ 537 w 3640"/>
                <a:gd name="T67" fmla="*/ 905 h 1075"/>
                <a:gd name="T68" fmla="*/ 463 w 3640"/>
                <a:gd name="T69" fmla="*/ 881 h 1075"/>
                <a:gd name="T70" fmla="*/ 643 w 3640"/>
                <a:gd name="T71" fmla="*/ 949 h 1075"/>
                <a:gd name="T72" fmla="*/ 831 w 3640"/>
                <a:gd name="T73" fmla="*/ 990 h 1075"/>
                <a:gd name="T74" fmla="*/ 1132 w 3640"/>
                <a:gd name="T75" fmla="*/ 1036 h 1075"/>
                <a:gd name="T76" fmla="*/ 1324 w 3640"/>
                <a:gd name="T77" fmla="*/ 1039 h 1075"/>
                <a:gd name="T78" fmla="*/ 1404 w 3640"/>
                <a:gd name="T79" fmla="*/ 1045 h 1075"/>
                <a:gd name="T80" fmla="*/ 1396 w 3640"/>
                <a:gd name="T81" fmla="*/ 1052 h 1075"/>
                <a:gd name="T82" fmla="*/ 1631 w 3640"/>
                <a:gd name="T83" fmla="*/ 1072 h 1075"/>
                <a:gd name="T84" fmla="*/ 1907 w 3640"/>
                <a:gd name="T85" fmla="*/ 1066 h 1075"/>
                <a:gd name="T86" fmla="*/ 2002 w 3640"/>
                <a:gd name="T87" fmla="*/ 1056 h 1075"/>
                <a:gd name="T88" fmla="*/ 1979 w 3640"/>
                <a:gd name="T89" fmla="*/ 1057 h 1075"/>
                <a:gd name="T90" fmla="*/ 2171 w 3640"/>
                <a:gd name="T91" fmla="*/ 1065 h 1075"/>
                <a:gd name="T92" fmla="*/ 2363 w 3640"/>
                <a:gd name="T93" fmla="*/ 1051 h 1075"/>
                <a:gd name="T94" fmla="*/ 2554 w 3640"/>
                <a:gd name="T95" fmla="*/ 1029 h 1075"/>
                <a:gd name="T96" fmla="*/ 2855 w 3640"/>
                <a:gd name="T97" fmla="*/ 980 h 1075"/>
                <a:gd name="T98" fmla="*/ 3038 w 3640"/>
                <a:gd name="T99" fmla="*/ 921 h 1075"/>
                <a:gd name="T100" fmla="*/ 3115 w 3640"/>
                <a:gd name="T101" fmla="*/ 899 h 1075"/>
                <a:gd name="T102" fmla="*/ 3110 w 3640"/>
                <a:gd name="T103" fmla="*/ 910 h 1075"/>
                <a:gd name="T104" fmla="*/ 3324 w 3640"/>
                <a:gd name="T105" fmla="*/ 842 h 1075"/>
                <a:gd name="T106" fmla="*/ 3544 w 3640"/>
                <a:gd name="T107" fmla="*/ 690 h 1075"/>
                <a:gd name="T108" fmla="*/ 3473 w 3640"/>
                <a:gd name="T109" fmla="*/ 763 h 1075"/>
                <a:gd name="T110" fmla="*/ 3613 w 3640"/>
                <a:gd name="T111" fmla="*/ 628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0" h="1075">
                  <a:moveTo>
                    <a:pt x="3617" y="575"/>
                  </a:moveTo>
                  <a:lnTo>
                    <a:pt x="3624" y="537"/>
                  </a:lnTo>
                  <a:lnTo>
                    <a:pt x="3624" y="540"/>
                  </a:lnTo>
                  <a:lnTo>
                    <a:pt x="3615" y="486"/>
                  </a:lnTo>
                  <a:lnTo>
                    <a:pt x="3615" y="488"/>
                  </a:lnTo>
                  <a:lnTo>
                    <a:pt x="3607" y="472"/>
                  </a:lnTo>
                  <a:cubicBezTo>
                    <a:pt x="3605" y="468"/>
                    <a:pt x="3606" y="463"/>
                    <a:pt x="3610" y="461"/>
                  </a:cubicBezTo>
                  <a:cubicBezTo>
                    <a:pt x="3614" y="459"/>
                    <a:pt x="3619" y="460"/>
                    <a:pt x="3621" y="464"/>
                  </a:cubicBezTo>
                  <a:lnTo>
                    <a:pt x="3630" y="481"/>
                  </a:lnTo>
                  <a:cubicBezTo>
                    <a:pt x="3630" y="481"/>
                    <a:pt x="3630" y="482"/>
                    <a:pt x="3630" y="483"/>
                  </a:cubicBezTo>
                  <a:lnTo>
                    <a:pt x="3639" y="537"/>
                  </a:lnTo>
                  <a:cubicBezTo>
                    <a:pt x="3640" y="538"/>
                    <a:pt x="3640" y="539"/>
                    <a:pt x="3639" y="540"/>
                  </a:cubicBezTo>
                  <a:lnTo>
                    <a:pt x="3633" y="578"/>
                  </a:lnTo>
                  <a:cubicBezTo>
                    <a:pt x="3632" y="582"/>
                    <a:pt x="3628" y="585"/>
                    <a:pt x="3624" y="585"/>
                  </a:cubicBezTo>
                  <a:cubicBezTo>
                    <a:pt x="3619" y="584"/>
                    <a:pt x="3616" y="580"/>
                    <a:pt x="3617" y="575"/>
                  </a:cubicBezTo>
                  <a:close/>
                  <a:moveTo>
                    <a:pt x="3563" y="408"/>
                  </a:moveTo>
                  <a:lnTo>
                    <a:pt x="3543" y="386"/>
                  </a:lnTo>
                  <a:lnTo>
                    <a:pt x="3545" y="387"/>
                  </a:lnTo>
                  <a:lnTo>
                    <a:pt x="3484" y="339"/>
                  </a:lnTo>
                  <a:lnTo>
                    <a:pt x="3480" y="337"/>
                  </a:lnTo>
                  <a:cubicBezTo>
                    <a:pt x="3476" y="334"/>
                    <a:pt x="3475" y="329"/>
                    <a:pt x="3477" y="326"/>
                  </a:cubicBezTo>
                  <a:cubicBezTo>
                    <a:pt x="3480" y="322"/>
                    <a:pt x="3485" y="321"/>
                    <a:pt x="3488" y="323"/>
                  </a:cubicBezTo>
                  <a:lnTo>
                    <a:pt x="3493" y="326"/>
                  </a:lnTo>
                  <a:lnTo>
                    <a:pt x="3554" y="374"/>
                  </a:lnTo>
                  <a:cubicBezTo>
                    <a:pt x="3555" y="374"/>
                    <a:pt x="3555" y="375"/>
                    <a:pt x="3555" y="375"/>
                  </a:cubicBezTo>
                  <a:lnTo>
                    <a:pt x="3575" y="397"/>
                  </a:lnTo>
                  <a:cubicBezTo>
                    <a:pt x="3578" y="401"/>
                    <a:pt x="3578" y="406"/>
                    <a:pt x="3574" y="409"/>
                  </a:cubicBezTo>
                  <a:cubicBezTo>
                    <a:pt x="3571" y="411"/>
                    <a:pt x="3566" y="411"/>
                    <a:pt x="3563" y="408"/>
                  </a:cubicBezTo>
                  <a:close/>
                  <a:moveTo>
                    <a:pt x="3412" y="295"/>
                  </a:moveTo>
                  <a:lnTo>
                    <a:pt x="3408" y="292"/>
                  </a:lnTo>
                  <a:lnTo>
                    <a:pt x="3318" y="250"/>
                  </a:lnTo>
                  <a:lnTo>
                    <a:pt x="3312" y="247"/>
                  </a:lnTo>
                  <a:cubicBezTo>
                    <a:pt x="3308" y="246"/>
                    <a:pt x="3306" y="241"/>
                    <a:pt x="3308" y="237"/>
                  </a:cubicBezTo>
                  <a:cubicBezTo>
                    <a:pt x="3309" y="233"/>
                    <a:pt x="3314" y="231"/>
                    <a:pt x="3318" y="232"/>
                  </a:cubicBezTo>
                  <a:lnTo>
                    <a:pt x="3325" y="235"/>
                  </a:lnTo>
                  <a:lnTo>
                    <a:pt x="3417" y="279"/>
                  </a:lnTo>
                  <a:lnTo>
                    <a:pt x="3420" y="281"/>
                  </a:lnTo>
                  <a:cubicBezTo>
                    <a:pt x="3424" y="283"/>
                    <a:pt x="3425" y="288"/>
                    <a:pt x="3423" y="292"/>
                  </a:cubicBezTo>
                  <a:cubicBezTo>
                    <a:pt x="3421" y="296"/>
                    <a:pt x="3416" y="297"/>
                    <a:pt x="3412" y="295"/>
                  </a:cubicBezTo>
                  <a:close/>
                  <a:moveTo>
                    <a:pt x="3238" y="218"/>
                  </a:moveTo>
                  <a:lnTo>
                    <a:pt x="3215" y="209"/>
                  </a:lnTo>
                  <a:lnTo>
                    <a:pt x="3132" y="182"/>
                  </a:lnTo>
                  <a:cubicBezTo>
                    <a:pt x="3128" y="181"/>
                    <a:pt x="3126" y="176"/>
                    <a:pt x="3127" y="172"/>
                  </a:cubicBezTo>
                  <a:cubicBezTo>
                    <a:pt x="3128" y="168"/>
                    <a:pt x="3133" y="166"/>
                    <a:pt x="3137" y="167"/>
                  </a:cubicBezTo>
                  <a:lnTo>
                    <a:pt x="3220" y="194"/>
                  </a:lnTo>
                  <a:lnTo>
                    <a:pt x="3244" y="203"/>
                  </a:lnTo>
                  <a:cubicBezTo>
                    <a:pt x="3248" y="205"/>
                    <a:pt x="3250" y="209"/>
                    <a:pt x="3248" y="214"/>
                  </a:cubicBezTo>
                  <a:cubicBezTo>
                    <a:pt x="3246" y="218"/>
                    <a:pt x="3242" y="220"/>
                    <a:pt x="3238" y="218"/>
                  </a:cubicBezTo>
                  <a:close/>
                  <a:moveTo>
                    <a:pt x="3056" y="160"/>
                  </a:moveTo>
                  <a:lnTo>
                    <a:pt x="2969" y="137"/>
                  </a:lnTo>
                  <a:lnTo>
                    <a:pt x="2948" y="132"/>
                  </a:lnTo>
                  <a:cubicBezTo>
                    <a:pt x="2943" y="131"/>
                    <a:pt x="2941" y="127"/>
                    <a:pt x="2941" y="123"/>
                  </a:cubicBezTo>
                  <a:cubicBezTo>
                    <a:pt x="2942" y="119"/>
                    <a:pt x="2947" y="116"/>
                    <a:pt x="2951" y="117"/>
                  </a:cubicBezTo>
                  <a:lnTo>
                    <a:pt x="2974" y="122"/>
                  </a:lnTo>
                  <a:lnTo>
                    <a:pt x="3060" y="144"/>
                  </a:lnTo>
                  <a:cubicBezTo>
                    <a:pt x="3064" y="146"/>
                    <a:pt x="3067" y="150"/>
                    <a:pt x="3066" y="154"/>
                  </a:cubicBezTo>
                  <a:cubicBezTo>
                    <a:pt x="3064" y="159"/>
                    <a:pt x="3060" y="161"/>
                    <a:pt x="3056" y="160"/>
                  </a:cubicBezTo>
                  <a:close/>
                  <a:moveTo>
                    <a:pt x="2869" y="115"/>
                  </a:moveTo>
                  <a:lnTo>
                    <a:pt x="2830" y="106"/>
                  </a:lnTo>
                  <a:lnTo>
                    <a:pt x="2760" y="94"/>
                  </a:lnTo>
                  <a:cubicBezTo>
                    <a:pt x="2755" y="93"/>
                    <a:pt x="2753" y="89"/>
                    <a:pt x="2753" y="85"/>
                  </a:cubicBezTo>
                  <a:cubicBezTo>
                    <a:pt x="2754" y="80"/>
                    <a:pt x="2758" y="78"/>
                    <a:pt x="2763" y="78"/>
                  </a:cubicBezTo>
                  <a:lnTo>
                    <a:pt x="2833" y="91"/>
                  </a:lnTo>
                  <a:lnTo>
                    <a:pt x="2873" y="99"/>
                  </a:lnTo>
                  <a:cubicBezTo>
                    <a:pt x="2877" y="100"/>
                    <a:pt x="2880" y="105"/>
                    <a:pt x="2879" y="109"/>
                  </a:cubicBezTo>
                  <a:cubicBezTo>
                    <a:pt x="2878" y="113"/>
                    <a:pt x="2874" y="116"/>
                    <a:pt x="2869" y="115"/>
                  </a:cubicBezTo>
                  <a:close/>
                  <a:moveTo>
                    <a:pt x="2681" y="80"/>
                  </a:moveTo>
                  <a:lnTo>
                    <a:pt x="2570" y="65"/>
                  </a:lnTo>
                  <a:cubicBezTo>
                    <a:pt x="2566" y="64"/>
                    <a:pt x="2563" y="60"/>
                    <a:pt x="2564" y="56"/>
                  </a:cubicBezTo>
                  <a:cubicBezTo>
                    <a:pt x="2564" y="52"/>
                    <a:pt x="2568" y="49"/>
                    <a:pt x="2573" y="49"/>
                  </a:cubicBezTo>
                  <a:lnTo>
                    <a:pt x="2683" y="65"/>
                  </a:lnTo>
                  <a:cubicBezTo>
                    <a:pt x="2688" y="65"/>
                    <a:pt x="2691" y="69"/>
                    <a:pt x="2690" y="74"/>
                  </a:cubicBezTo>
                  <a:cubicBezTo>
                    <a:pt x="2690" y="78"/>
                    <a:pt x="2686" y="81"/>
                    <a:pt x="2681" y="80"/>
                  </a:cubicBezTo>
                  <a:close/>
                  <a:moveTo>
                    <a:pt x="2491" y="55"/>
                  </a:moveTo>
                  <a:lnTo>
                    <a:pt x="2380" y="43"/>
                  </a:lnTo>
                  <a:cubicBezTo>
                    <a:pt x="2375" y="43"/>
                    <a:pt x="2372" y="39"/>
                    <a:pt x="2373" y="34"/>
                  </a:cubicBezTo>
                  <a:cubicBezTo>
                    <a:pt x="2373" y="30"/>
                    <a:pt x="2377" y="27"/>
                    <a:pt x="2382" y="27"/>
                  </a:cubicBezTo>
                  <a:lnTo>
                    <a:pt x="2493" y="39"/>
                  </a:lnTo>
                  <a:cubicBezTo>
                    <a:pt x="2497" y="40"/>
                    <a:pt x="2501" y="44"/>
                    <a:pt x="2500" y="48"/>
                  </a:cubicBezTo>
                  <a:cubicBezTo>
                    <a:pt x="2500" y="52"/>
                    <a:pt x="2496" y="56"/>
                    <a:pt x="2491" y="55"/>
                  </a:cubicBezTo>
                  <a:close/>
                  <a:moveTo>
                    <a:pt x="2300" y="36"/>
                  </a:moveTo>
                  <a:lnTo>
                    <a:pt x="2189" y="28"/>
                  </a:lnTo>
                  <a:cubicBezTo>
                    <a:pt x="2184" y="28"/>
                    <a:pt x="2181" y="24"/>
                    <a:pt x="2181" y="19"/>
                  </a:cubicBezTo>
                  <a:cubicBezTo>
                    <a:pt x="2182" y="15"/>
                    <a:pt x="2186" y="12"/>
                    <a:pt x="2190" y="12"/>
                  </a:cubicBezTo>
                  <a:lnTo>
                    <a:pt x="2302" y="20"/>
                  </a:lnTo>
                  <a:cubicBezTo>
                    <a:pt x="2306" y="21"/>
                    <a:pt x="2309" y="24"/>
                    <a:pt x="2309" y="29"/>
                  </a:cubicBezTo>
                  <a:cubicBezTo>
                    <a:pt x="2309" y="33"/>
                    <a:pt x="2305" y="37"/>
                    <a:pt x="2300" y="36"/>
                  </a:cubicBezTo>
                  <a:close/>
                  <a:moveTo>
                    <a:pt x="2109" y="24"/>
                  </a:moveTo>
                  <a:lnTo>
                    <a:pt x="2002" y="19"/>
                  </a:lnTo>
                  <a:lnTo>
                    <a:pt x="1997" y="19"/>
                  </a:lnTo>
                  <a:cubicBezTo>
                    <a:pt x="1993" y="19"/>
                    <a:pt x="1989" y="16"/>
                    <a:pt x="1990" y="11"/>
                  </a:cubicBezTo>
                  <a:cubicBezTo>
                    <a:pt x="1990" y="7"/>
                    <a:pt x="1993" y="3"/>
                    <a:pt x="1998" y="3"/>
                  </a:cubicBezTo>
                  <a:lnTo>
                    <a:pt x="2003" y="3"/>
                  </a:lnTo>
                  <a:lnTo>
                    <a:pt x="2110" y="8"/>
                  </a:lnTo>
                  <a:cubicBezTo>
                    <a:pt x="2114" y="8"/>
                    <a:pt x="2118" y="12"/>
                    <a:pt x="2117" y="17"/>
                  </a:cubicBezTo>
                  <a:cubicBezTo>
                    <a:pt x="2117" y="21"/>
                    <a:pt x="2113" y="24"/>
                    <a:pt x="2109" y="24"/>
                  </a:cubicBezTo>
                  <a:close/>
                  <a:moveTo>
                    <a:pt x="1917" y="18"/>
                  </a:moveTo>
                  <a:lnTo>
                    <a:pt x="1817" y="16"/>
                  </a:lnTo>
                  <a:lnTo>
                    <a:pt x="1806" y="17"/>
                  </a:lnTo>
                  <a:cubicBezTo>
                    <a:pt x="1801" y="17"/>
                    <a:pt x="1798" y="13"/>
                    <a:pt x="1798" y="9"/>
                  </a:cubicBezTo>
                  <a:cubicBezTo>
                    <a:pt x="1797" y="4"/>
                    <a:pt x="1801" y="1"/>
                    <a:pt x="1805" y="1"/>
                  </a:cubicBezTo>
                  <a:lnTo>
                    <a:pt x="1818" y="0"/>
                  </a:lnTo>
                  <a:lnTo>
                    <a:pt x="1918" y="2"/>
                  </a:lnTo>
                  <a:cubicBezTo>
                    <a:pt x="1922" y="2"/>
                    <a:pt x="1926" y="6"/>
                    <a:pt x="1926" y="10"/>
                  </a:cubicBezTo>
                  <a:cubicBezTo>
                    <a:pt x="1925" y="15"/>
                    <a:pt x="1922" y="18"/>
                    <a:pt x="1917" y="18"/>
                  </a:cubicBezTo>
                  <a:close/>
                  <a:moveTo>
                    <a:pt x="1726" y="18"/>
                  </a:moveTo>
                  <a:lnTo>
                    <a:pt x="1633" y="19"/>
                  </a:lnTo>
                  <a:lnTo>
                    <a:pt x="1614" y="20"/>
                  </a:lnTo>
                  <a:cubicBezTo>
                    <a:pt x="1610" y="20"/>
                    <a:pt x="1606" y="17"/>
                    <a:pt x="1606" y="13"/>
                  </a:cubicBezTo>
                  <a:cubicBezTo>
                    <a:pt x="1605" y="8"/>
                    <a:pt x="1609" y="5"/>
                    <a:pt x="1613" y="4"/>
                  </a:cubicBezTo>
                  <a:lnTo>
                    <a:pt x="1632" y="3"/>
                  </a:lnTo>
                  <a:lnTo>
                    <a:pt x="1725" y="2"/>
                  </a:lnTo>
                  <a:cubicBezTo>
                    <a:pt x="1730" y="2"/>
                    <a:pt x="1734" y="5"/>
                    <a:pt x="1734" y="10"/>
                  </a:cubicBezTo>
                  <a:cubicBezTo>
                    <a:pt x="1734" y="14"/>
                    <a:pt x="1730" y="18"/>
                    <a:pt x="1726" y="18"/>
                  </a:cubicBezTo>
                  <a:close/>
                  <a:moveTo>
                    <a:pt x="1534" y="24"/>
                  </a:moveTo>
                  <a:lnTo>
                    <a:pt x="1452" y="27"/>
                  </a:lnTo>
                  <a:lnTo>
                    <a:pt x="1422" y="30"/>
                  </a:lnTo>
                  <a:cubicBezTo>
                    <a:pt x="1418" y="30"/>
                    <a:pt x="1414" y="27"/>
                    <a:pt x="1414" y="22"/>
                  </a:cubicBezTo>
                  <a:cubicBezTo>
                    <a:pt x="1414" y="18"/>
                    <a:pt x="1417" y="14"/>
                    <a:pt x="1421" y="14"/>
                  </a:cubicBezTo>
                  <a:lnTo>
                    <a:pt x="1451" y="11"/>
                  </a:lnTo>
                  <a:lnTo>
                    <a:pt x="1533" y="8"/>
                  </a:lnTo>
                  <a:cubicBezTo>
                    <a:pt x="1538" y="8"/>
                    <a:pt x="1541" y="11"/>
                    <a:pt x="1542" y="15"/>
                  </a:cubicBezTo>
                  <a:cubicBezTo>
                    <a:pt x="1542" y="20"/>
                    <a:pt x="1538" y="24"/>
                    <a:pt x="1534" y="24"/>
                  </a:cubicBezTo>
                  <a:close/>
                  <a:moveTo>
                    <a:pt x="1343" y="36"/>
                  </a:moveTo>
                  <a:lnTo>
                    <a:pt x="1279" y="40"/>
                  </a:lnTo>
                  <a:lnTo>
                    <a:pt x="1231" y="46"/>
                  </a:lnTo>
                  <a:cubicBezTo>
                    <a:pt x="1227" y="46"/>
                    <a:pt x="1223" y="43"/>
                    <a:pt x="1223" y="38"/>
                  </a:cubicBezTo>
                  <a:cubicBezTo>
                    <a:pt x="1222" y="34"/>
                    <a:pt x="1225" y="30"/>
                    <a:pt x="1230" y="30"/>
                  </a:cubicBezTo>
                  <a:lnTo>
                    <a:pt x="1278" y="24"/>
                  </a:lnTo>
                  <a:lnTo>
                    <a:pt x="1341" y="20"/>
                  </a:lnTo>
                  <a:cubicBezTo>
                    <a:pt x="1346" y="19"/>
                    <a:pt x="1350" y="23"/>
                    <a:pt x="1350" y="27"/>
                  </a:cubicBezTo>
                  <a:cubicBezTo>
                    <a:pt x="1350" y="31"/>
                    <a:pt x="1347" y="35"/>
                    <a:pt x="1343" y="36"/>
                  </a:cubicBezTo>
                  <a:close/>
                  <a:moveTo>
                    <a:pt x="1152" y="54"/>
                  </a:moveTo>
                  <a:lnTo>
                    <a:pt x="1112" y="58"/>
                  </a:lnTo>
                  <a:lnTo>
                    <a:pt x="1041" y="68"/>
                  </a:lnTo>
                  <a:cubicBezTo>
                    <a:pt x="1037" y="69"/>
                    <a:pt x="1033" y="66"/>
                    <a:pt x="1032" y="61"/>
                  </a:cubicBezTo>
                  <a:cubicBezTo>
                    <a:pt x="1031" y="57"/>
                    <a:pt x="1034" y="53"/>
                    <a:pt x="1039" y="52"/>
                  </a:cubicBezTo>
                  <a:lnTo>
                    <a:pt x="1111" y="43"/>
                  </a:lnTo>
                  <a:lnTo>
                    <a:pt x="1150" y="38"/>
                  </a:lnTo>
                  <a:cubicBezTo>
                    <a:pt x="1155" y="38"/>
                    <a:pt x="1158" y="41"/>
                    <a:pt x="1159" y="45"/>
                  </a:cubicBezTo>
                  <a:cubicBezTo>
                    <a:pt x="1159" y="50"/>
                    <a:pt x="1156" y="54"/>
                    <a:pt x="1152" y="54"/>
                  </a:cubicBezTo>
                  <a:close/>
                  <a:moveTo>
                    <a:pt x="962" y="79"/>
                  </a:moveTo>
                  <a:lnTo>
                    <a:pt x="954" y="80"/>
                  </a:lnTo>
                  <a:lnTo>
                    <a:pt x="852" y="98"/>
                  </a:lnTo>
                  <a:cubicBezTo>
                    <a:pt x="847" y="99"/>
                    <a:pt x="843" y="96"/>
                    <a:pt x="842" y="92"/>
                  </a:cubicBezTo>
                  <a:cubicBezTo>
                    <a:pt x="842" y="87"/>
                    <a:pt x="845" y="83"/>
                    <a:pt x="849" y="82"/>
                  </a:cubicBezTo>
                  <a:lnTo>
                    <a:pt x="951" y="65"/>
                  </a:lnTo>
                  <a:lnTo>
                    <a:pt x="960" y="63"/>
                  </a:lnTo>
                  <a:cubicBezTo>
                    <a:pt x="964" y="63"/>
                    <a:pt x="968" y="66"/>
                    <a:pt x="969" y="70"/>
                  </a:cubicBezTo>
                  <a:cubicBezTo>
                    <a:pt x="969" y="75"/>
                    <a:pt x="966" y="79"/>
                    <a:pt x="962" y="79"/>
                  </a:cubicBezTo>
                  <a:close/>
                  <a:moveTo>
                    <a:pt x="773" y="113"/>
                  </a:moveTo>
                  <a:lnTo>
                    <a:pt x="665" y="137"/>
                  </a:lnTo>
                  <a:lnTo>
                    <a:pt x="664" y="137"/>
                  </a:lnTo>
                  <a:cubicBezTo>
                    <a:pt x="660" y="139"/>
                    <a:pt x="656" y="136"/>
                    <a:pt x="655" y="132"/>
                  </a:cubicBezTo>
                  <a:cubicBezTo>
                    <a:pt x="654" y="128"/>
                    <a:pt x="656" y="123"/>
                    <a:pt x="660" y="122"/>
                  </a:cubicBezTo>
                  <a:lnTo>
                    <a:pt x="662" y="122"/>
                  </a:lnTo>
                  <a:lnTo>
                    <a:pt x="770" y="98"/>
                  </a:lnTo>
                  <a:cubicBezTo>
                    <a:pt x="774" y="97"/>
                    <a:pt x="779" y="99"/>
                    <a:pt x="780" y="104"/>
                  </a:cubicBezTo>
                  <a:cubicBezTo>
                    <a:pt x="781" y="108"/>
                    <a:pt x="778" y="112"/>
                    <a:pt x="773" y="113"/>
                  </a:cubicBezTo>
                  <a:close/>
                  <a:moveTo>
                    <a:pt x="587" y="158"/>
                  </a:moveTo>
                  <a:lnTo>
                    <a:pt x="537" y="171"/>
                  </a:lnTo>
                  <a:lnTo>
                    <a:pt x="480" y="190"/>
                  </a:lnTo>
                  <a:cubicBezTo>
                    <a:pt x="476" y="191"/>
                    <a:pt x="471" y="189"/>
                    <a:pt x="470" y="184"/>
                  </a:cubicBezTo>
                  <a:cubicBezTo>
                    <a:pt x="469" y="180"/>
                    <a:pt x="471" y="176"/>
                    <a:pt x="475" y="174"/>
                  </a:cubicBezTo>
                  <a:lnTo>
                    <a:pt x="532" y="156"/>
                  </a:lnTo>
                  <a:lnTo>
                    <a:pt x="583" y="142"/>
                  </a:lnTo>
                  <a:cubicBezTo>
                    <a:pt x="587" y="141"/>
                    <a:pt x="592" y="144"/>
                    <a:pt x="593" y="148"/>
                  </a:cubicBezTo>
                  <a:cubicBezTo>
                    <a:pt x="594" y="152"/>
                    <a:pt x="591" y="157"/>
                    <a:pt x="587" y="158"/>
                  </a:cubicBezTo>
                  <a:close/>
                  <a:moveTo>
                    <a:pt x="405" y="215"/>
                  </a:moveTo>
                  <a:lnTo>
                    <a:pt x="316" y="250"/>
                  </a:lnTo>
                  <a:lnTo>
                    <a:pt x="302" y="257"/>
                  </a:lnTo>
                  <a:cubicBezTo>
                    <a:pt x="298" y="259"/>
                    <a:pt x="293" y="257"/>
                    <a:pt x="291" y="253"/>
                  </a:cubicBezTo>
                  <a:cubicBezTo>
                    <a:pt x="289" y="249"/>
                    <a:pt x="291" y="244"/>
                    <a:pt x="295" y="242"/>
                  </a:cubicBezTo>
                  <a:lnTo>
                    <a:pt x="311" y="235"/>
                  </a:lnTo>
                  <a:lnTo>
                    <a:pt x="399" y="200"/>
                  </a:lnTo>
                  <a:cubicBezTo>
                    <a:pt x="403" y="199"/>
                    <a:pt x="408" y="201"/>
                    <a:pt x="409" y="205"/>
                  </a:cubicBezTo>
                  <a:cubicBezTo>
                    <a:pt x="411" y="209"/>
                    <a:pt x="409" y="213"/>
                    <a:pt x="405" y="215"/>
                  </a:cubicBezTo>
                  <a:close/>
                  <a:moveTo>
                    <a:pt x="229" y="291"/>
                  </a:moveTo>
                  <a:lnTo>
                    <a:pt x="226" y="293"/>
                  </a:lnTo>
                  <a:lnTo>
                    <a:pt x="151" y="339"/>
                  </a:lnTo>
                  <a:lnTo>
                    <a:pt x="137" y="350"/>
                  </a:lnTo>
                  <a:cubicBezTo>
                    <a:pt x="133" y="353"/>
                    <a:pt x="128" y="353"/>
                    <a:pt x="125" y="349"/>
                  </a:cubicBezTo>
                  <a:cubicBezTo>
                    <a:pt x="123" y="346"/>
                    <a:pt x="123" y="341"/>
                    <a:pt x="127" y="338"/>
                  </a:cubicBezTo>
                  <a:lnTo>
                    <a:pt x="142" y="326"/>
                  </a:lnTo>
                  <a:lnTo>
                    <a:pt x="219" y="278"/>
                  </a:lnTo>
                  <a:lnTo>
                    <a:pt x="222" y="277"/>
                  </a:lnTo>
                  <a:cubicBezTo>
                    <a:pt x="226" y="275"/>
                    <a:pt x="231" y="276"/>
                    <a:pt x="233" y="280"/>
                  </a:cubicBezTo>
                  <a:cubicBezTo>
                    <a:pt x="235" y="284"/>
                    <a:pt x="233" y="289"/>
                    <a:pt x="229" y="291"/>
                  </a:cubicBezTo>
                  <a:close/>
                  <a:moveTo>
                    <a:pt x="77" y="402"/>
                  </a:moveTo>
                  <a:lnTo>
                    <a:pt x="46" y="437"/>
                  </a:lnTo>
                  <a:lnTo>
                    <a:pt x="48" y="435"/>
                  </a:lnTo>
                  <a:lnTo>
                    <a:pt x="20" y="488"/>
                  </a:lnTo>
                  <a:lnTo>
                    <a:pt x="20" y="486"/>
                  </a:lnTo>
                  <a:lnTo>
                    <a:pt x="19" y="491"/>
                  </a:lnTo>
                  <a:cubicBezTo>
                    <a:pt x="19" y="495"/>
                    <a:pt x="15" y="498"/>
                    <a:pt x="10" y="498"/>
                  </a:cubicBezTo>
                  <a:cubicBezTo>
                    <a:pt x="6" y="497"/>
                    <a:pt x="3" y="493"/>
                    <a:pt x="4" y="488"/>
                  </a:cubicBezTo>
                  <a:lnTo>
                    <a:pt x="5" y="483"/>
                  </a:lnTo>
                  <a:cubicBezTo>
                    <a:pt x="5" y="482"/>
                    <a:pt x="5" y="481"/>
                    <a:pt x="5" y="481"/>
                  </a:cubicBezTo>
                  <a:lnTo>
                    <a:pt x="33" y="428"/>
                  </a:lnTo>
                  <a:cubicBezTo>
                    <a:pt x="34" y="427"/>
                    <a:pt x="34" y="427"/>
                    <a:pt x="34" y="426"/>
                  </a:cubicBezTo>
                  <a:lnTo>
                    <a:pt x="65" y="391"/>
                  </a:lnTo>
                  <a:cubicBezTo>
                    <a:pt x="68" y="388"/>
                    <a:pt x="73" y="387"/>
                    <a:pt x="77" y="390"/>
                  </a:cubicBezTo>
                  <a:cubicBezTo>
                    <a:pt x="80" y="393"/>
                    <a:pt x="80" y="398"/>
                    <a:pt x="77" y="402"/>
                  </a:cubicBezTo>
                  <a:close/>
                  <a:moveTo>
                    <a:pt x="16" y="567"/>
                  </a:moveTo>
                  <a:lnTo>
                    <a:pt x="20" y="591"/>
                  </a:lnTo>
                  <a:lnTo>
                    <a:pt x="20" y="589"/>
                  </a:lnTo>
                  <a:lnTo>
                    <a:pt x="48" y="642"/>
                  </a:lnTo>
                  <a:lnTo>
                    <a:pt x="46" y="640"/>
                  </a:lnTo>
                  <a:lnTo>
                    <a:pt x="65" y="661"/>
                  </a:lnTo>
                  <a:cubicBezTo>
                    <a:pt x="68" y="664"/>
                    <a:pt x="68" y="669"/>
                    <a:pt x="64" y="672"/>
                  </a:cubicBezTo>
                  <a:cubicBezTo>
                    <a:pt x="61" y="675"/>
                    <a:pt x="56" y="675"/>
                    <a:pt x="53" y="672"/>
                  </a:cubicBezTo>
                  <a:lnTo>
                    <a:pt x="35" y="651"/>
                  </a:lnTo>
                  <a:cubicBezTo>
                    <a:pt x="34" y="650"/>
                    <a:pt x="34" y="650"/>
                    <a:pt x="33" y="649"/>
                  </a:cubicBezTo>
                  <a:lnTo>
                    <a:pt x="5" y="596"/>
                  </a:lnTo>
                  <a:cubicBezTo>
                    <a:pt x="5" y="595"/>
                    <a:pt x="5" y="595"/>
                    <a:pt x="5" y="594"/>
                  </a:cubicBezTo>
                  <a:lnTo>
                    <a:pt x="1" y="570"/>
                  </a:lnTo>
                  <a:cubicBezTo>
                    <a:pt x="0" y="566"/>
                    <a:pt x="3" y="561"/>
                    <a:pt x="7" y="561"/>
                  </a:cubicBezTo>
                  <a:cubicBezTo>
                    <a:pt x="12" y="560"/>
                    <a:pt x="16" y="563"/>
                    <a:pt x="16" y="567"/>
                  </a:cubicBezTo>
                  <a:close/>
                  <a:moveTo>
                    <a:pt x="122" y="715"/>
                  </a:moveTo>
                  <a:lnTo>
                    <a:pt x="151" y="738"/>
                  </a:lnTo>
                  <a:lnTo>
                    <a:pt x="214" y="776"/>
                  </a:lnTo>
                  <a:cubicBezTo>
                    <a:pt x="218" y="778"/>
                    <a:pt x="219" y="783"/>
                    <a:pt x="217" y="787"/>
                  </a:cubicBezTo>
                  <a:cubicBezTo>
                    <a:pt x="215" y="791"/>
                    <a:pt x="210" y="792"/>
                    <a:pt x="206" y="790"/>
                  </a:cubicBezTo>
                  <a:lnTo>
                    <a:pt x="141" y="751"/>
                  </a:lnTo>
                  <a:lnTo>
                    <a:pt x="112" y="727"/>
                  </a:lnTo>
                  <a:cubicBezTo>
                    <a:pt x="109" y="724"/>
                    <a:pt x="108" y="719"/>
                    <a:pt x="111" y="716"/>
                  </a:cubicBezTo>
                  <a:cubicBezTo>
                    <a:pt x="114" y="712"/>
                    <a:pt x="119" y="712"/>
                    <a:pt x="122" y="715"/>
                  </a:cubicBezTo>
                  <a:close/>
                  <a:moveTo>
                    <a:pt x="285" y="812"/>
                  </a:moveTo>
                  <a:lnTo>
                    <a:pt x="317" y="827"/>
                  </a:lnTo>
                  <a:lnTo>
                    <a:pt x="388" y="854"/>
                  </a:lnTo>
                  <a:cubicBezTo>
                    <a:pt x="392" y="856"/>
                    <a:pt x="394" y="861"/>
                    <a:pt x="392" y="865"/>
                  </a:cubicBezTo>
                  <a:cubicBezTo>
                    <a:pt x="391" y="869"/>
                    <a:pt x="386" y="871"/>
                    <a:pt x="382" y="869"/>
                  </a:cubicBezTo>
                  <a:lnTo>
                    <a:pt x="310" y="842"/>
                  </a:lnTo>
                  <a:lnTo>
                    <a:pt x="278" y="826"/>
                  </a:lnTo>
                  <a:cubicBezTo>
                    <a:pt x="274" y="824"/>
                    <a:pt x="272" y="819"/>
                    <a:pt x="274" y="816"/>
                  </a:cubicBezTo>
                  <a:cubicBezTo>
                    <a:pt x="276" y="812"/>
                    <a:pt x="281" y="810"/>
                    <a:pt x="285" y="812"/>
                  </a:cubicBezTo>
                  <a:close/>
                  <a:moveTo>
                    <a:pt x="463" y="881"/>
                  </a:moveTo>
                  <a:lnTo>
                    <a:pt x="537" y="905"/>
                  </a:lnTo>
                  <a:lnTo>
                    <a:pt x="569" y="913"/>
                  </a:lnTo>
                  <a:cubicBezTo>
                    <a:pt x="574" y="915"/>
                    <a:pt x="576" y="919"/>
                    <a:pt x="575" y="923"/>
                  </a:cubicBezTo>
                  <a:cubicBezTo>
                    <a:pt x="574" y="927"/>
                    <a:pt x="570" y="930"/>
                    <a:pt x="565" y="929"/>
                  </a:cubicBezTo>
                  <a:lnTo>
                    <a:pt x="532" y="920"/>
                  </a:lnTo>
                  <a:lnTo>
                    <a:pt x="458" y="896"/>
                  </a:lnTo>
                  <a:cubicBezTo>
                    <a:pt x="454" y="895"/>
                    <a:pt x="451" y="890"/>
                    <a:pt x="453" y="886"/>
                  </a:cubicBezTo>
                  <a:cubicBezTo>
                    <a:pt x="454" y="882"/>
                    <a:pt x="459" y="879"/>
                    <a:pt x="463" y="881"/>
                  </a:cubicBezTo>
                  <a:close/>
                  <a:moveTo>
                    <a:pt x="647" y="934"/>
                  </a:moveTo>
                  <a:lnTo>
                    <a:pt x="666" y="939"/>
                  </a:lnTo>
                  <a:lnTo>
                    <a:pt x="756" y="959"/>
                  </a:lnTo>
                  <a:cubicBezTo>
                    <a:pt x="760" y="960"/>
                    <a:pt x="763" y="964"/>
                    <a:pt x="762" y="968"/>
                  </a:cubicBezTo>
                  <a:cubicBezTo>
                    <a:pt x="761" y="973"/>
                    <a:pt x="756" y="975"/>
                    <a:pt x="752" y="974"/>
                  </a:cubicBezTo>
                  <a:lnTo>
                    <a:pt x="661" y="954"/>
                  </a:lnTo>
                  <a:lnTo>
                    <a:pt x="643" y="949"/>
                  </a:lnTo>
                  <a:cubicBezTo>
                    <a:pt x="638" y="948"/>
                    <a:pt x="636" y="944"/>
                    <a:pt x="637" y="939"/>
                  </a:cubicBezTo>
                  <a:cubicBezTo>
                    <a:pt x="638" y="935"/>
                    <a:pt x="642" y="933"/>
                    <a:pt x="647" y="934"/>
                  </a:cubicBezTo>
                  <a:close/>
                  <a:moveTo>
                    <a:pt x="834" y="975"/>
                  </a:moveTo>
                  <a:lnTo>
                    <a:pt x="944" y="994"/>
                  </a:lnTo>
                  <a:cubicBezTo>
                    <a:pt x="948" y="995"/>
                    <a:pt x="951" y="999"/>
                    <a:pt x="950" y="1003"/>
                  </a:cubicBezTo>
                  <a:cubicBezTo>
                    <a:pt x="950" y="1007"/>
                    <a:pt x="946" y="1010"/>
                    <a:pt x="941" y="1010"/>
                  </a:cubicBezTo>
                  <a:lnTo>
                    <a:pt x="831" y="990"/>
                  </a:lnTo>
                  <a:cubicBezTo>
                    <a:pt x="826" y="990"/>
                    <a:pt x="824" y="985"/>
                    <a:pt x="824" y="981"/>
                  </a:cubicBezTo>
                  <a:cubicBezTo>
                    <a:pt x="825" y="977"/>
                    <a:pt x="829" y="974"/>
                    <a:pt x="834" y="975"/>
                  </a:cubicBezTo>
                  <a:close/>
                  <a:moveTo>
                    <a:pt x="1023" y="1005"/>
                  </a:moveTo>
                  <a:lnTo>
                    <a:pt x="1113" y="1018"/>
                  </a:lnTo>
                  <a:lnTo>
                    <a:pt x="1134" y="1020"/>
                  </a:lnTo>
                  <a:cubicBezTo>
                    <a:pt x="1138" y="1020"/>
                    <a:pt x="1141" y="1024"/>
                    <a:pt x="1141" y="1029"/>
                  </a:cubicBezTo>
                  <a:cubicBezTo>
                    <a:pt x="1140" y="1033"/>
                    <a:pt x="1136" y="1036"/>
                    <a:pt x="1132" y="1036"/>
                  </a:cubicBezTo>
                  <a:lnTo>
                    <a:pt x="1110" y="1033"/>
                  </a:lnTo>
                  <a:lnTo>
                    <a:pt x="1021" y="1021"/>
                  </a:lnTo>
                  <a:cubicBezTo>
                    <a:pt x="1016" y="1020"/>
                    <a:pt x="1013" y="1016"/>
                    <a:pt x="1014" y="1012"/>
                  </a:cubicBezTo>
                  <a:cubicBezTo>
                    <a:pt x="1014" y="1008"/>
                    <a:pt x="1018" y="1005"/>
                    <a:pt x="1023" y="1005"/>
                  </a:cubicBezTo>
                  <a:close/>
                  <a:moveTo>
                    <a:pt x="1213" y="1028"/>
                  </a:moveTo>
                  <a:lnTo>
                    <a:pt x="1279" y="1036"/>
                  </a:lnTo>
                  <a:lnTo>
                    <a:pt x="1324" y="1039"/>
                  </a:lnTo>
                  <a:cubicBezTo>
                    <a:pt x="1329" y="1039"/>
                    <a:pt x="1332" y="1043"/>
                    <a:pt x="1332" y="1047"/>
                  </a:cubicBezTo>
                  <a:cubicBezTo>
                    <a:pt x="1331" y="1052"/>
                    <a:pt x="1328" y="1055"/>
                    <a:pt x="1323" y="1055"/>
                  </a:cubicBezTo>
                  <a:lnTo>
                    <a:pt x="1278" y="1051"/>
                  </a:lnTo>
                  <a:lnTo>
                    <a:pt x="1211" y="1044"/>
                  </a:lnTo>
                  <a:cubicBezTo>
                    <a:pt x="1207" y="1044"/>
                    <a:pt x="1204" y="1040"/>
                    <a:pt x="1204" y="1035"/>
                  </a:cubicBezTo>
                  <a:cubicBezTo>
                    <a:pt x="1205" y="1031"/>
                    <a:pt x="1209" y="1028"/>
                    <a:pt x="1213" y="1028"/>
                  </a:cubicBezTo>
                  <a:close/>
                  <a:moveTo>
                    <a:pt x="1404" y="1045"/>
                  </a:moveTo>
                  <a:lnTo>
                    <a:pt x="1452" y="1048"/>
                  </a:lnTo>
                  <a:lnTo>
                    <a:pt x="1516" y="1051"/>
                  </a:lnTo>
                  <a:cubicBezTo>
                    <a:pt x="1520" y="1052"/>
                    <a:pt x="1524" y="1055"/>
                    <a:pt x="1523" y="1060"/>
                  </a:cubicBezTo>
                  <a:cubicBezTo>
                    <a:pt x="1523" y="1064"/>
                    <a:pt x="1519" y="1067"/>
                    <a:pt x="1515" y="1067"/>
                  </a:cubicBezTo>
                  <a:lnTo>
                    <a:pt x="1451" y="1064"/>
                  </a:lnTo>
                  <a:lnTo>
                    <a:pt x="1403" y="1061"/>
                  </a:lnTo>
                  <a:cubicBezTo>
                    <a:pt x="1399" y="1061"/>
                    <a:pt x="1395" y="1057"/>
                    <a:pt x="1396" y="1052"/>
                  </a:cubicBezTo>
                  <a:cubicBezTo>
                    <a:pt x="1396" y="1048"/>
                    <a:pt x="1400" y="1045"/>
                    <a:pt x="1404" y="1045"/>
                  </a:cubicBezTo>
                  <a:close/>
                  <a:moveTo>
                    <a:pt x="1596" y="1055"/>
                  </a:moveTo>
                  <a:lnTo>
                    <a:pt x="1632" y="1056"/>
                  </a:lnTo>
                  <a:lnTo>
                    <a:pt x="1707" y="1058"/>
                  </a:lnTo>
                  <a:cubicBezTo>
                    <a:pt x="1712" y="1058"/>
                    <a:pt x="1715" y="1061"/>
                    <a:pt x="1715" y="1066"/>
                  </a:cubicBezTo>
                  <a:cubicBezTo>
                    <a:pt x="1715" y="1070"/>
                    <a:pt x="1712" y="1074"/>
                    <a:pt x="1707" y="1074"/>
                  </a:cubicBezTo>
                  <a:lnTo>
                    <a:pt x="1631" y="1072"/>
                  </a:lnTo>
                  <a:lnTo>
                    <a:pt x="1595" y="1071"/>
                  </a:lnTo>
                  <a:cubicBezTo>
                    <a:pt x="1591" y="1071"/>
                    <a:pt x="1587" y="1067"/>
                    <a:pt x="1587" y="1063"/>
                  </a:cubicBezTo>
                  <a:cubicBezTo>
                    <a:pt x="1588" y="1058"/>
                    <a:pt x="1591" y="1055"/>
                    <a:pt x="1596" y="1055"/>
                  </a:cubicBezTo>
                  <a:close/>
                  <a:moveTo>
                    <a:pt x="1787" y="1059"/>
                  </a:moveTo>
                  <a:lnTo>
                    <a:pt x="1818" y="1059"/>
                  </a:lnTo>
                  <a:lnTo>
                    <a:pt x="1899" y="1058"/>
                  </a:lnTo>
                  <a:cubicBezTo>
                    <a:pt x="1904" y="1058"/>
                    <a:pt x="1907" y="1062"/>
                    <a:pt x="1907" y="1066"/>
                  </a:cubicBezTo>
                  <a:cubicBezTo>
                    <a:pt x="1907" y="1070"/>
                    <a:pt x="1904" y="1074"/>
                    <a:pt x="1899" y="1074"/>
                  </a:cubicBezTo>
                  <a:lnTo>
                    <a:pt x="1817" y="1075"/>
                  </a:lnTo>
                  <a:lnTo>
                    <a:pt x="1787" y="1075"/>
                  </a:lnTo>
                  <a:cubicBezTo>
                    <a:pt x="1783" y="1075"/>
                    <a:pt x="1779" y="1071"/>
                    <a:pt x="1779" y="1067"/>
                  </a:cubicBezTo>
                  <a:cubicBezTo>
                    <a:pt x="1779" y="1062"/>
                    <a:pt x="1783" y="1059"/>
                    <a:pt x="1787" y="1059"/>
                  </a:cubicBezTo>
                  <a:close/>
                  <a:moveTo>
                    <a:pt x="1979" y="1057"/>
                  </a:moveTo>
                  <a:lnTo>
                    <a:pt x="2002" y="1056"/>
                  </a:lnTo>
                  <a:lnTo>
                    <a:pt x="2091" y="1053"/>
                  </a:lnTo>
                  <a:cubicBezTo>
                    <a:pt x="2095" y="1052"/>
                    <a:pt x="2099" y="1056"/>
                    <a:pt x="2099" y="1060"/>
                  </a:cubicBezTo>
                  <a:cubicBezTo>
                    <a:pt x="2099" y="1065"/>
                    <a:pt x="2096" y="1068"/>
                    <a:pt x="2091" y="1069"/>
                  </a:cubicBezTo>
                  <a:lnTo>
                    <a:pt x="2003" y="1072"/>
                  </a:lnTo>
                  <a:lnTo>
                    <a:pt x="1979" y="1073"/>
                  </a:lnTo>
                  <a:cubicBezTo>
                    <a:pt x="1975" y="1073"/>
                    <a:pt x="1971" y="1069"/>
                    <a:pt x="1971" y="1065"/>
                  </a:cubicBezTo>
                  <a:cubicBezTo>
                    <a:pt x="1971" y="1061"/>
                    <a:pt x="1975" y="1057"/>
                    <a:pt x="1979" y="1057"/>
                  </a:cubicBezTo>
                  <a:close/>
                  <a:moveTo>
                    <a:pt x="2171" y="1049"/>
                  </a:moveTo>
                  <a:lnTo>
                    <a:pt x="2183" y="1048"/>
                  </a:lnTo>
                  <a:lnTo>
                    <a:pt x="2282" y="1041"/>
                  </a:lnTo>
                  <a:cubicBezTo>
                    <a:pt x="2287" y="1041"/>
                    <a:pt x="2290" y="1044"/>
                    <a:pt x="2291" y="1048"/>
                  </a:cubicBezTo>
                  <a:cubicBezTo>
                    <a:pt x="2291" y="1053"/>
                    <a:pt x="2288" y="1057"/>
                    <a:pt x="2283" y="1057"/>
                  </a:cubicBezTo>
                  <a:lnTo>
                    <a:pt x="2184" y="1064"/>
                  </a:lnTo>
                  <a:lnTo>
                    <a:pt x="2171" y="1065"/>
                  </a:lnTo>
                  <a:cubicBezTo>
                    <a:pt x="2167" y="1065"/>
                    <a:pt x="2163" y="1062"/>
                    <a:pt x="2163" y="1057"/>
                  </a:cubicBezTo>
                  <a:cubicBezTo>
                    <a:pt x="2163" y="1053"/>
                    <a:pt x="2166" y="1049"/>
                    <a:pt x="2171" y="1049"/>
                  </a:cubicBezTo>
                  <a:close/>
                  <a:moveTo>
                    <a:pt x="2362" y="1035"/>
                  </a:moveTo>
                  <a:lnTo>
                    <a:pt x="2473" y="1023"/>
                  </a:lnTo>
                  <a:cubicBezTo>
                    <a:pt x="2477" y="1022"/>
                    <a:pt x="2481" y="1026"/>
                    <a:pt x="2482" y="1030"/>
                  </a:cubicBezTo>
                  <a:cubicBezTo>
                    <a:pt x="2482" y="1034"/>
                    <a:pt x="2479" y="1038"/>
                    <a:pt x="2475" y="1039"/>
                  </a:cubicBezTo>
                  <a:lnTo>
                    <a:pt x="2363" y="1051"/>
                  </a:lnTo>
                  <a:cubicBezTo>
                    <a:pt x="2359" y="1051"/>
                    <a:pt x="2355" y="1048"/>
                    <a:pt x="2355" y="1044"/>
                  </a:cubicBezTo>
                  <a:cubicBezTo>
                    <a:pt x="2354" y="1039"/>
                    <a:pt x="2357" y="1035"/>
                    <a:pt x="2362" y="1035"/>
                  </a:cubicBezTo>
                  <a:close/>
                  <a:moveTo>
                    <a:pt x="2552" y="1013"/>
                  </a:moveTo>
                  <a:lnTo>
                    <a:pt x="2663" y="998"/>
                  </a:lnTo>
                  <a:cubicBezTo>
                    <a:pt x="2668" y="997"/>
                    <a:pt x="2672" y="1001"/>
                    <a:pt x="2672" y="1005"/>
                  </a:cubicBezTo>
                  <a:cubicBezTo>
                    <a:pt x="2673" y="1009"/>
                    <a:pt x="2670" y="1013"/>
                    <a:pt x="2665" y="1014"/>
                  </a:cubicBezTo>
                  <a:lnTo>
                    <a:pt x="2554" y="1029"/>
                  </a:lnTo>
                  <a:cubicBezTo>
                    <a:pt x="2550" y="1030"/>
                    <a:pt x="2546" y="1027"/>
                    <a:pt x="2545" y="1022"/>
                  </a:cubicBezTo>
                  <a:cubicBezTo>
                    <a:pt x="2545" y="1018"/>
                    <a:pt x="2548" y="1014"/>
                    <a:pt x="2552" y="1013"/>
                  </a:cubicBezTo>
                  <a:close/>
                  <a:moveTo>
                    <a:pt x="2742" y="985"/>
                  </a:moveTo>
                  <a:lnTo>
                    <a:pt x="2830" y="970"/>
                  </a:lnTo>
                  <a:lnTo>
                    <a:pt x="2852" y="965"/>
                  </a:lnTo>
                  <a:cubicBezTo>
                    <a:pt x="2856" y="964"/>
                    <a:pt x="2860" y="967"/>
                    <a:pt x="2861" y="971"/>
                  </a:cubicBezTo>
                  <a:cubicBezTo>
                    <a:pt x="2862" y="975"/>
                    <a:pt x="2859" y="979"/>
                    <a:pt x="2855" y="980"/>
                  </a:cubicBezTo>
                  <a:lnTo>
                    <a:pt x="2833" y="985"/>
                  </a:lnTo>
                  <a:lnTo>
                    <a:pt x="2745" y="1001"/>
                  </a:lnTo>
                  <a:cubicBezTo>
                    <a:pt x="2740" y="1002"/>
                    <a:pt x="2736" y="999"/>
                    <a:pt x="2735" y="994"/>
                  </a:cubicBezTo>
                  <a:cubicBezTo>
                    <a:pt x="2735" y="990"/>
                    <a:pt x="2737" y="986"/>
                    <a:pt x="2742" y="985"/>
                  </a:cubicBezTo>
                  <a:close/>
                  <a:moveTo>
                    <a:pt x="2930" y="948"/>
                  </a:moveTo>
                  <a:lnTo>
                    <a:pt x="2970" y="939"/>
                  </a:lnTo>
                  <a:lnTo>
                    <a:pt x="3038" y="921"/>
                  </a:lnTo>
                  <a:cubicBezTo>
                    <a:pt x="3042" y="920"/>
                    <a:pt x="3047" y="922"/>
                    <a:pt x="3048" y="926"/>
                  </a:cubicBezTo>
                  <a:cubicBezTo>
                    <a:pt x="3049" y="931"/>
                    <a:pt x="3046" y="935"/>
                    <a:pt x="3042" y="936"/>
                  </a:cubicBezTo>
                  <a:lnTo>
                    <a:pt x="2973" y="954"/>
                  </a:lnTo>
                  <a:lnTo>
                    <a:pt x="2933" y="963"/>
                  </a:lnTo>
                  <a:cubicBezTo>
                    <a:pt x="2929" y="964"/>
                    <a:pt x="2925" y="961"/>
                    <a:pt x="2924" y="957"/>
                  </a:cubicBezTo>
                  <a:cubicBezTo>
                    <a:pt x="2923" y="953"/>
                    <a:pt x="2925" y="948"/>
                    <a:pt x="2930" y="948"/>
                  </a:cubicBezTo>
                  <a:close/>
                  <a:moveTo>
                    <a:pt x="3115" y="899"/>
                  </a:moveTo>
                  <a:lnTo>
                    <a:pt x="3215" y="867"/>
                  </a:lnTo>
                  <a:lnTo>
                    <a:pt x="3221" y="865"/>
                  </a:lnTo>
                  <a:cubicBezTo>
                    <a:pt x="3225" y="863"/>
                    <a:pt x="3229" y="865"/>
                    <a:pt x="3231" y="869"/>
                  </a:cubicBezTo>
                  <a:cubicBezTo>
                    <a:pt x="3233" y="873"/>
                    <a:pt x="3231" y="878"/>
                    <a:pt x="3226" y="880"/>
                  </a:cubicBezTo>
                  <a:lnTo>
                    <a:pt x="3220" y="882"/>
                  </a:lnTo>
                  <a:lnTo>
                    <a:pt x="3120" y="915"/>
                  </a:lnTo>
                  <a:cubicBezTo>
                    <a:pt x="3115" y="916"/>
                    <a:pt x="3111" y="914"/>
                    <a:pt x="3110" y="910"/>
                  </a:cubicBezTo>
                  <a:cubicBezTo>
                    <a:pt x="3108" y="905"/>
                    <a:pt x="3110" y="901"/>
                    <a:pt x="3115" y="899"/>
                  </a:cubicBezTo>
                  <a:close/>
                  <a:moveTo>
                    <a:pt x="3295" y="836"/>
                  </a:moveTo>
                  <a:lnTo>
                    <a:pt x="3319" y="827"/>
                  </a:lnTo>
                  <a:lnTo>
                    <a:pt x="3396" y="789"/>
                  </a:lnTo>
                  <a:cubicBezTo>
                    <a:pt x="3400" y="787"/>
                    <a:pt x="3405" y="789"/>
                    <a:pt x="3407" y="793"/>
                  </a:cubicBezTo>
                  <a:cubicBezTo>
                    <a:pt x="3409" y="797"/>
                    <a:pt x="3407" y="802"/>
                    <a:pt x="3403" y="804"/>
                  </a:cubicBezTo>
                  <a:lnTo>
                    <a:pt x="3324" y="842"/>
                  </a:lnTo>
                  <a:lnTo>
                    <a:pt x="3301" y="851"/>
                  </a:lnTo>
                  <a:cubicBezTo>
                    <a:pt x="3297" y="852"/>
                    <a:pt x="3292" y="850"/>
                    <a:pt x="3291" y="846"/>
                  </a:cubicBezTo>
                  <a:cubicBezTo>
                    <a:pt x="3289" y="842"/>
                    <a:pt x="3291" y="838"/>
                    <a:pt x="3295" y="836"/>
                  </a:cubicBezTo>
                  <a:close/>
                  <a:moveTo>
                    <a:pt x="3465" y="749"/>
                  </a:moveTo>
                  <a:lnTo>
                    <a:pt x="3484" y="738"/>
                  </a:lnTo>
                  <a:lnTo>
                    <a:pt x="3544" y="689"/>
                  </a:lnTo>
                  <a:lnTo>
                    <a:pt x="3544" y="690"/>
                  </a:lnTo>
                  <a:lnTo>
                    <a:pt x="3551" y="682"/>
                  </a:lnTo>
                  <a:cubicBezTo>
                    <a:pt x="3554" y="679"/>
                    <a:pt x="3559" y="678"/>
                    <a:pt x="3562" y="681"/>
                  </a:cubicBezTo>
                  <a:cubicBezTo>
                    <a:pt x="3565" y="684"/>
                    <a:pt x="3566" y="689"/>
                    <a:pt x="3563" y="693"/>
                  </a:cubicBezTo>
                  <a:lnTo>
                    <a:pt x="3555" y="701"/>
                  </a:lnTo>
                  <a:cubicBezTo>
                    <a:pt x="3555" y="701"/>
                    <a:pt x="3555" y="701"/>
                    <a:pt x="3554" y="702"/>
                  </a:cubicBezTo>
                  <a:lnTo>
                    <a:pt x="3493" y="751"/>
                  </a:lnTo>
                  <a:lnTo>
                    <a:pt x="3473" y="763"/>
                  </a:lnTo>
                  <a:cubicBezTo>
                    <a:pt x="3469" y="765"/>
                    <a:pt x="3464" y="764"/>
                    <a:pt x="3462" y="760"/>
                  </a:cubicBezTo>
                  <a:cubicBezTo>
                    <a:pt x="3460" y="757"/>
                    <a:pt x="3461" y="752"/>
                    <a:pt x="3465" y="749"/>
                  </a:cubicBezTo>
                  <a:close/>
                  <a:moveTo>
                    <a:pt x="3598" y="621"/>
                  </a:moveTo>
                  <a:lnTo>
                    <a:pt x="3615" y="589"/>
                  </a:lnTo>
                  <a:cubicBezTo>
                    <a:pt x="3617" y="585"/>
                    <a:pt x="3622" y="583"/>
                    <a:pt x="3626" y="585"/>
                  </a:cubicBezTo>
                  <a:cubicBezTo>
                    <a:pt x="3630" y="587"/>
                    <a:pt x="3632" y="592"/>
                    <a:pt x="3630" y="596"/>
                  </a:cubicBezTo>
                  <a:lnTo>
                    <a:pt x="3613" y="628"/>
                  </a:lnTo>
                  <a:cubicBezTo>
                    <a:pt x="3611" y="632"/>
                    <a:pt x="3606" y="634"/>
                    <a:pt x="3602" y="632"/>
                  </a:cubicBezTo>
                  <a:cubicBezTo>
                    <a:pt x="3598" y="630"/>
                    <a:pt x="3596" y="625"/>
                    <a:pt x="3598" y="6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22" name="Freeform 517"/>
            <p:cNvSpPr>
              <a:spLocks noEditPoints="1"/>
            </p:cNvSpPr>
            <p:nvPr/>
          </p:nvSpPr>
          <p:spPr bwMode="auto">
            <a:xfrm>
              <a:off x="9023" y="4711"/>
              <a:ext cx="10" cy="188"/>
            </a:xfrm>
            <a:custGeom>
              <a:avLst/>
              <a:gdLst>
                <a:gd name="T0" fmla="*/ 0 w 26"/>
                <a:gd name="T1" fmla="*/ 500 h 512"/>
                <a:gd name="T2" fmla="*/ 0 w 26"/>
                <a:gd name="T3" fmla="*/ 320 h 512"/>
                <a:gd name="T4" fmla="*/ 13 w 26"/>
                <a:gd name="T5" fmla="*/ 308 h 512"/>
                <a:gd name="T6" fmla="*/ 26 w 26"/>
                <a:gd name="T7" fmla="*/ 320 h 512"/>
                <a:gd name="T8" fmla="*/ 26 w 26"/>
                <a:gd name="T9" fmla="*/ 500 h 512"/>
                <a:gd name="T10" fmla="*/ 13 w 26"/>
                <a:gd name="T11" fmla="*/ 512 h 512"/>
                <a:gd name="T12" fmla="*/ 0 w 26"/>
                <a:gd name="T13" fmla="*/ 500 h 512"/>
                <a:gd name="T14" fmla="*/ 0 w 26"/>
                <a:gd name="T15" fmla="*/ 192 h 512"/>
                <a:gd name="T16" fmla="*/ 0 w 26"/>
                <a:gd name="T17" fmla="*/ 13 h 512"/>
                <a:gd name="T18" fmla="*/ 13 w 26"/>
                <a:gd name="T19" fmla="*/ 0 h 512"/>
                <a:gd name="T20" fmla="*/ 26 w 26"/>
                <a:gd name="T21" fmla="*/ 13 h 512"/>
                <a:gd name="T22" fmla="*/ 26 w 26"/>
                <a:gd name="T23" fmla="*/ 192 h 512"/>
                <a:gd name="T24" fmla="*/ 13 w 26"/>
                <a:gd name="T25" fmla="*/ 205 h 512"/>
                <a:gd name="T26" fmla="*/ 0 w 26"/>
                <a:gd name="T27" fmla="*/ 19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512">
                  <a:moveTo>
                    <a:pt x="0" y="500"/>
                  </a:moveTo>
                  <a:lnTo>
                    <a:pt x="0" y="320"/>
                  </a:lnTo>
                  <a:cubicBezTo>
                    <a:pt x="0" y="313"/>
                    <a:pt x="6" y="308"/>
                    <a:pt x="13" y="308"/>
                  </a:cubicBezTo>
                  <a:cubicBezTo>
                    <a:pt x="20" y="308"/>
                    <a:pt x="26" y="313"/>
                    <a:pt x="26" y="320"/>
                  </a:cubicBezTo>
                  <a:lnTo>
                    <a:pt x="26" y="500"/>
                  </a:lnTo>
                  <a:cubicBezTo>
                    <a:pt x="26" y="507"/>
                    <a:pt x="20" y="512"/>
                    <a:pt x="13" y="512"/>
                  </a:cubicBezTo>
                  <a:cubicBezTo>
                    <a:pt x="6" y="512"/>
                    <a:pt x="0" y="507"/>
                    <a:pt x="0" y="500"/>
                  </a:cubicBezTo>
                  <a:close/>
                  <a:moveTo>
                    <a:pt x="0" y="192"/>
                  </a:moveTo>
                  <a:lnTo>
                    <a:pt x="0" y="13"/>
                  </a:ln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lnTo>
                    <a:pt x="26" y="192"/>
                  </a:lnTo>
                  <a:cubicBezTo>
                    <a:pt x="26" y="199"/>
                    <a:pt x="20" y="205"/>
                    <a:pt x="13" y="205"/>
                  </a:cubicBezTo>
                  <a:cubicBezTo>
                    <a:pt x="6" y="205"/>
                    <a:pt x="0" y="199"/>
                    <a:pt x="0" y="1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23" name="Freeform 518"/>
            <p:cNvSpPr>
              <a:spLocks noEditPoints="1"/>
            </p:cNvSpPr>
            <p:nvPr/>
          </p:nvSpPr>
          <p:spPr bwMode="auto">
            <a:xfrm>
              <a:off x="9488" y="4711"/>
              <a:ext cx="10" cy="188"/>
            </a:xfrm>
            <a:custGeom>
              <a:avLst/>
              <a:gdLst>
                <a:gd name="T0" fmla="*/ 0 w 25"/>
                <a:gd name="T1" fmla="*/ 500 h 512"/>
                <a:gd name="T2" fmla="*/ 0 w 25"/>
                <a:gd name="T3" fmla="*/ 320 h 512"/>
                <a:gd name="T4" fmla="*/ 12 w 25"/>
                <a:gd name="T5" fmla="*/ 308 h 512"/>
                <a:gd name="T6" fmla="*/ 25 w 25"/>
                <a:gd name="T7" fmla="*/ 320 h 512"/>
                <a:gd name="T8" fmla="*/ 25 w 25"/>
                <a:gd name="T9" fmla="*/ 500 h 512"/>
                <a:gd name="T10" fmla="*/ 12 w 25"/>
                <a:gd name="T11" fmla="*/ 512 h 512"/>
                <a:gd name="T12" fmla="*/ 0 w 25"/>
                <a:gd name="T13" fmla="*/ 500 h 512"/>
                <a:gd name="T14" fmla="*/ 0 w 25"/>
                <a:gd name="T15" fmla="*/ 192 h 512"/>
                <a:gd name="T16" fmla="*/ 0 w 25"/>
                <a:gd name="T17" fmla="*/ 13 h 512"/>
                <a:gd name="T18" fmla="*/ 12 w 25"/>
                <a:gd name="T19" fmla="*/ 0 h 512"/>
                <a:gd name="T20" fmla="*/ 25 w 25"/>
                <a:gd name="T21" fmla="*/ 13 h 512"/>
                <a:gd name="T22" fmla="*/ 25 w 25"/>
                <a:gd name="T23" fmla="*/ 192 h 512"/>
                <a:gd name="T24" fmla="*/ 12 w 25"/>
                <a:gd name="T25" fmla="*/ 205 h 512"/>
                <a:gd name="T26" fmla="*/ 0 w 25"/>
                <a:gd name="T27" fmla="*/ 19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512">
                  <a:moveTo>
                    <a:pt x="0" y="500"/>
                  </a:moveTo>
                  <a:lnTo>
                    <a:pt x="0" y="320"/>
                  </a:lnTo>
                  <a:cubicBezTo>
                    <a:pt x="0" y="313"/>
                    <a:pt x="5" y="308"/>
                    <a:pt x="12" y="308"/>
                  </a:cubicBezTo>
                  <a:cubicBezTo>
                    <a:pt x="20" y="308"/>
                    <a:pt x="25" y="313"/>
                    <a:pt x="25" y="320"/>
                  </a:cubicBezTo>
                  <a:lnTo>
                    <a:pt x="25" y="500"/>
                  </a:lnTo>
                  <a:cubicBezTo>
                    <a:pt x="25" y="507"/>
                    <a:pt x="20" y="512"/>
                    <a:pt x="12" y="512"/>
                  </a:cubicBezTo>
                  <a:cubicBezTo>
                    <a:pt x="5" y="512"/>
                    <a:pt x="0" y="507"/>
                    <a:pt x="0" y="500"/>
                  </a:cubicBezTo>
                  <a:close/>
                  <a:moveTo>
                    <a:pt x="0" y="192"/>
                  </a:moveTo>
                  <a:lnTo>
                    <a:pt x="0" y="13"/>
                  </a:ln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3"/>
                  </a:cubicBezTo>
                  <a:lnTo>
                    <a:pt x="25" y="192"/>
                  </a:lnTo>
                  <a:cubicBezTo>
                    <a:pt x="25" y="199"/>
                    <a:pt x="20" y="205"/>
                    <a:pt x="12" y="205"/>
                  </a:cubicBezTo>
                  <a:cubicBezTo>
                    <a:pt x="5" y="205"/>
                    <a:pt x="0" y="199"/>
                    <a:pt x="0" y="1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24" name="Rectangle 519"/>
            <p:cNvSpPr>
              <a:spLocks noChangeArrowheads="1"/>
            </p:cNvSpPr>
            <p:nvPr/>
          </p:nvSpPr>
          <p:spPr bwMode="auto">
            <a:xfrm>
              <a:off x="9212" y="4732"/>
              <a:ext cx="13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546" b="1" dirty="0">
                  <a:solidFill>
                    <a:srgbClr val="000000"/>
                  </a:solidFill>
                  <a:latin typeface="Times New Roman" pitchFamily="18" charset="0"/>
                </a:rPr>
                <a:t>···</a:t>
              </a:r>
              <a:endParaRPr lang="ru-RU" altLang="ru-RU" sz="819" b="1" dirty="0"/>
            </a:p>
          </p:txBody>
        </p:sp>
        <p:sp>
          <p:nvSpPr>
            <p:cNvPr id="125" name="Freeform 520"/>
            <p:cNvSpPr>
              <a:spLocks noEditPoints="1"/>
            </p:cNvSpPr>
            <p:nvPr/>
          </p:nvSpPr>
          <p:spPr bwMode="auto">
            <a:xfrm>
              <a:off x="10045" y="4711"/>
              <a:ext cx="10" cy="188"/>
            </a:xfrm>
            <a:custGeom>
              <a:avLst/>
              <a:gdLst>
                <a:gd name="T0" fmla="*/ 0 w 26"/>
                <a:gd name="T1" fmla="*/ 500 h 512"/>
                <a:gd name="T2" fmla="*/ 0 w 26"/>
                <a:gd name="T3" fmla="*/ 320 h 512"/>
                <a:gd name="T4" fmla="*/ 13 w 26"/>
                <a:gd name="T5" fmla="*/ 308 h 512"/>
                <a:gd name="T6" fmla="*/ 26 w 26"/>
                <a:gd name="T7" fmla="*/ 320 h 512"/>
                <a:gd name="T8" fmla="*/ 26 w 26"/>
                <a:gd name="T9" fmla="*/ 500 h 512"/>
                <a:gd name="T10" fmla="*/ 13 w 26"/>
                <a:gd name="T11" fmla="*/ 512 h 512"/>
                <a:gd name="T12" fmla="*/ 0 w 26"/>
                <a:gd name="T13" fmla="*/ 500 h 512"/>
                <a:gd name="T14" fmla="*/ 0 w 26"/>
                <a:gd name="T15" fmla="*/ 192 h 512"/>
                <a:gd name="T16" fmla="*/ 0 w 26"/>
                <a:gd name="T17" fmla="*/ 13 h 512"/>
                <a:gd name="T18" fmla="*/ 13 w 26"/>
                <a:gd name="T19" fmla="*/ 0 h 512"/>
                <a:gd name="T20" fmla="*/ 26 w 26"/>
                <a:gd name="T21" fmla="*/ 13 h 512"/>
                <a:gd name="T22" fmla="*/ 26 w 26"/>
                <a:gd name="T23" fmla="*/ 192 h 512"/>
                <a:gd name="T24" fmla="*/ 13 w 26"/>
                <a:gd name="T25" fmla="*/ 205 h 512"/>
                <a:gd name="T26" fmla="*/ 0 w 26"/>
                <a:gd name="T27" fmla="*/ 19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512">
                  <a:moveTo>
                    <a:pt x="0" y="500"/>
                  </a:moveTo>
                  <a:lnTo>
                    <a:pt x="0" y="320"/>
                  </a:lnTo>
                  <a:cubicBezTo>
                    <a:pt x="0" y="313"/>
                    <a:pt x="6" y="308"/>
                    <a:pt x="13" y="308"/>
                  </a:cubicBezTo>
                  <a:cubicBezTo>
                    <a:pt x="20" y="308"/>
                    <a:pt x="26" y="313"/>
                    <a:pt x="26" y="320"/>
                  </a:cubicBezTo>
                  <a:lnTo>
                    <a:pt x="26" y="500"/>
                  </a:lnTo>
                  <a:cubicBezTo>
                    <a:pt x="26" y="507"/>
                    <a:pt x="20" y="512"/>
                    <a:pt x="13" y="512"/>
                  </a:cubicBezTo>
                  <a:cubicBezTo>
                    <a:pt x="6" y="512"/>
                    <a:pt x="0" y="507"/>
                    <a:pt x="0" y="500"/>
                  </a:cubicBezTo>
                  <a:close/>
                  <a:moveTo>
                    <a:pt x="0" y="192"/>
                  </a:moveTo>
                  <a:lnTo>
                    <a:pt x="0" y="13"/>
                  </a:ln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lnTo>
                    <a:pt x="26" y="192"/>
                  </a:lnTo>
                  <a:cubicBezTo>
                    <a:pt x="26" y="199"/>
                    <a:pt x="20" y="205"/>
                    <a:pt x="13" y="205"/>
                  </a:cubicBezTo>
                  <a:cubicBezTo>
                    <a:pt x="6" y="205"/>
                    <a:pt x="0" y="199"/>
                    <a:pt x="0" y="1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26" name="Freeform 521"/>
            <p:cNvSpPr>
              <a:spLocks noEditPoints="1"/>
            </p:cNvSpPr>
            <p:nvPr/>
          </p:nvSpPr>
          <p:spPr bwMode="auto">
            <a:xfrm>
              <a:off x="10509" y="4711"/>
              <a:ext cx="10" cy="188"/>
            </a:xfrm>
            <a:custGeom>
              <a:avLst/>
              <a:gdLst>
                <a:gd name="T0" fmla="*/ 0 w 26"/>
                <a:gd name="T1" fmla="*/ 500 h 512"/>
                <a:gd name="T2" fmla="*/ 0 w 26"/>
                <a:gd name="T3" fmla="*/ 320 h 512"/>
                <a:gd name="T4" fmla="*/ 13 w 26"/>
                <a:gd name="T5" fmla="*/ 308 h 512"/>
                <a:gd name="T6" fmla="*/ 26 w 26"/>
                <a:gd name="T7" fmla="*/ 320 h 512"/>
                <a:gd name="T8" fmla="*/ 26 w 26"/>
                <a:gd name="T9" fmla="*/ 500 h 512"/>
                <a:gd name="T10" fmla="*/ 13 w 26"/>
                <a:gd name="T11" fmla="*/ 512 h 512"/>
                <a:gd name="T12" fmla="*/ 0 w 26"/>
                <a:gd name="T13" fmla="*/ 500 h 512"/>
                <a:gd name="T14" fmla="*/ 0 w 26"/>
                <a:gd name="T15" fmla="*/ 192 h 512"/>
                <a:gd name="T16" fmla="*/ 0 w 26"/>
                <a:gd name="T17" fmla="*/ 13 h 512"/>
                <a:gd name="T18" fmla="*/ 13 w 26"/>
                <a:gd name="T19" fmla="*/ 0 h 512"/>
                <a:gd name="T20" fmla="*/ 26 w 26"/>
                <a:gd name="T21" fmla="*/ 13 h 512"/>
                <a:gd name="T22" fmla="*/ 26 w 26"/>
                <a:gd name="T23" fmla="*/ 192 h 512"/>
                <a:gd name="T24" fmla="*/ 13 w 26"/>
                <a:gd name="T25" fmla="*/ 205 h 512"/>
                <a:gd name="T26" fmla="*/ 0 w 26"/>
                <a:gd name="T27" fmla="*/ 19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512">
                  <a:moveTo>
                    <a:pt x="0" y="500"/>
                  </a:moveTo>
                  <a:lnTo>
                    <a:pt x="0" y="320"/>
                  </a:lnTo>
                  <a:cubicBezTo>
                    <a:pt x="0" y="313"/>
                    <a:pt x="6" y="308"/>
                    <a:pt x="13" y="308"/>
                  </a:cubicBezTo>
                  <a:cubicBezTo>
                    <a:pt x="20" y="308"/>
                    <a:pt x="26" y="313"/>
                    <a:pt x="26" y="320"/>
                  </a:cubicBezTo>
                  <a:lnTo>
                    <a:pt x="26" y="500"/>
                  </a:lnTo>
                  <a:cubicBezTo>
                    <a:pt x="26" y="507"/>
                    <a:pt x="20" y="512"/>
                    <a:pt x="13" y="512"/>
                  </a:cubicBezTo>
                  <a:cubicBezTo>
                    <a:pt x="6" y="512"/>
                    <a:pt x="0" y="507"/>
                    <a:pt x="0" y="500"/>
                  </a:cubicBezTo>
                  <a:close/>
                  <a:moveTo>
                    <a:pt x="0" y="192"/>
                  </a:moveTo>
                  <a:lnTo>
                    <a:pt x="0" y="13"/>
                  </a:ln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lnTo>
                    <a:pt x="26" y="192"/>
                  </a:lnTo>
                  <a:cubicBezTo>
                    <a:pt x="26" y="199"/>
                    <a:pt x="20" y="205"/>
                    <a:pt x="13" y="205"/>
                  </a:cubicBezTo>
                  <a:cubicBezTo>
                    <a:pt x="6" y="205"/>
                    <a:pt x="0" y="199"/>
                    <a:pt x="0" y="1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31215" tIns="15607" rIns="31215" bIns="15607" numCol="1" anchor="t" anchorCtr="0" compatLnSpc="1">
              <a:prstTxWarp prst="textNoShape">
                <a:avLst/>
              </a:prstTxWarp>
            </a:bodyPr>
            <a:lstStyle/>
            <a:p>
              <a:endParaRPr lang="ru-RU" sz="819" b="1"/>
            </a:p>
          </p:txBody>
        </p:sp>
        <p:sp>
          <p:nvSpPr>
            <p:cNvPr id="127" name="Rectangle 522"/>
            <p:cNvSpPr>
              <a:spLocks noChangeArrowheads="1"/>
            </p:cNvSpPr>
            <p:nvPr/>
          </p:nvSpPr>
          <p:spPr bwMode="auto">
            <a:xfrm>
              <a:off x="9116" y="4961"/>
              <a:ext cx="140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12176"/>
              <a:r>
                <a:rPr lang="ru-RU" altLang="ru-RU" sz="376" b="1" dirty="0">
                  <a:solidFill>
                    <a:srgbClr val="000000"/>
                  </a:solidFill>
                </a:rPr>
                <a:t>Связь со смежными системами</a:t>
              </a:r>
              <a:endParaRPr lang="ru-RU" altLang="ru-RU" sz="819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468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DEPT 1600\ДОКУМЕНТЫ\4 ПРОЕКТЫ\АСКРО ЛАЭС-2 (10 ПРК)\Для совещания\ПР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7" y="870996"/>
            <a:ext cx="4494980" cy="40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DEPT 1600\ДОКУМЕНТЫ\4 ПРОЕКТЫ\АСКРО ЛАЭС-2 (10 ПРК)\Для совещания\ПРК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97492" y="2234729"/>
            <a:ext cx="3938720" cy="11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7902" y="38702"/>
            <a:ext cx="6416346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Посты пускового комплекса АСКРО на ЛАЭС-2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159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PT 1600\ДОКУМЕНТЫ\4 ПРОЕКТЫ\АСКРО ЛАЭС-2 (10 ПРК)\для ГК СФЕРА\Новая папка\прк фото\прк фото\P_20171116_122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9553" y="790282"/>
            <a:ext cx="2233188" cy="39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PT 1600\ДОКУМЕНТЫ\4 ПРОЕКТЫ\АСКРО ЛАЭС-2 (10 ПРК)\для ГК СФЕРА\Новая папка\прк фото\прк фото\P_20171117_094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90283"/>
            <a:ext cx="2233188" cy="39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PT 1600\ДОКУМЕНТЫ\4 ПРОЕКТЫ\АСКРО ЛАЭС-2 (10 ПРК)\для ГК СФЕРА\Новая папка\прк фото\прк фото\P_20171117_101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72" y="917947"/>
            <a:ext cx="2163212" cy="38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Внешний вид и </a:t>
            </a:r>
            <a:r>
              <a:rPr lang="ru-RU" sz="20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установка </a:t>
            </a: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постов на объекте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029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86236"/>
              </p:ext>
            </p:extLst>
          </p:nvPr>
        </p:nvGraphicFramePr>
        <p:xfrm>
          <a:off x="1436752" y="1330843"/>
          <a:ext cx="6432665" cy="810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0937"/>
                <a:gridCol w="3311728"/>
              </a:tblGrid>
              <a:tr h="27027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Было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</a:rPr>
                        <a:t>ДхШхВ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</a:rPr>
                        <a:t>Стало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</a:rPr>
                        <a:t>ДхШхВ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</a:tr>
              <a:tr h="28829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Integra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TR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</a:rPr>
                        <a:t>Dataradio</a:t>
                      </a: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Viper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SC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+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(140-5018-502)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</a:rPr>
                        <a:t>CalAmp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</a:tr>
              <a:tr h="2522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5 in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</a:rPr>
                        <a:t>х 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4.768 in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</a:rPr>
                        <a:t> х 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</a:rPr>
                        <a:t>1.9 in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6.5 in x 4.74 in x 2.17 in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26196" y="891419"/>
            <a:ext cx="129734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ru-RU" sz="1400" b="1" dirty="0">
                <a:solidFill>
                  <a:srgbClr val="000000"/>
                </a:solidFill>
              </a:rPr>
              <a:t>Радиомодем</a:t>
            </a:r>
          </a:p>
        </p:txBody>
      </p:sp>
      <p:pic>
        <p:nvPicPr>
          <p:cNvPr id="3073" name="Picture 1" descr="D:\DEPT 1600\ДОКУМЕНТЫ\4 ПРОЕКТЫ\АСКРО ЛАЭС-2 (10 ПРК)\Для совещания\Viper 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68" y="2411963"/>
            <a:ext cx="3214090" cy="172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EPT 1600\ДОКУМЕНТЫ\4 ПРОЕКТЫ\АСКРО ЛАЭС-2 (10 ПРК)\Для совещания\Integ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20" y="2269086"/>
            <a:ext cx="2810912" cy="18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61088" y="4433065"/>
            <a:ext cx="605427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ru-RU" sz="1400" b="1" dirty="0">
                <a:solidFill>
                  <a:srgbClr val="000000"/>
                </a:solidFill>
              </a:rPr>
              <a:t>Причина замены</a:t>
            </a:r>
            <a:r>
              <a:rPr lang="ru-RU" sz="1400" dirty="0">
                <a:solidFill>
                  <a:srgbClr val="000000"/>
                </a:solidFill>
              </a:rPr>
              <a:t>: Радиомодем </a:t>
            </a:r>
            <a:r>
              <a:rPr lang="en-US" sz="1400" dirty="0">
                <a:solidFill>
                  <a:srgbClr val="000000"/>
                </a:solidFill>
              </a:rPr>
              <a:t>Integra</a:t>
            </a:r>
            <a:r>
              <a:rPr lang="ru-RU" sz="1400" dirty="0">
                <a:solidFill>
                  <a:srgbClr val="000000"/>
                </a:solidFill>
              </a:rPr>
              <a:t>-</a:t>
            </a:r>
            <a:r>
              <a:rPr lang="en-US" sz="1400" dirty="0">
                <a:solidFill>
                  <a:srgbClr val="000000"/>
                </a:solidFill>
              </a:rPr>
              <a:t>TR </a:t>
            </a:r>
            <a:r>
              <a:rPr lang="ru-RU" sz="1400" dirty="0">
                <a:solidFill>
                  <a:srgbClr val="000000"/>
                </a:solidFill>
              </a:rPr>
              <a:t>снят с производства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Изменения в составе ПРК-01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5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736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368226"/>
              </p:ext>
            </p:extLst>
          </p:nvPr>
        </p:nvGraphicFramePr>
        <p:xfrm>
          <a:off x="1436752" y="1187227"/>
          <a:ext cx="6432665" cy="810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0937"/>
                <a:gridCol w="3311728"/>
              </a:tblGrid>
              <a:tr h="27027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Было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</a:rPr>
                        <a:t>ДхШхВ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Стало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</a:rPr>
                        <a:t>ДхШхВ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</a:tr>
              <a:tr h="28829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ICP CON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I-7188D/DOS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ICP DAS</a:t>
                      </a: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LP-5231  ICP DAS</a:t>
                      </a: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83" marR="51483" marT="0" marB="0"/>
                </a:tc>
              </a:tr>
              <a:tr h="25226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72.11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мм х</a:t>
                      </a: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121.5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мм х</a:t>
                      </a: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33.6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мм</a:t>
                      </a:r>
                    </a:p>
                  </a:txBody>
                  <a:tcPr marL="51483" marR="5148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91 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мм х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132 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мм х 52 мм</a:t>
                      </a:r>
                    </a:p>
                  </a:txBody>
                  <a:tcPr marL="51483" marR="51483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26196" y="826194"/>
            <a:ext cx="118636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ru-RU" sz="1400" b="1" dirty="0">
                <a:solidFill>
                  <a:srgbClr val="000000"/>
                </a:solidFill>
              </a:rPr>
              <a:t>Контроллер</a:t>
            </a:r>
          </a:p>
        </p:txBody>
      </p:sp>
      <p:pic>
        <p:nvPicPr>
          <p:cNvPr id="5122" name="Picture 2" descr="D:\DEPT 1600\ДОКУМЕНТЫ\4 ПРОЕКТЫ\АСКРО ЛАЭС-2 (10 ПРК)\Для совещания\ICP DAS I-718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65" y="2070075"/>
            <a:ext cx="2320875" cy="18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EPT 1600\ДОКУМЕНТЫ\4 ПРОЕКТЫ\АСКРО ЛАЭС-2 (10 ПРК)\Для совещания\LP-5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73" y="2070075"/>
            <a:ext cx="1621679" cy="18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87624" y="4067715"/>
            <a:ext cx="676875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/>
            <a:r>
              <a:rPr lang="ru-RU" sz="1400" b="1" dirty="0">
                <a:solidFill>
                  <a:srgbClr val="000000"/>
                </a:solidFill>
              </a:rPr>
              <a:t>Причина замены</a:t>
            </a:r>
            <a:r>
              <a:rPr lang="ru-RU" sz="1400" dirty="0">
                <a:solidFill>
                  <a:srgbClr val="000000"/>
                </a:solidFill>
              </a:rPr>
              <a:t>: 	</a:t>
            </a:r>
            <a:r>
              <a:rPr lang="ru-RU" sz="1400" dirty="0"/>
              <a:t>1) нет сетевого порта </a:t>
            </a:r>
            <a:r>
              <a:rPr lang="ru-RU" sz="1400" dirty="0" smtClean="0"/>
              <a:t>(</a:t>
            </a:r>
            <a:r>
              <a:rPr lang="ru-RU" sz="1400" dirty="0"/>
              <a:t>цель- резервирование </a:t>
            </a:r>
            <a:r>
              <a:rPr lang="ru-RU" sz="1400" dirty="0" smtClean="0"/>
              <a:t>каналов </a:t>
            </a:r>
            <a:r>
              <a:rPr lang="ru-RU" sz="1400" dirty="0"/>
              <a:t>связи);</a:t>
            </a:r>
          </a:p>
          <a:p>
            <a:pPr marL="0" lvl="1"/>
            <a:r>
              <a:rPr lang="ru-RU" sz="1400" dirty="0"/>
              <a:t>		</a:t>
            </a:r>
            <a:r>
              <a:rPr lang="ru-RU" sz="1400" dirty="0" smtClean="0"/>
              <a:t>2</a:t>
            </a:r>
            <a:r>
              <a:rPr lang="ru-RU" sz="1400" dirty="0"/>
              <a:t>) однозадачная операционная система;</a:t>
            </a:r>
          </a:p>
          <a:p>
            <a:pPr marL="0" lvl="1" algn="ctr"/>
            <a:r>
              <a:rPr lang="ru-RU" sz="1400" dirty="0" smtClean="0"/>
              <a:t>                3</a:t>
            </a:r>
            <a:r>
              <a:rPr lang="ru-RU" sz="1400" dirty="0"/>
              <a:t>) безопасность - нет защиты хотя бы паролем.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7902" y="38702"/>
            <a:ext cx="6128314" cy="996177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Изменения в составе ПРК-01</a:t>
            </a:r>
            <a:endParaRPr lang="ru-RU" sz="20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15" y="319146"/>
            <a:ext cx="1296143" cy="409268"/>
          </a:xfrm>
          <a:prstGeom prst="rect">
            <a:avLst/>
          </a:prstGeom>
        </p:spPr>
      </p:pic>
      <p:sp>
        <p:nvSpPr>
          <p:cNvPr id="14" name="Номер слайда 1"/>
          <p:cNvSpPr txBox="1">
            <a:spLocks/>
          </p:cNvSpPr>
          <p:nvPr/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714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16x9_blue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820E24C0-2AF0-594A-8824-B609975553E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C6BE67D4-DC4A-204A-9840-109EC3E8B42B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0AB9C867-3E85-3A4A-8B5C-A2B20E66B766}"/>
    </a:ext>
  </a:extLst>
</a:theme>
</file>

<file path=ppt/theme/theme4.xml><?xml version="1.0" encoding="utf-8"?>
<a:theme xmlns:a="http://schemas.openxmlformats.org/drawingml/2006/main" name="Presentation_16x9_blue_template_zf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820E24C0-2AF0-594A-8824-B609975553E6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C6BE67D4-DC4A-204A-9840-109EC3E8B42B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0AB9C867-3E85-3A4A-8B5C-A2B20E66B766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B3C71C1D58544A8EAFCD209AEE8CEE" ma:contentTypeVersion="0" ma:contentTypeDescription="Создание документа." ma:contentTypeScope="" ma:versionID="9d66495d67593312f6436318a7e426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8FF02-A3E2-4789-8B9A-F4E3B177F99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44B27F-202F-4161-9842-08233DF4B5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B54932-BE34-47DB-9E3D-4024A40B2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Presentation_16x9_blue_template</Template>
  <TotalTime>5080</TotalTime>
  <Words>3023</Words>
  <Application>Microsoft Office PowerPoint</Application>
  <PresentationFormat>Произвольный</PresentationFormat>
  <Paragraphs>721</Paragraphs>
  <Slides>34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Open Sans</vt:lpstr>
      <vt:lpstr>Rosatom Light</vt:lpstr>
      <vt:lpstr>Times New Roman</vt:lpstr>
      <vt:lpstr>Wingdings</vt:lpstr>
      <vt:lpstr>Presentation_16x9_blue_template</vt:lpstr>
      <vt:lpstr>Custom Design</vt:lpstr>
      <vt:lpstr>1_Custom Design</vt:lpstr>
      <vt:lpstr>Presentation_16x9_blue_template_zfo</vt:lpstr>
      <vt:lpstr>2_Custom Design</vt:lpstr>
      <vt:lpstr>3_Custom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Насибуллин Рамис Асгатович</cp:lastModifiedBy>
  <cp:revision>312</cp:revision>
  <cp:lastPrinted>2022-10-25T18:01:57Z</cp:lastPrinted>
  <dcterms:created xsi:type="dcterms:W3CDTF">2019-09-24T12:37:05Z</dcterms:created>
  <dcterms:modified xsi:type="dcterms:W3CDTF">2022-10-26T04:58:50Z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0x0101008AB3C71C1D58544A8EAFCD209AEE8CEE</vt:lpwstr>
  </property>
</Properties>
</file>